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 id="2147483678" r:id="rId6"/>
  </p:sldMasterIdLst>
  <p:notesMasterIdLst>
    <p:notesMasterId r:id="rId54"/>
  </p:notesMasterIdLst>
  <p:sldIdLst>
    <p:sldId id="256" r:id="rId7"/>
    <p:sldId id="257" r:id="rId8"/>
    <p:sldId id="258" r:id="rId9"/>
    <p:sldId id="259" r:id="rId10"/>
    <p:sldId id="260" r:id="rId11"/>
    <p:sldId id="261" r:id="rId12"/>
    <p:sldId id="262" r:id="rId13"/>
    <p:sldId id="263" r:id="rId14"/>
    <p:sldId id="273" r:id="rId15"/>
    <p:sldId id="264" r:id="rId16"/>
    <p:sldId id="265" r:id="rId17"/>
    <p:sldId id="628" r:id="rId18"/>
    <p:sldId id="381" r:id="rId19"/>
    <p:sldId id="382" r:id="rId20"/>
    <p:sldId id="633" r:id="rId21"/>
    <p:sldId id="266" r:id="rId22"/>
    <p:sldId id="267" r:id="rId23"/>
    <p:sldId id="269" r:id="rId24"/>
    <p:sldId id="271" r:id="rId25"/>
    <p:sldId id="272" r:id="rId26"/>
    <p:sldId id="383" r:id="rId27"/>
    <p:sldId id="384" r:id="rId28"/>
    <p:sldId id="385" r:id="rId29"/>
    <p:sldId id="386" r:id="rId30"/>
    <p:sldId id="387" r:id="rId31"/>
    <p:sldId id="388" r:id="rId32"/>
    <p:sldId id="392" r:id="rId33"/>
    <p:sldId id="630" r:id="rId34"/>
    <p:sldId id="290" r:id="rId35"/>
    <p:sldId id="626" r:id="rId36"/>
    <p:sldId id="627" r:id="rId37"/>
    <p:sldId id="625" r:id="rId38"/>
    <p:sldId id="393" r:id="rId39"/>
    <p:sldId id="270" r:id="rId40"/>
    <p:sldId id="389" r:id="rId41"/>
    <p:sldId id="398" r:id="rId42"/>
    <p:sldId id="634" r:id="rId43"/>
    <p:sldId id="401" r:id="rId44"/>
    <p:sldId id="390" r:id="rId45"/>
    <p:sldId id="391" r:id="rId46"/>
    <p:sldId id="635" r:id="rId47"/>
    <p:sldId id="636" r:id="rId48"/>
    <p:sldId id="637" r:id="rId49"/>
    <p:sldId id="631" r:id="rId50"/>
    <p:sldId id="394" r:id="rId51"/>
    <p:sldId id="632" r:id="rId52"/>
    <p:sldId id="26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87D05-8296-DD7A-A513-55E41B899320}" v="6" dt="2025-09-30T06:42:17.860"/>
    <p1510:client id="{B56CF5D6-EF81-1980-0D55-E863565127F5}" v="247" dt="2025-09-29T08:42:53.326"/>
    <p1510:client id="{FA740CF4-0958-440A-B222-F485F6D6B362}" v="101" dt="2025-09-28T22:25:31.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1" autoAdjust="0"/>
    <p:restoredTop sz="94660"/>
  </p:normalViewPr>
  <p:slideViewPr>
    <p:cSldViewPr snapToGrid="0">
      <p:cViewPr varScale="1">
        <p:scale>
          <a:sx n="62" d="100"/>
          <a:sy n="62" d="100"/>
        </p:scale>
        <p:origin x="9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B451A-0AD9-479F-9229-809DCAFBB011}"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6C4CE38B-45C6-4D8F-8951-4B662D40E319}">
      <dgm:prSet/>
      <dgm:spPr/>
      <dgm:t>
        <a:bodyPr/>
        <a:lstStyle/>
        <a:p>
          <a:r>
            <a:rPr lang="tr-TR" b="1"/>
            <a:t>Kalite Önemlidir :  Sorunlar ortaya çıkmadan önce çözümlerini oluşturur, hizmetlerin yapısına tasarım yoluyla üstünlük ve kusursuzluk katar.</a:t>
          </a:r>
          <a:r>
            <a:rPr lang="en-US"/>
            <a:t>​</a:t>
          </a:r>
        </a:p>
      </dgm:t>
    </dgm:pt>
    <dgm:pt modelId="{3DBF1E94-B78B-49F0-8C62-606E3E62AD4A}" type="parTrans" cxnId="{C72C4D67-5876-4E79-ABE3-A607A50BE987}">
      <dgm:prSet/>
      <dgm:spPr/>
      <dgm:t>
        <a:bodyPr/>
        <a:lstStyle/>
        <a:p>
          <a:endParaRPr lang="en-US"/>
        </a:p>
      </dgm:t>
    </dgm:pt>
    <dgm:pt modelId="{17B3812C-0694-48A0-8DCD-E605733E0951}" type="sibTrans" cxnId="{C72C4D67-5876-4E79-ABE3-A607A50BE987}">
      <dgm:prSet/>
      <dgm:spPr/>
      <dgm:t>
        <a:bodyPr/>
        <a:lstStyle/>
        <a:p>
          <a:endParaRPr lang="en-US"/>
        </a:p>
      </dgm:t>
    </dgm:pt>
    <dgm:pt modelId="{27F2F8F9-36EE-4F45-9E51-513F8E71E906}">
      <dgm:prSet/>
      <dgm:spPr/>
      <dgm:t>
        <a:bodyPr/>
        <a:lstStyle/>
        <a:p>
          <a:r>
            <a:rPr lang="tr-TR" b="1"/>
            <a:t>Kalite, Öğrencinin, Öğreticinin, Yöneticinin ve Personelin Tatminidir :  Eğitim hizmetinin ne kadar iyi olduğu konusundaki son kararın verdiği memnunluktur.</a:t>
          </a:r>
          <a:endParaRPr lang="en-US"/>
        </a:p>
      </dgm:t>
    </dgm:pt>
    <dgm:pt modelId="{C2F3B5E7-0154-467F-8BDA-6CFF1B15BFE6}" type="parTrans" cxnId="{068F6E7C-BC51-445C-A87E-87A99FF00BFE}">
      <dgm:prSet/>
      <dgm:spPr/>
      <dgm:t>
        <a:bodyPr/>
        <a:lstStyle/>
        <a:p>
          <a:endParaRPr lang="en-US"/>
        </a:p>
      </dgm:t>
    </dgm:pt>
    <dgm:pt modelId="{BDE32284-D20F-4F32-AC38-0CC9FC457A1C}" type="sibTrans" cxnId="{068F6E7C-BC51-445C-A87E-87A99FF00BFE}">
      <dgm:prSet/>
      <dgm:spPr/>
      <dgm:t>
        <a:bodyPr/>
        <a:lstStyle/>
        <a:p>
          <a:endParaRPr lang="en-US"/>
        </a:p>
      </dgm:t>
    </dgm:pt>
    <dgm:pt modelId="{D81CBA9F-E64F-4D94-A5C0-A172E2F38F8A}" type="pres">
      <dgm:prSet presAssocID="{D36B451A-0AD9-479F-9229-809DCAFBB011}" presName="outerComposite" presStyleCnt="0">
        <dgm:presLayoutVars>
          <dgm:chMax val="5"/>
          <dgm:dir/>
          <dgm:resizeHandles val="exact"/>
        </dgm:presLayoutVars>
      </dgm:prSet>
      <dgm:spPr/>
    </dgm:pt>
    <dgm:pt modelId="{D2B31F49-D2DE-48D2-9F03-AA4962311FEE}" type="pres">
      <dgm:prSet presAssocID="{D36B451A-0AD9-479F-9229-809DCAFBB011}" presName="dummyMaxCanvas" presStyleCnt="0">
        <dgm:presLayoutVars/>
      </dgm:prSet>
      <dgm:spPr/>
    </dgm:pt>
    <dgm:pt modelId="{3BE8A93F-3229-4021-8A46-FA7C716BF89A}" type="pres">
      <dgm:prSet presAssocID="{D36B451A-0AD9-479F-9229-809DCAFBB011}" presName="TwoNodes_1" presStyleLbl="node1" presStyleIdx="0" presStyleCnt="2">
        <dgm:presLayoutVars>
          <dgm:bulletEnabled val="1"/>
        </dgm:presLayoutVars>
      </dgm:prSet>
      <dgm:spPr/>
    </dgm:pt>
    <dgm:pt modelId="{1D0A247A-9468-4E92-B11E-695478EE1E05}" type="pres">
      <dgm:prSet presAssocID="{D36B451A-0AD9-479F-9229-809DCAFBB011}" presName="TwoNodes_2" presStyleLbl="node1" presStyleIdx="1" presStyleCnt="2">
        <dgm:presLayoutVars>
          <dgm:bulletEnabled val="1"/>
        </dgm:presLayoutVars>
      </dgm:prSet>
      <dgm:spPr/>
    </dgm:pt>
    <dgm:pt modelId="{6EE10D55-0B14-4E2C-B4B2-19C2BE22F294}" type="pres">
      <dgm:prSet presAssocID="{D36B451A-0AD9-479F-9229-809DCAFBB011}" presName="TwoConn_1-2" presStyleLbl="fgAccFollowNode1" presStyleIdx="0" presStyleCnt="1">
        <dgm:presLayoutVars>
          <dgm:bulletEnabled val="1"/>
        </dgm:presLayoutVars>
      </dgm:prSet>
      <dgm:spPr/>
    </dgm:pt>
    <dgm:pt modelId="{E5AFE12E-0186-45FF-807B-8C299AA876E5}" type="pres">
      <dgm:prSet presAssocID="{D36B451A-0AD9-479F-9229-809DCAFBB011}" presName="TwoNodes_1_text" presStyleLbl="node1" presStyleIdx="1" presStyleCnt="2">
        <dgm:presLayoutVars>
          <dgm:bulletEnabled val="1"/>
        </dgm:presLayoutVars>
      </dgm:prSet>
      <dgm:spPr/>
    </dgm:pt>
    <dgm:pt modelId="{FC145946-702E-410D-95FF-7C12C15C94E8}" type="pres">
      <dgm:prSet presAssocID="{D36B451A-0AD9-479F-9229-809DCAFBB011}" presName="TwoNodes_2_text" presStyleLbl="node1" presStyleIdx="1" presStyleCnt="2">
        <dgm:presLayoutVars>
          <dgm:bulletEnabled val="1"/>
        </dgm:presLayoutVars>
      </dgm:prSet>
      <dgm:spPr/>
    </dgm:pt>
  </dgm:ptLst>
  <dgm:cxnLst>
    <dgm:cxn modelId="{A532D617-F3AB-4E50-90CA-9D1F270DC3CB}" type="presOf" srcId="{17B3812C-0694-48A0-8DCD-E605733E0951}" destId="{6EE10D55-0B14-4E2C-B4B2-19C2BE22F294}" srcOrd="0" destOrd="0" presId="urn:microsoft.com/office/officeart/2005/8/layout/vProcess5"/>
    <dgm:cxn modelId="{F88EB12B-4129-4939-A390-3C9C01CF112B}" type="presOf" srcId="{D36B451A-0AD9-479F-9229-809DCAFBB011}" destId="{D81CBA9F-E64F-4D94-A5C0-A172E2F38F8A}" srcOrd="0" destOrd="0" presId="urn:microsoft.com/office/officeart/2005/8/layout/vProcess5"/>
    <dgm:cxn modelId="{E110F13C-160C-4750-831F-F9A64D14DF6C}" type="presOf" srcId="{27F2F8F9-36EE-4F45-9E51-513F8E71E906}" destId="{FC145946-702E-410D-95FF-7C12C15C94E8}" srcOrd="1" destOrd="0" presId="urn:microsoft.com/office/officeart/2005/8/layout/vProcess5"/>
    <dgm:cxn modelId="{C72C4D67-5876-4E79-ABE3-A607A50BE987}" srcId="{D36B451A-0AD9-479F-9229-809DCAFBB011}" destId="{6C4CE38B-45C6-4D8F-8951-4B662D40E319}" srcOrd="0" destOrd="0" parTransId="{3DBF1E94-B78B-49F0-8C62-606E3E62AD4A}" sibTransId="{17B3812C-0694-48A0-8DCD-E605733E0951}"/>
    <dgm:cxn modelId="{068F6E7C-BC51-445C-A87E-87A99FF00BFE}" srcId="{D36B451A-0AD9-479F-9229-809DCAFBB011}" destId="{27F2F8F9-36EE-4F45-9E51-513F8E71E906}" srcOrd="1" destOrd="0" parTransId="{C2F3B5E7-0154-467F-8BDA-6CFF1B15BFE6}" sibTransId="{BDE32284-D20F-4F32-AC38-0CC9FC457A1C}"/>
    <dgm:cxn modelId="{9EF4DCAF-7745-4348-8F29-11AEA970609C}" type="presOf" srcId="{27F2F8F9-36EE-4F45-9E51-513F8E71E906}" destId="{1D0A247A-9468-4E92-B11E-695478EE1E05}" srcOrd="0" destOrd="0" presId="urn:microsoft.com/office/officeart/2005/8/layout/vProcess5"/>
    <dgm:cxn modelId="{E2357EB8-0453-4C58-A63C-1826EABC897A}" type="presOf" srcId="{6C4CE38B-45C6-4D8F-8951-4B662D40E319}" destId="{E5AFE12E-0186-45FF-807B-8C299AA876E5}" srcOrd="1" destOrd="0" presId="urn:microsoft.com/office/officeart/2005/8/layout/vProcess5"/>
    <dgm:cxn modelId="{B0426EC0-BFB6-4830-BA38-BDA604C4D6D3}" type="presOf" srcId="{6C4CE38B-45C6-4D8F-8951-4B662D40E319}" destId="{3BE8A93F-3229-4021-8A46-FA7C716BF89A}" srcOrd="0" destOrd="0" presId="urn:microsoft.com/office/officeart/2005/8/layout/vProcess5"/>
    <dgm:cxn modelId="{B14F868E-BB5B-4A9C-B692-4F849E28C3E6}" type="presParOf" srcId="{D81CBA9F-E64F-4D94-A5C0-A172E2F38F8A}" destId="{D2B31F49-D2DE-48D2-9F03-AA4962311FEE}" srcOrd="0" destOrd="0" presId="urn:microsoft.com/office/officeart/2005/8/layout/vProcess5"/>
    <dgm:cxn modelId="{90C9730E-92BD-4D77-AF27-B038CF0AC5A2}" type="presParOf" srcId="{D81CBA9F-E64F-4D94-A5C0-A172E2F38F8A}" destId="{3BE8A93F-3229-4021-8A46-FA7C716BF89A}" srcOrd="1" destOrd="0" presId="urn:microsoft.com/office/officeart/2005/8/layout/vProcess5"/>
    <dgm:cxn modelId="{3510CCC9-3E60-445E-B15D-F049A2BB3A44}" type="presParOf" srcId="{D81CBA9F-E64F-4D94-A5C0-A172E2F38F8A}" destId="{1D0A247A-9468-4E92-B11E-695478EE1E05}" srcOrd="2" destOrd="0" presId="urn:microsoft.com/office/officeart/2005/8/layout/vProcess5"/>
    <dgm:cxn modelId="{7A1E1F85-7878-457A-A021-B07A3573A263}" type="presParOf" srcId="{D81CBA9F-E64F-4D94-A5C0-A172E2F38F8A}" destId="{6EE10D55-0B14-4E2C-B4B2-19C2BE22F294}" srcOrd="3" destOrd="0" presId="urn:microsoft.com/office/officeart/2005/8/layout/vProcess5"/>
    <dgm:cxn modelId="{2F79BE85-C783-40E5-8AB8-FA8E86518B06}" type="presParOf" srcId="{D81CBA9F-E64F-4D94-A5C0-A172E2F38F8A}" destId="{E5AFE12E-0186-45FF-807B-8C299AA876E5}" srcOrd="4" destOrd="0" presId="urn:microsoft.com/office/officeart/2005/8/layout/vProcess5"/>
    <dgm:cxn modelId="{3AD067C5-439E-494D-979F-79F0BC8981A8}" type="presParOf" srcId="{D81CBA9F-E64F-4D94-A5C0-A172E2F38F8A}" destId="{FC145946-702E-410D-95FF-7C12C15C94E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E59415-9237-4794-BFBF-83E6E7644E5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302C03-1A82-422D-BFF2-359DF6DC8647}">
      <dgm:prSet/>
      <dgm:spPr/>
      <dgm:t>
        <a:bodyPr/>
        <a:lstStyle/>
        <a:p>
          <a:r>
            <a:rPr lang="tr-TR" b="1"/>
            <a:t>Kalite Verimliliktir :  İşlerini iyi yapabilmek için gerekli eğitimden geçen, ihtiyaç duyduğu araç gereç ve talimatlarla desteklenen personelden elde edilir.</a:t>
          </a:r>
          <a:r>
            <a:rPr lang="en-US"/>
            <a:t>​</a:t>
          </a:r>
        </a:p>
      </dgm:t>
    </dgm:pt>
    <dgm:pt modelId="{612BC9FC-C8A6-4515-A162-5E1CD41045C5}" type="parTrans" cxnId="{5A88C435-D286-444F-BAF9-2C9D8FCBBCFF}">
      <dgm:prSet/>
      <dgm:spPr/>
      <dgm:t>
        <a:bodyPr/>
        <a:lstStyle/>
        <a:p>
          <a:endParaRPr lang="en-US"/>
        </a:p>
      </dgm:t>
    </dgm:pt>
    <dgm:pt modelId="{AEBF737C-846D-4EDD-BA3C-74B9A17330B2}" type="sibTrans" cxnId="{5A88C435-D286-444F-BAF9-2C9D8FCBBCFF}">
      <dgm:prSet/>
      <dgm:spPr/>
      <dgm:t>
        <a:bodyPr/>
        <a:lstStyle/>
        <a:p>
          <a:endParaRPr lang="en-US"/>
        </a:p>
      </dgm:t>
    </dgm:pt>
    <dgm:pt modelId="{9E2F136C-264D-4D72-82A8-9E0362A2E0E8}">
      <dgm:prSet/>
      <dgm:spPr/>
      <dgm:t>
        <a:bodyPr/>
        <a:lstStyle/>
        <a:p>
          <a:r>
            <a:rPr lang="tr-TR" b="1"/>
            <a:t>Kalite Etkili Olmaktır :  İşleri en kısa sürede ve doğru yapmaktır.</a:t>
          </a:r>
          <a:r>
            <a:rPr lang="en-US"/>
            <a:t>​</a:t>
          </a:r>
        </a:p>
      </dgm:t>
    </dgm:pt>
    <dgm:pt modelId="{CCAFDCA5-37CF-419C-8C49-7230FE93C276}" type="parTrans" cxnId="{42E5200B-D244-4C4F-9418-A41CC1DF1C1F}">
      <dgm:prSet/>
      <dgm:spPr/>
      <dgm:t>
        <a:bodyPr/>
        <a:lstStyle/>
        <a:p>
          <a:endParaRPr lang="en-US"/>
        </a:p>
      </dgm:t>
    </dgm:pt>
    <dgm:pt modelId="{0BC3BE04-D4CB-4890-B353-209E3EB4CFB3}" type="sibTrans" cxnId="{42E5200B-D244-4C4F-9418-A41CC1DF1C1F}">
      <dgm:prSet/>
      <dgm:spPr/>
      <dgm:t>
        <a:bodyPr/>
        <a:lstStyle/>
        <a:p>
          <a:endParaRPr lang="en-US"/>
        </a:p>
      </dgm:t>
    </dgm:pt>
    <dgm:pt modelId="{5CED3245-C288-4FF1-AFBE-86F519477D97}">
      <dgm:prSet/>
      <dgm:spPr/>
      <dgm:t>
        <a:bodyPr/>
        <a:lstStyle/>
        <a:p>
          <a:r>
            <a:rPr lang="tr-TR" b="1"/>
            <a:t>Kalite Bir Programa Uymaktır :  İşleri zamanında yapmaktır.</a:t>
          </a:r>
          <a:r>
            <a:rPr lang="en-US"/>
            <a:t>​</a:t>
          </a:r>
        </a:p>
      </dgm:t>
    </dgm:pt>
    <dgm:pt modelId="{BEC20FAD-CCBB-4284-BD0A-DB80524CC4CB}" type="parTrans" cxnId="{41CE3487-5CC3-4163-A9C6-A185D9845249}">
      <dgm:prSet/>
      <dgm:spPr/>
      <dgm:t>
        <a:bodyPr/>
        <a:lstStyle/>
        <a:p>
          <a:endParaRPr lang="en-US"/>
        </a:p>
      </dgm:t>
    </dgm:pt>
    <dgm:pt modelId="{37C9260D-4F34-4410-A56C-E9B86A3D396F}" type="sibTrans" cxnId="{41CE3487-5CC3-4163-A9C6-A185D9845249}">
      <dgm:prSet/>
      <dgm:spPr/>
      <dgm:t>
        <a:bodyPr/>
        <a:lstStyle/>
        <a:p>
          <a:endParaRPr lang="en-US"/>
        </a:p>
      </dgm:t>
    </dgm:pt>
    <dgm:pt modelId="{E7F164F9-4817-4C14-A5D6-7A3488CE3AD9}" type="pres">
      <dgm:prSet presAssocID="{33E59415-9237-4794-BFBF-83E6E7644E5B}" presName="root" presStyleCnt="0">
        <dgm:presLayoutVars>
          <dgm:dir/>
          <dgm:resizeHandles val="exact"/>
        </dgm:presLayoutVars>
      </dgm:prSet>
      <dgm:spPr/>
    </dgm:pt>
    <dgm:pt modelId="{95E2AF57-D7CD-4A92-994B-EFAC671AD1AB}" type="pres">
      <dgm:prSet presAssocID="{85302C03-1A82-422D-BFF2-359DF6DC8647}" presName="compNode" presStyleCnt="0"/>
      <dgm:spPr/>
    </dgm:pt>
    <dgm:pt modelId="{6FF79B97-2F26-4EAF-8F69-0FB049500919}" type="pres">
      <dgm:prSet presAssocID="{85302C03-1A82-422D-BFF2-359DF6DC8647}" presName="bgRect" presStyleLbl="bgShp" presStyleIdx="0" presStyleCnt="3"/>
      <dgm:spPr/>
    </dgm:pt>
    <dgm:pt modelId="{1A955520-2A36-441E-918F-2066F56D9D25}" type="pres">
      <dgm:prSet presAssocID="{85302C03-1A82-422D-BFF2-359DF6DC86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9ECC3812-4841-4982-9B63-A7693838BCCE}" type="pres">
      <dgm:prSet presAssocID="{85302C03-1A82-422D-BFF2-359DF6DC8647}" presName="spaceRect" presStyleCnt="0"/>
      <dgm:spPr/>
    </dgm:pt>
    <dgm:pt modelId="{E6FC282D-EFE2-4158-A1BE-716FA3DBBE70}" type="pres">
      <dgm:prSet presAssocID="{85302C03-1A82-422D-BFF2-359DF6DC8647}" presName="parTx" presStyleLbl="revTx" presStyleIdx="0" presStyleCnt="3">
        <dgm:presLayoutVars>
          <dgm:chMax val="0"/>
          <dgm:chPref val="0"/>
        </dgm:presLayoutVars>
      </dgm:prSet>
      <dgm:spPr/>
    </dgm:pt>
    <dgm:pt modelId="{2EE57038-767D-4C6E-A6E6-6D9F119F6953}" type="pres">
      <dgm:prSet presAssocID="{AEBF737C-846D-4EDD-BA3C-74B9A17330B2}" presName="sibTrans" presStyleCnt="0"/>
      <dgm:spPr/>
    </dgm:pt>
    <dgm:pt modelId="{790DEA20-9B08-4A4B-A471-A220DE17368E}" type="pres">
      <dgm:prSet presAssocID="{9E2F136C-264D-4D72-82A8-9E0362A2E0E8}" presName="compNode" presStyleCnt="0"/>
      <dgm:spPr/>
    </dgm:pt>
    <dgm:pt modelId="{55C86953-5DDA-4A9C-A273-9B994545446F}" type="pres">
      <dgm:prSet presAssocID="{9E2F136C-264D-4D72-82A8-9E0362A2E0E8}" presName="bgRect" presStyleLbl="bgShp" presStyleIdx="1" presStyleCnt="3"/>
      <dgm:spPr/>
    </dgm:pt>
    <dgm:pt modelId="{47BE47DB-0B17-4A95-9212-70D29F5C1A61}" type="pres">
      <dgm:prSet presAssocID="{9E2F136C-264D-4D72-82A8-9E0362A2E0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ap"/>
        </a:ext>
      </dgm:extLst>
    </dgm:pt>
    <dgm:pt modelId="{4E33A417-2D70-485E-AAA6-025C93B99521}" type="pres">
      <dgm:prSet presAssocID="{9E2F136C-264D-4D72-82A8-9E0362A2E0E8}" presName="spaceRect" presStyleCnt="0"/>
      <dgm:spPr/>
    </dgm:pt>
    <dgm:pt modelId="{99BE9B9A-9DEA-430C-A4E3-E53C5B92E755}" type="pres">
      <dgm:prSet presAssocID="{9E2F136C-264D-4D72-82A8-9E0362A2E0E8}" presName="parTx" presStyleLbl="revTx" presStyleIdx="1" presStyleCnt="3">
        <dgm:presLayoutVars>
          <dgm:chMax val="0"/>
          <dgm:chPref val="0"/>
        </dgm:presLayoutVars>
      </dgm:prSet>
      <dgm:spPr/>
    </dgm:pt>
    <dgm:pt modelId="{9DEAC765-391B-4A2F-A1C1-390715EA708B}" type="pres">
      <dgm:prSet presAssocID="{0BC3BE04-D4CB-4890-B353-209E3EB4CFB3}" presName="sibTrans" presStyleCnt="0"/>
      <dgm:spPr/>
    </dgm:pt>
    <dgm:pt modelId="{E688E65A-C2BD-4097-B332-2133B6BD8EA1}" type="pres">
      <dgm:prSet presAssocID="{5CED3245-C288-4FF1-AFBE-86F519477D97}" presName="compNode" presStyleCnt="0"/>
      <dgm:spPr/>
    </dgm:pt>
    <dgm:pt modelId="{0CFB56BF-58C9-48CF-80D6-1D34DE2D2618}" type="pres">
      <dgm:prSet presAssocID="{5CED3245-C288-4FF1-AFBE-86F519477D97}" presName="bgRect" presStyleLbl="bgShp" presStyleIdx="2" presStyleCnt="3"/>
      <dgm:spPr/>
    </dgm:pt>
    <dgm:pt modelId="{59AE1126-C99E-42E4-83A8-8E02F0306A94}" type="pres">
      <dgm:prSet presAssocID="{5CED3245-C288-4FF1-AFBE-86F519477D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F742D60B-553A-4E20-844B-3B4A27DFE46B}" type="pres">
      <dgm:prSet presAssocID="{5CED3245-C288-4FF1-AFBE-86F519477D97}" presName="spaceRect" presStyleCnt="0"/>
      <dgm:spPr/>
    </dgm:pt>
    <dgm:pt modelId="{4146F6EB-6370-4D76-952E-5047FF94C25C}" type="pres">
      <dgm:prSet presAssocID="{5CED3245-C288-4FF1-AFBE-86F519477D97}" presName="parTx" presStyleLbl="revTx" presStyleIdx="2" presStyleCnt="3">
        <dgm:presLayoutVars>
          <dgm:chMax val="0"/>
          <dgm:chPref val="0"/>
        </dgm:presLayoutVars>
      </dgm:prSet>
      <dgm:spPr/>
    </dgm:pt>
  </dgm:ptLst>
  <dgm:cxnLst>
    <dgm:cxn modelId="{42E5200B-D244-4C4F-9418-A41CC1DF1C1F}" srcId="{33E59415-9237-4794-BFBF-83E6E7644E5B}" destId="{9E2F136C-264D-4D72-82A8-9E0362A2E0E8}" srcOrd="1" destOrd="0" parTransId="{CCAFDCA5-37CF-419C-8C49-7230FE93C276}" sibTransId="{0BC3BE04-D4CB-4890-B353-209E3EB4CFB3}"/>
    <dgm:cxn modelId="{B1881617-CB68-448E-8838-0BA6308CC33E}" type="presOf" srcId="{9E2F136C-264D-4D72-82A8-9E0362A2E0E8}" destId="{99BE9B9A-9DEA-430C-A4E3-E53C5B92E755}" srcOrd="0" destOrd="0" presId="urn:microsoft.com/office/officeart/2018/2/layout/IconVerticalSolidList"/>
    <dgm:cxn modelId="{5A88C435-D286-444F-BAF9-2C9D8FCBBCFF}" srcId="{33E59415-9237-4794-BFBF-83E6E7644E5B}" destId="{85302C03-1A82-422D-BFF2-359DF6DC8647}" srcOrd="0" destOrd="0" parTransId="{612BC9FC-C8A6-4515-A162-5E1CD41045C5}" sibTransId="{AEBF737C-846D-4EDD-BA3C-74B9A17330B2}"/>
    <dgm:cxn modelId="{C6A4BF68-52D5-4CF5-A750-503BD9B05D2B}" type="presOf" srcId="{85302C03-1A82-422D-BFF2-359DF6DC8647}" destId="{E6FC282D-EFE2-4158-A1BE-716FA3DBBE70}" srcOrd="0" destOrd="0" presId="urn:microsoft.com/office/officeart/2018/2/layout/IconVerticalSolidList"/>
    <dgm:cxn modelId="{41CE3487-5CC3-4163-A9C6-A185D9845249}" srcId="{33E59415-9237-4794-BFBF-83E6E7644E5B}" destId="{5CED3245-C288-4FF1-AFBE-86F519477D97}" srcOrd="2" destOrd="0" parTransId="{BEC20FAD-CCBB-4284-BD0A-DB80524CC4CB}" sibTransId="{37C9260D-4F34-4410-A56C-E9B86A3D396F}"/>
    <dgm:cxn modelId="{99DC8FA5-C9E8-42FC-A6CA-52CE446048F5}" type="presOf" srcId="{33E59415-9237-4794-BFBF-83E6E7644E5B}" destId="{E7F164F9-4817-4C14-A5D6-7A3488CE3AD9}" srcOrd="0" destOrd="0" presId="urn:microsoft.com/office/officeart/2018/2/layout/IconVerticalSolidList"/>
    <dgm:cxn modelId="{659BD3D3-F208-4708-B6EB-DBC36CE67CDF}" type="presOf" srcId="{5CED3245-C288-4FF1-AFBE-86F519477D97}" destId="{4146F6EB-6370-4D76-952E-5047FF94C25C}" srcOrd="0" destOrd="0" presId="urn:microsoft.com/office/officeart/2018/2/layout/IconVerticalSolidList"/>
    <dgm:cxn modelId="{3ED81871-1939-4086-A1A1-2B05213FC4E0}" type="presParOf" srcId="{E7F164F9-4817-4C14-A5D6-7A3488CE3AD9}" destId="{95E2AF57-D7CD-4A92-994B-EFAC671AD1AB}" srcOrd="0" destOrd="0" presId="urn:microsoft.com/office/officeart/2018/2/layout/IconVerticalSolidList"/>
    <dgm:cxn modelId="{2C894600-4AA5-41C2-8EDA-CAA0FB777302}" type="presParOf" srcId="{95E2AF57-D7CD-4A92-994B-EFAC671AD1AB}" destId="{6FF79B97-2F26-4EAF-8F69-0FB049500919}" srcOrd="0" destOrd="0" presId="urn:microsoft.com/office/officeart/2018/2/layout/IconVerticalSolidList"/>
    <dgm:cxn modelId="{9DC0F338-6CBF-4DC2-913D-8220ABBCBDFF}" type="presParOf" srcId="{95E2AF57-D7CD-4A92-994B-EFAC671AD1AB}" destId="{1A955520-2A36-441E-918F-2066F56D9D25}" srcOrd="1" destOrd="0" presId="urn:microsoft.com/office/officeart/2018/2/layout/IconVerticalSolidList"/>
    <dgm:cxn modelId="{EB3B1CD7-5D61-45E3-B1A4-09E6903A6EEB}" type="presParOf" srcId="{95E2AF57-D7CD-4A92-994B-EFAC671AD1AB}" destId="{9ECC3812-4841-4982-9B63-A7693838BCCE}" srcOrd="2" destOrd="0" presId="urn:microsoft.com/office/officeart/2018/2/layout/IconVerticalSolidList"/>
    <dgm:cxn modelId="{0B8F8F0B-D953-446B-86DE-2B5D2F58B252}" type="presParOf" srcId="{95E2AF57-D7CD-4A92-994B-EFAC671AD1AB}" destId="{E6FC282D-EFE2-4158-A1BE-716FA3DBBE70}" srcOrd="3" destOrd="0" presId="urn:microsoft.com/office/officeart/2018/2/layout/IconVerticalSolidList"/>
    <dgm:cxn modelId="{12918688-2228-4F68-9389-EAFD6CC65918}" type="presParOf" srcId="{E7F164F9-4817-4C14-A5D6-7A3488CE3AD9}" destId="{2EE57038-767D-4C6E-A6E6-6D9F119F6953}" srcOrd="1" destOrd="0" presId="urn:microsoft.com/office/officeart/2018/2/layout/IconVerticalSolidList"/>
    <dgm:cxn modelId="{87F5E80D-44D0-4CEA-9515-1DF32A885627}" type="presParOf" srcId="{E7F164F9-4817-4C14-A5D6-7A3488CE3AD9}" destId="{790DEA20-9B08-4A4B-A471-A220DE17368E}" srcOrd="2" destOrd="0" presId="urn:microsoft.com/office/officeart/2018/2/layout/IconVerticalSolidList"/>
    <dgm:cxn modelId="{88B5125F-E5BD-4995-A93A-53F561155512}" type="presParOf" srcId="{790DEA20-9B08-4A4B-A471-A220DE17368E}" destId="{55C86953-5DDA-4A9C-A273-9B994545446F}" srcOrd="0" destOrd="0" presId="urn:microsoft.com/office/officeart/2018/2/layout/IconVerticalSolidList"/>
    <dgm:cxn modelId="{592E8FEA-7F95-4832-94E2-931CA756B1FC}" type="presParOf" srcId="{790DEA20-9B08-4A4B-A471-A220DE17368E}" destId="{47BE47DB-0B17-4A95-9212-70D29F5C1A61}" srcOrd="1" destOrd="0" presId="urn:microsoft.com/office/officeart/2018/2/layout/IconVerticalSolidList"/>
    <dgm:cxn modelId="{6F2B4161-0CC1-4F4C-AEDD-57427A67A27A}" type="presParOf" srcId="{790DEA20-9B08-4A4B-A471-A220DE17368E}" destId="{4E33A417-2D70-485E-AAA6-025C93B99521}" srcOrd="2" destOrd="0" presId="urn:microsoft.com/office/officeart/2018/2/layout/IconVerticalSolidList"/>
    <dgm:cxn modelId="{DD05655A-9DF9-48C7-B111-58C22B131E28}" type="presParOf" srcId="{790DEA20-9B08-4A4B-A471-A220DE17368E}" destId="{99BE9B9A-9DEA-430C-A4E3-E53C5B92E755}" srcOrd="3" destOrd="0" presId="urn:microsoft.com/office/officeart/2018/2/layout/IconVerticalSolidList"/>
    <dgm:cxn modelId="{C46529B0-273E-4100-8DCF-CCF21E83E7FF}" type="presParOf" srcId="{E7F164F9-4817-4C14-A5D6-7A3488CE3AD9}" destId="{9DEAC765-391B-4A2F-A1C1-390715EA708B}" srcOrd="3" destOrd="0" presId="urn:microsoft.com/office/officeart/2018/2/layout/IconVerticalSolidList"/>
    <dgm:cxn modelId="{6A3172E1-AA80-41C7-AAA1-6C435AB33C36}" type="presParOf" srcId="{E7F164F9-4817-4C14-A5D6-7A3488CE3AD9}" destId="{E688E65A-C2BD-4097-B332-2133B6BD8EA1}" srcOrd="4" destOrd="0" presId="urn:microsoft.com/office/officeart/2018/2/layout/IconVerticalSolidList"/>
    <dgm:cxn modelId="{2B109E2C-C6B0-4B6C-B577-EA44F6C364EA}" type="presParOf" srcId="{E688E65A-C2BD-4097-B332-2133B6BD8EA1}" destId="{0CFB56BF-58C9-48CF-80D6-1D34DE2D2618}" srcOrd="0" destOrd="0" presId="urn:microsoft.com/office/officeart/2018/2/layout/IconVerticalSolidList"/>
    <dgm:cxn modelId="{300F2FC2-AE37-4CF5-B222-CB006B6A330C}" type="presParOf" srcId="{E688E65A-C2BD-4097-B332-2133B6BD8EA1}" destId="{59AE1126-C99E-42E4-83A8-8E02F0306A94}" srcOrd="1" destOrd="0" presId="urn:microsoft.com/office/officeart/2018/2/layout/IconVerticalSolidList"/>
    <dgm:cxn modelId="{09B4F614-0DB6-4784-A84D-06C2E2DCEBB7}" type="presParOf" srcId="{E688E65A-C2BD-4097-B332-2133B6BD8EA1}" destId="{F742D60B-553A-4E20-844B-3B4A27DFE46B}" srcOrd="2" destOrd="0" presId="urn:microsoft.com/office/officeart/2018/2/layout/IconVerticalSolidList"/>
    <dgm:cxn modelId="{2680DCB4-04FA-4244-9782-5B6F6ACF9D01}" type="presParOf" srcId="{E688E65A-C2BD-4097-B332-2133B6BD8EA1}" destId="{4146F6EB-6370-4D76-952E-5047FF94C2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2FFCCC-C749-4B12-86CC-24069FFAC15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1E3C545-1189-4DC3-A8DE-9D7C4C5B1B57}">
      <dgm:prSet/>
      <dgm:spPr/>
      <dgm:t>
        <a:bodyPr/>
        <a:lstStyle/>
        <a:p>
          <a:r>
            <a:rPr lang="tr-TR" b="1" dirty="0"/>
            <a:t>Kalite Bir Süreçtir : Süregelen bir gelişmeyi kapsar.</a:t>
          </a:r>
          <a:r>
            <a:rPr lang="en-US" dirty="0"/>
            <a:t>​</a:t>
          </a:r>
        </a:p>
      </dgm:t>
    </dgm:pt>
    <dgm:pt modelId="{59845C7A-C5A9-42CC-8718-0B3F1C2F4F24}" type="parTrans" cxnId="{48EF561A-EB4D-42B1-ADE4-7CFC0DBDF4BA}">
      <dgm:prSet/>
      <dgm:spPr/>
      <dgm:t>
        <a:bodyPr/>
        <a:lstStyle/>
        <a:p>
          <a:endParaRPr lang="en-US"/>
        </a:p>
      </dgm:t>
    </dgm:pt>
    <dgm:pt modelId="{0546DC5B-982F-4CA7-8133-299DB6A5586B}" type="sibTrans" cxnId="{48EF561A-EB4D-42B1-ADE4-7CFC0DBDF4BA}">
      <dgm:prSet/>
      <dgm:spPr/>
      <dgm:t>
        <a:bodyPr/>
        <a:lstStyle/>
        <a:p>
          <a:endParaRPr lang="en-US"/>
        </a:p>
      </dgm:t>
    </dgm:pt>
    <dgm:pt modelId="{E201D2CF-A4E0-487C-9014-1E452161B856}">
      <dgm:prSet/>
      <dgm:spPr/>
      <dgm:t>
        <a:bodyPr/>
        <a:lstStyle/>
        <a:p>
          <a:r>
            <a:rPr lang="tr-TR" b="1"/>
            <a:t>Kalite Bir Yatırımdır : Uzun dönemde bir işi ilk defada doğru olarak yapmak, hatayı sonradan düzeltmekten daha ucuzdur.</a:t>
          </a:r>
          <a:r>
            <a:rPr lang="en-US"/>
            <a:t>​</a:t>
          </a:r>
        </a:p>
      </dgm:t>
    </dgm:pt>
    <dgm:pt modelId="{0B19FD39-9BCE-4367-86C2-CD3F3B243064}" type="parTrans" cxnId="{66BD6CB1-0258-45BF-8A0D-62B63639F0C6}">
      <dgm:prSet/>
      <dgm:spPr/>
      <dgm:t>
        <a:bodyPr/>
        <a:lstStyle/>
        <a:p>
          <a:endParaRPr lang="en-US"/>
        </a:p>
      </dgm:t>
    </dgm:pt>
    <dgm:pt modelId="{566DD5A4-4974-428E-8FB7-D3F4F058C223}" type="sibTrans" cxnId="{66BD6CB1-0258-45BF-8A0D-62B63639F0C6}">
      <dgm:prSet/>
      <dgm:spPr/>
      <dgm:t>
        <a:bodyPr/>
        <a:lstStyle/>
        <a:p>
          <a:endParaRPr lang="en-US"/>
        </a:p>
      </dgm:t>
    </dgm:pt>
    <dgm:pt modelId="{D7F4294D-B1FB-4BDB-94E1-FD66EBDFA86C}" type="pres">
      <dgm:prSet presAssocID="{7F2FFCCC-C749-4B12-86CC-24069FFAC15E}" presName="hierChild1" presStyleCnt="0">
        <dgm:presLayoutVars>
          <dgm:chPref val="1"/>
          <dgm:dir/>
          <dgm:animOne val="branch"/>
          <dgm:animLvl val="lvl"/>
          <dgm:resizeHandles/>
        </dgm:presLayoutVars>
      </dgm:prSet>
      <dgm:spPr/>
    </dgm:pt>
    <dgm:pt modelId="{25960FF1-A238-4B62-9E50-99BADE24D60F}" type="pres">
      <dgm:prSet presAssocID="{C1E3C545-1189-4DC3-A8DE-9D7C4C5B1B57}" presName="hierRoot1" presStyleCnt="0"/>
      <dgm:spPr/>
    </dgm:pt>
    <dgm:pt modelId="{24F8446A-8654-4E04-BFD8-6D65135223D9}" type="pres">
      <dgm:prSet presAssocID="{C1E3C545-1189-4DC3-A8DE-9D7C4C5B1B57}" presName="composite" presStyleCnt="0"/>
      <dgm:spPr/>
    </dgm:pt>
    <dgm:pt modelId="{B92383D6-80F3-47E4-AA70-CAA7C673E0B9}" type="pres">
      <dgm:prSet presAssocID="{C1E3C545-1189-4DC3-A8DE-9D7C4C5B1B57}" presName="background" presStyleLbl="node0" presStyleIdx="0" presStyleCnt="2"/>
      <dgm:spPr/>
    </dgm:pt>
    <dgm:pt modelId="{A453C448-CF1A-4833-A4A3-72149E2D77D6}" type="pres">
      <dgm:prSet presAssocID="{C1E3C545-1189-4DC3-A8DE-9D7C4C5B1B57}" presName="text" presStyleLbl="fgAcc0" presStyleIdx="0" presStyleCnt="2">
        <dgm:presLayoutVars>
          <dgm:chPref val="3"/>
        </dgm:presLayoutVars>
      </dgm:prSet>
      <dgm:spPr/>
    </dgm:pt>
    <dgm:pt modelId="{4DD67EF2-BB66-473B-A268-D4759762A02F}" type="pres">
      <dgm:prSet presAssocID="{C1E3C545-1189-4DC3-A8DE-9D7C4C5B1B57}" presName="hierChild2" presStyleCnt="0"/>
      <dgm:spPr/>
    </dgm:pt>
    <dgm:pt modelId="{C9C97FEC-0FD9-448F-A826-27A4C44F49D2}" type="pres">
      <dgm:prSet presAssocID="{E201D2CF-A4E0-487C-9014-1E452161B856}" presName="hierRoot1" presStyleCnt="0"/>
      <dgm:spPr/>
    </dgm:pt>
    <dgm:pt modelId="{41554D01-7F08-41A0-8EE9-CCA873E3A67B}" type="pres">
      <dgm:prSet presAssocID="{E201D2CF-A4E0-487C-9014-1E452161B856}" presName="composite" presStyleCnt="0"/>
      <dgm:spPr/>
    </dgm:pt>
    <dgm:pt modelId="{262B647E-405A-465A-875E-C8627AAC8CFC}" type="pres">
      <dgm:prSet presAssocID="{E201D2CF-A4E0-487C-9014-1E452161B856}" presName="background" presStyleLbl="node0" presStyleIdx="1" presStyleCnt="2"/>
      <dgm:spPr/>
    </dgm:pt>
    <dgm:pt modelId="{90037C12-187E-4252-B660-EA3A11603C79}" type="pres">
      <dgm:prSet presAssocID="{E201D2CF-A4E0-487C-9014-1E452161B856}" presName="text" presStyleLbl="fgAcc0" presStyleIdx="1" presStyleCnt="2">
        <dgm:presLayoutVars>
          <dgm:chPref val="3"/>
        </dgm:presLayoutVars>
      </dgm:prSet>
      <dgm:spPr/>
    </dgm:pt>
    <dgm:pt modelId="{602BD363-2DB6-403D-B31B-F5E3BF074D77}" type="pres">
      <dgm:prSet presAssocID="{E201D2CF-A4E0-487C-9014-1E452161B856}" presName="hierChild2" presStyleCnt="0"/>
      <dgm:spPr/>
    </dgm:pt>
  </dgm:ptLst>
  <dgm:cxnLst>
    <dgm:cxn modelId="{48EF561A-EB4D-42B1-ADE4-7CFC0DBDF4BA}" srcId="{7F2FFCCC-C749-4B12-86CC-24069FFAC15E}" destId="{C1E3C545-1189-4DC3-A8DE-9D7C4C5B1B57}" srcOrd="0" destOrd="0" parTransId="{59845C7A-C5A9-42CC-8718-0B3F1C2F4F24}" sibTransId="{0546DC5B-982F-4CA7-8133-299DB6A5586B}"/>
    <dgm:cxn modelId="{B3DFD247-A78B-4CBA-9AA9-5F7FFFA19C64}" type="presOf" srcId="{C1E3C545-1189-4DC3-A8DE-9D7C4C5B1B57}" destId="{A453C448-CF1A-4833-A4A3-72149E2D77D6}" srcOrd="0" destOrd="0" presId="urn:microsoft.com/office/officeart/2005/8/layout/hierarchy1"/>
    <dgm:cxn modelId="{66BD6CB1-0258-45BF-8A0D-62B63639F0C6}" srcId="{7F2FFCCC-C749-4B12-86CC-24069FFAC15E}" destId="{E201D2CF-A4E0-487C-9014-1E452161B856}" srcOrd="1" destOrd="0" parTransId="{0B19FD39-9BCE-4367-86C2-CD3F3B243064}" sibTransId="{566DD5A4-4974-428E-8FB7-D3F4F058C223}"/>
    <dgm:cxn modelId="{A83337C9-148F-40C9-A41A-D7E1F0B5047B}" type="presOf" srcId="{E201D2CF-A4E0-487C-9014-1E452161B856}" destId="{90037C12-187E-4252-B660-EA3A11603C79}" srcOrd="0" destOrd="0" presId="urn:microsoft.com/office/officeart/2005/8/layout/hierarchy1"/>
    <dgm:cxn modelId="{4853EAEF-9A29-467B-88D3-B439B15784FF}" type="presOf" srcId="{7F2FFCCC-C749-4B12-86CC-24069FFAC15E}" destId="{D7F4294D-B1FB-4BDB-94E1-FD66EBDFA86C}" srcOrd="0" destOrd="0" presId="urn:microsoft.com/office/officeart/2005/8/layout/hierarchy1"/>
    <dgm:cxn modelId="{CD3CC556-6702-48C1-A880-829A2560A12D}" type="presParOf" srcId="{D7F4294D-B1FB-4BDB-94E1-FD66EBDFA86C}" destId="{25960FF1-A238-4B62-9E50-99BADE24D60F}" srcOrd="0" destOrd="0" presId="urn:microsoft.com/office/officeart/2005/8/layout/hierarchy1"/>
    <dgm:cxn modelId="{F76F2D90-1B8C-44D2-965D-B9C29419BF40}" type="presParOf" srcId="{25960FF1-A238-4B62-9E50-99BADE24D60F}" destId="{24F8446A-8654-4E04-BFD8-6D65135223D9}" srcOrd="0" destOrd="0" presId="urn:microsoft.com/office/officeart/2005/8/layout/hierarchy1"/>
    <dgm:cxn modelId="{AA76EDE4-B8A1-4F32-B59E-5D2A0941A1CA}" type="presParOf" srcId="{24F8446A-8654-4E04-BFD8-6D65135223D9}" destId="{B92383D6-80F3-47E4-AA70-CAA7C673E0B9}" srcOrd="0" destOrd="0" presId="urn:microsoft.com/office/officeart/2005/8/layout/hierarchy1"/>
    <dgm:cxn modelId="{315BD792-A22C-4611-9A64-1B49156B4CFB}" type="presParOf" srcId="{24F8446A-8654-4E04-BFD8-6D65135223D9}" destId="{A453C448-CF1A-4833-A4A3-72149E2D77D6}" srcOrd="1" destOrd="0" presId="urn:microsoft.com/office/officeart/2005/8/layout/hierarchy1"/>
    <dgm:cxn modelId="{91B9F2D7-CF53-414B-8281-C63EA6CEEA69}" type="presParOf" srcId="{25960FF1-A238-4B62-9E50-99BADE24D60F}" destId="{4DD67EF2-BB66-473B-A268-D4759762A02F}" srcOrd="1" destOrd="0" presId="urn:microsoft.com/office/officeart/2005/8/layout/hierarchy1"/>
    <dgm:cxn modelId="{7A4B1695-9C8A-4159-B7C3-A62E4036F9DD}" type="presParOf" srcId="{D7F4294D-B1FB-4BDB-94E1-FD66EBDFA86C}" destId="{C9C97FEC-0FD9-448F-A826-27A4C44F49D2}" srcOrd="1" destOrd="0" presId="urn:microsoft.com/office/officeart/2005/8/layout/hierarchy1"/>
    <dgm:cxn modelId="{9C0E7791-CEBD-4943-9034-05F73879EB76}" type="presParOf" srcId="{C9C97FEC-0FD9-448F-A826-27A4C44F49D2}" destId="{41554D01-7F08-41A0-8EE9-CCA873E3A67B}" srcOrd="0" destOrd="0" presId="urn:microsoft.com/office/officeart/2005/8/layout/hierarchy1"/>
    <dgm:cxn modelId="{3B81334C-FDBC-4D14-A984-3D8A027DDDA9}" type="presParOf" srcId="{41554D01-7F08-41A0-8EE9-CCA873E3A67B}" destId="{262B647E-405A-465A-875E-C8627AAC8CFC}" srcOrd="0" destOrd="0" presId="urn:microsoft.com/office/officeart/2005/8/layout/hierarchy1"/>
    <dgm:cxn modelId="{332A1F8B-ECAA-4269-903E-FAD28BACC6A4}" type="presParOf" srcId="{41554D01-7F08-41A0-8EE9-CCA873E3A67B}" destId="{90037C12-187E-4252-B660-EA3A11603C79}" srcOrd="1" destOrd="0" presId="urn:microsoft.com/office/officeart/2005/8/layout/hierarchy1"/>
    <dgm:cxn modelId="{2A3A3561-48BA-4D50-9B46-71221CBA70B9}" type="presParOf" srcId="{C9C97FEC-0FD9-448F-A826-27A4C44F49D2}" destId="{602BD363-2DB6-403D-B31B-F5E3BF074D7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629AAC-70C6-44C3-A6ED-16117F47D45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81B900D-CE2C-41A5-A447-462FE8E4C6F7}">
      <dgm:prSet/>
      <dgm:spPr/>
      <dgm:t>
        <a:bodyPr/>
        <a:lstStyle/>
        <a:p>
          <a:r>
            <a:rPr lang="tr-TR" b="1"/>
            <a:t>Kalite, fazla harcama gerektirir.</a:t>
          </a:r>
          <a:r>
            <a:rPr lang="en-US"/>
            <a:t>​​</a:t>
          </a:r>
        </a:p>
      </dgm:t>
    </dgm:pt>
    <dgm:pt modelId="{9A3CA8A3-6826-4CC3-9EE1-B48305DF64B6}" type="parTrans" cxnId="{9A6CD415-7FDB-4A6D-90A2-BFC28E77402D}">
      <dgm:prSet/>
      <dgm:spPr/>
      <dgm:t>
        <a:bodyPr/>
        <a:lstStyle/>
        <a:p>
          <a:endParaRPr lang="en-US"/>
        </a:p>
      </dgm:t>
    </dgm:pt>
    <dgm:pt modelId="{510D225E-388B-4305-9670-AF517F5F989B}" type="sibTrans" cxnId="{9A6CD415-7FDB-4A6D-90A2-BFC28E77402D}">
      <dgm:prSet/>
      <dgm:spPr/>
      <dgm:t>
        <a:bodyPr/>
        <a:lstStyle/>
        <a:p>
          <a:endParaRPr lang="en-US"/>
        </a:p>
      </dgm:t>
    </dgm:pt>
    <dgm:pt modelId="{BC967E31-7EEB-4988-AADD-9817B418F343}">
      <dgm:prSet/>
      <dgm:spPr/>
      <dgm:t>
        <a:bodyPr/>
        <a:lstStyle/>
        <a:p>
          <a:r>
            <a:rPr lang="tr-TR" b="1"/>
            <a:t>Kalite sistemi pahalı bir iştir.</a:t>
          </a:r>
          <a:r>
            <a:rPr lang="en-US"/>
            <a:t>​​</a:t>
          </a:r>
        </a:p>
      </dgm:t>
    </dgm:pt>
    <dgm:pt modelId="{EF55442C-9884-44C0-A798-129A9B00BE82}" type="parTrans" cxnId="{398BB13F-D31F-4D01-B7D0-4CEB3E0A157F}">
      <dgm:prSet/>
      <dgm:spPr/>
      <dgm:t>
        <a:bodyPr/>
        <a:lstStyle/>
        <a:p>
          <a:endParaRPr lang="en-US"/>
        </a:p>
      </dgm:t>
    </dgm:pt>
    <dgm:pt modelId="{92FEE1E8-FF73-4C46-82C3-D5ED0DA550B8}" type="sibTrans" cxnId="{398BB13F-D31F-4D01-B7D0-4CEB3E0A157F}">
      <dgm:prSet/>
      <dgm:spPr/>
      <dgm:t>
        <a:bodyPr/>
        <a:lstStyle/>
        <a:p>
          <a:endParaRPr lang="en-US"/>
        </a:p>
      </dgm:t>
    </dgm:pt>
    <dgm:pt modelId="{A779CC21-CA51-471C-A653-5F2325305BA8}">
      <dgm:prSet/>
      <dgm:spPr/>
      <dgm:t>
        <a:bodyPr/>
        <a:lstStyle/>
        <a:p>
          <a:r>
            <a:rPr lang="tr-TR" b="1"/>
            <a:t>Kalite sadece mamuller için geçerlidir.</a:t>
          </a:r>
          <a:r>
            <a:rPr lang="en-US"/>
            <a:t>​​</a:t>
          </a:r>
        </a:p>
      </dgm:t>
    </dgm:pt>
    <dgm:pt modelId="{874339F8-A0C4-47C4-BC04-72EE1C16C9EC}" type="parTrans" cxnId="{F21F83C3-3DAB-4DFB-9865-F5F2CF975B41}">
      <dgm:prSet/>
      <dgm:spPr/>
      <dgm:t>
        <a:bodyPr/>
        <a:lstStyle/>
        <a:p>
          <a:endParaRPr lang="en-US"/>
        </a:p>
      </dgm:t>
    </dgm:pt>
    <dgm:pt modelId="{7C6BC769-14ED-4E44-9139-9921D16902A7}" type="sibTrans" cxnId="{F21F83C3-3DAB-4DFB-9865-F5F2CF975B41}">
      <dgm:prSet/>
      <dgm:spPr/>
      <dgm:t>
        <a:bodyPr/>
        <a:lstStyle/>
        <a:p>
          <a:endParaRPr lang="en-US"/>
        </a:p>
      </dgm:t>
    </dgm:pt>
    <dgm:pt modelId="{CFBE6CAD-8403-4913-B3E0-74335843EB99}">
      <dgm:prSet/>
      <dgm:spPr/>
      <dgm:t>
        <a:bodyPr/>
        <a:lstStyle/>
        <a:p>
          <a:r>
            <a:rPr lang="tr-TR" b="1"/>
            <a:t>Kalite sadece kalite biriminin sorumluluğundadır.</a:t>
          </a:r>
          <a:endParaRPr lang="en-US"/>
        </a:p>
      </dgm:t>
    </dgm:pt>
    <dgm:pt modelId="{6249B0B3-A6DB-4A96-8E75-B107D4C818CA}" type="parTrans" cxnId="{2A3DF8A9-A705-4E80-92EA-58B7F70A32D0}">
      <dgm:prSet/>
      <dgm:spPr/>
      <dgm:t>
        <a:bodyPr/>
        <a:lstStyle/>
        <a:p>
          <a:endParaRPr lang="en-US"/>
        </a:p>
      </dgm:t>
    </dgm:pt>
    <dgm:pt modelId="{9617E922-66EF-40FA-8808-E47B0AE3F435}" type="sibTrans" cxnId="{2A3DF8A9-A705-4E80-92EA-58B7F70A32D0}">
      <dgm:prSet/>
      <dgm:spPr/>
      <dgm:t>
        <a:bodyPr/>
        <a:lstStyle/>
        <a:p>
          <a:endParaRPr lang="en-US"/>
        </a:p>
      </dgm:t>
    </dgm:pt>
    <dgm:pt modelId="{0A4D9F85-A625-47F7-BA76-70A41E9E7B17}" type="pres">
      <dgm:prSet presAssocID="{91629AAC-70C6-44C3-A6ED-16117F47D451}" presName="outerComposite" presStyleCnt="0">
        <dgm:presLayoutVars>
          <dgm:chMax val="5"/>
          <dgm:dir/>
          <dgm:resizeHandles val="exact"/>
        </dgm:presLayoutVars>
      </dgm:prSet>
      <dgm:spPr/>
    </dgm:pt>
    <dgm:pt modelId="{E014D8E4-C3A1-4ED2-93A9-82BE512601E4}" type="pres">
      <dgm:prSet presAssocID="{91629AAC-70C6-44C3-A6ED-16117F47D451}" presName="dummyMaxCanvas" presStyleCnt="0">
        <dgm:presLayoutVars/>
      </dgm:prSet>
      <dgm:spPr/>
    </dgm:pt>
    <dgm:pt modelId="{A79991D7-2709-4A25-BC88-6137F76CD646}" type="pres">
      <dgm:prSet presAssocID="{91629AAC-70C6-44C3-A6ED-16117F47D451}" presName="FourNodes_1" presStyleLbl="node1" presStyleIdx="0" presStyleCnt="4">
        <dgm:presLayoutVars>
          <dgm:bulletEnabled val="1"/>
        </dgm:presLayoutVars>
      </dgm:prSet>
      <dgm:spPr/>
    </dgm:pt>
    <dgm:pt modelId="{73F042EA-2553-45A0-A99C-E281FB231F2C}" type="pres">
      <dgm:prSet presAssocID="{91629AAC-70C6-44C3-A6ED-16117F47D451}" presName="FourNodes_2" presStyleLbl="node1" presStyleIdx="1" presStyleCnt="4">
        <dgm:presLayoutVars>
          <dgm:bulletEnabled val="1"/>
        </dgm:presLayoutVars>
      </dgm:prSet>
      <dgm:spPr/>
    </dgm:pt>
    <dgm:pt modelId="{B546D0E1-4665-4F49-B898-AE26E229113F}" type="pres">
      <dgm:prSet presAssocID="{91629AAC-70C6-44C3-A6ED-16117F47D451}" presName="FourNodes_3" presStyleLbl="node1" presStyleIdx="2" presStyleCnt="4">
        <dgm:presLayoutVars>
          <dgm:bulletEnabled val="1"/>
        </dgm:presLayoutVars>
      </dgm:prSet>
      <dgm:spPr/>
    </dgm:pt>
    <dgm:pt modelId="{1389F531-11EF-49D8-B359-81A3F601B6BA}" type="pres">
      <dgm:prSet presAssocID="{91629AAC-70C6-44C3-A6ED-16117F47D451}" presName="FourNodes_4" presStyleLbl="node1" presStyleIdx="3" presStyleCnt="4">
        <dgm:presLayoutVars>
          <dgm:bulletEnabled val="1"/>
        </dgm:presLayoutVars>
      </dgm:prSet>
      <dgm:spPr/>
    </dgm:pt>
    <dgm:pt modelId="{DFD98B9B-B046-4DC6-BA43-832E8C1C66E4}" type="pres">
      <dgm:prSet presAssocID="{91629AAC-70C6-44C3-A6ED-16117F47D451}" presName="FourConn_1-2" presStyleLbl="fgAccFollowNode1" presStyleIdx="0" presStyleCnt="3">
        <dgm:presLayoutVars>
          <dgm:bulletEnabled val="1"/>
        </dgm:presLayoutVars>
      </dgm:prSet>
      <dgm:spPr/>
    </dgm:pt>
    <dgm:pt modelId="{7C1E3357-2315-414F-A224-230076A483AA}" type="pres">
      <dgm:prSet presAssocID="{91629AAC-70C6-44C3-A6ED-16117F47D451}" presName="FourConn_2-3" presStyleLbl="fgAccFollowNode1" presStyleIdx="1" presStyleCnt="3">
        <dgm:presLayoutVars>
          <dgm:bulletEnabled val="1"/>
        </dgm:presLayoutVars>
      </dgm:prSet>
      <dgm:spPr/>
    </dgm:pt>
    <dgm:pt modelId="{06B10EA6-7B9F-4B21-9FD6-F693A9A80AFE}" type="pres">
      <dgm:prSet presAssocID="{91629AAC-70C6-44C3-A6ED-16117F47D451}" presName="FourConn_3-4" presStyleLbl="fgAccFollowNode1" presStyleIdx="2" presStyleCnt="3">
        <dgm:presLayoutVars>
          <dgm:bulletEnabled val="1"/>
        </dgm:presLayoutVars>
      </dgm:prSet>
      <dgm:spPr/>
    </dgm:pt>
    <dgm:pt modelId="{18FAA1D8-9223-411A-995A-FF53387EC939}" type="pres">
      <dgm:prSet presAssocID="{91629AAC-70C6-44C3-A6ED-16117F47D451}" presName="FourNodes_1_text" presStyleLbl="node1" presStyleIdx="3" presStyleCnt="4">
        <dgm:presLayoutVars>
          <dgm:bulletEnabled val="1"/>
        </dgm:presLayoutVars>
      </dgm:prSet>
      <dgm:spPr/>
    </dgm:pt>
    <dgm:pt modelId="{B54CB27E-604C-496A-A2E0-388AC1D3F86B}" type="pres">
      <dgm:prSet presAssocID="{91629AAC-70C6-44C3-A6ED-16117F47D451}" presName="FourNodes_2_text" presStyleLbl="node1" presStyleIdx="3" presStyleCnt="4">
        <dgm:presLayoutVars>
          <dgm:bulletEnabled val="1"/>
        </dgm:presLayoutVars>
      </dgm:prSet>
      <dgm:spPr/>
    </dgm:pt>
    <dgm:pt modelId="{2BA6A1CF-3A03-4AF1-9079-E18AA709C772}" type="pres">
      <dgm:prSet presAssocID="{91629AAC-70C6-44C3-A6ED-16117F47D451}" presName="FourNodes_3_text" presStyleLbl="node1" presStyleIdx="3" presStyleCnt="4">
        <dgm:presLayoutVars>
          <dgm:bulletEnabled val="1"/>
        </dgm:presLayoutVars>
      </dgm:prSet>
      <dgm:spPr/>
    </dgm:pt>
    <dgm:pt modelId="{1609DA3B-479B-4957-911F-73DCBD51D136}" type="pres">
      <dgm:prSet presAssocID="{91629AAC-70C6-44C3-A6ED-16117F47D451}" presName="FourNodes_4_text" presStyleLbl="node1" presStyleIdx="3" presStyleCnt="4">
        <dgm:presLayoutVars>
          <dgm:bulletEnabled val="1"/>
        </dgm:presLayoutVars>
      </dgm:prSet>
      <dgm:spPr/>
    </dgm:pt>
  </dgm:ptLst>
  <dgm:cxnLst>
    <dgm:cxn modelId="{2170C815-497A-4DFE-A086-DA7A4EB59AEA}" type="presOf" srcId="{7C6BC769-14ED-4E44-9139-9921D16902A7}" destId="{06B10EA6-7B9F-4B21-9FD6-F693A9A80AFE}" srcOrd="0" destOrd="0" presId="urn:microsoft.com/office/officeart/2005/8/layout/vProcess5"/>
    <dgm:cxn modelId="{9A6CD415-7FDB-4A6D-90A2-BFC28E77402D}" srcId="{91629AAC-70C6-44C3-A6ED-16117F47D451}" destId="{681B900D-CE2C-41A5-A447-462FE8E4C6F7}" srcOrd="0" destOrd="0" parTransId="{9A3CA8A3-6826-4CC3-9EE1-B48305DF64B6}" sibTransId="{510D225E-388B-4305-9670-AF517F5F989B}"/>
    <dgm:cxn modelId="{2CE8413C-E91E-42FD-B2A3-7041DDED96DE}" type="presOf" srcId="{BC967E31-7EEB-4988-AADD-9817B418F343}" destId="{B54CB27E-604C-496A-A2E0-388AC1D3F86B}" srcOrd="1" destOrd="0" presId="urn:microsoft.com/office/officeart/2005/8/layout/vProcess5"/>
    <dgm:cxn modelId="{398BB13F-D31F-4D01-B7D0-4CEB3E0A157F}" srcId="{91629AAC-70C6-44C3-A6ED-16117F47D451}" destId="{BC967E31-7EEB-4988-AADD-9817B418F343}" srcOrd="1" destOrd="0" parTransId="{EF55442C-9884-44C0-A798-129A9B00BE82}" sibTransId="{92FEE1E8-FF73-4C46-82C3-D5ED0DA550B8}"/>
    <dgm:cxn modelId="{F41C7640-BD29-4874-BF3D-E9F17EA91ED1}" type="presOf" srcId="{A779CC21-CA51-471C-A653-5F2325305BA8}" destId="{2BA6A1CF-3A03-4AF1-9079-E18AA709C772}" srcOrd="1" destOrd="0" presId="urn:microsoft.com/office/officeart/2005/8/layout/vProcess5"/>
    <dgm:cxn modelId="{BCDBE34B-A059-4D35-9A7D-BCBA95E75748}" type="presOf" srcId="{681B900D-CE2C-41A5-A447-462FE8E4C6F7}" destId="{18FAA1D8-9223-411A-995A-FF53387EC939}" srcOrd="1" destOrd="0" presId="urn:microsoft.com/office/officeart/2005/8/layout/vProcess5"/>
    <dgm:cxn modelId="{26D7CB4D-B43C-4D6B-A89D-FBD88894A3A5}" type="presOf" srcId="{BC967E31-7EEB-4988-AADD-9817B418F343}" destId="{73F042EA-2553-45A0-A99C-E281FB231F2C}" srcOrd="0" destOrd="0" presId="urn:microsoft.com/office/officeart/2005/8/layout/vProcess5"/>
    <dgm:cxn modelId="{165A7A72-80C5-4D6F-BD33-A0C79D78E38E}" type="presOf" srcId="{510D225E-388B-4305-9670-AF517F5F989B}" destId="{DFD98B9B-B046-4DC6-BA43-832E8C1C66E4}" srcOrd="0" destOrd="0" presId="urn:microsoft.com/office/officeart/2005/8/layout/vProcess5"/>
    <dgm:cxn modelId="{E25DB98A-6004-4C62-811F-0BEB5E0E1E9E}" type="presOf" srcId="{A779CC21-CA51-471C-A653-5F2325305BA8}" destId="{B546D0E1-4665-4F49-B898-AE26E229113F}" srcOrd="0" destOrd="0" presId="urn:microsoft.com/office/officeart/2005/8/layout/vProcess5"/>
    <dgm:cxn modelId="{2A3DF8A9-A705-4E80-92EA-58B7F70A32D0}" srcId="{91629AAC-70C6-44C3-A6ED-16117F47D451}" destId="{CFBE6CAD-8403-4913-B3E0-74335843EB99}" srcOrd="3" destOrd="0" parTransId="{6249B0B3-A6DB-4A96-8E75-B107D4C818CA}" sibTransId="{9617E922-66EF-40FA-8808-E47B0AE3F435}"/>
    <dgm:cxn modelId="{CA6CB1B3-3C6E-458F-BF5C-12A53BA471F1}" type="presOf" srcId="{CFBE6CAD-8403-4913-B3E0-74335843EB99}" destId="{1389F531-11EF-49D8-B359-81A3F601B6BA}" srcOrd="0" destOrd="0" presId="urn:microsoft.com/office/officeart/2005/8/layout/vProcess5"/>
    <dgm:cxn modelId="{7956E2B3-C992-45BF-8968-B6575A0C3C74}" type="presOf" srcId="{CFBE6CAD-8403-4913-B3E0-74335843EB99}" destId="{1609DA3B-479B-4957-911F-73DCBD51D136}" srcOrd="1" destOrd="0" presId="urn:microsoft.com/office/officeart/2005/8/layout/vProcess5"/>
    <dgm:cxn modelId="{53F55CBB-9C8E-4942-A562-00C6ED723F81}" type="presOf" srcId="{92FEE1E8-FF73-4C46-82C3-D5ED0DA550B8}" destId="{7C1E3357-2315-414F-A224-230076A483AA}" srcOrd="0" destOrd="0" presId="urn:microsoft.com/office/officeart/2005/8/layout/vProcess5"/>
    <dgm:cxn modelId="{C16EF1BD-A170-44F7-8450-007BFC185750}" type="presOf" srcId="{681B900D-CE2C-41A5-A447-462FE8E4C6F7}" destId="{A79991D7-2709-4A25-BC88-6137F76CD646}" srcOrd="0" destOrd="0" presId="urn:microsoft.com/office/officeart/2005/8/layout/vProcess5"/>
    <dgm:cxn modelId="{F21F83C3-3DAB-4DFB-9865-F5F2CF975B41}" srcId="{91629AAC-70C6-44C3-A6ED-16117F47D451}" destId="{A779CC21-CA51-471C-A653-5F2325305BA8}" srcOrd="2" destOrd="0" parTransId="{874339F8-A0C4-47C4-BC04-72EE1C16C9EC}" sibTransId="{7C6BC769-14ED-4E44-9139-9921D16902A7}"/>
    <dgm:cxn modelId="{BF5EF6E5-A754-4EFD-AE7C-2047E0DA909E}" type="presOf" srcId="{91629AAC-70C6-44C3-A6ED-16117F47D451}" destId="{0A4D9F85-A625-47F7-BA76-70A41E9E7B17}" srcOrd="0" destOrd="0" presId="urn:microsoft.com/office/officeart/2005/8/layout/vProcess5"/>
    <dgm:cxn modelId="{99017F1C-512C-4BAE-9467-1488F49D038D}" type="presParOf" srcId="{0A4D9F85-A625-47F7-BA76-70A41E9E7B17}" destId="{E014D8E4-C3A1-4ED2-93A9-82BE512601E4}" srcOrd="0" destOrd="0" presId="urn:microsoft.com/office/officeart/2005/8/layout/vProcess5"/>
    <dgm:cxn modelId="{3FACFC41-F9C5-481E-B82B-07E437155F9D}" type="presParOf" srcId="{0A4D9F85-A625-47F7-BA76-70A41E9E7B17}" destId="{A79991D7-2709-4A25-BC88-6137F76CD646}" srcOrd="1" destOrd="0" presId="urn:microsoft.com/office/officeart/2005/8/layout/vProcess5"/>
    <dgm:cxn modelId="{7B9C000B-AFB0-4EC2-A0E1-16FA6DCCF7B6}" type="presParOf" srcId="{0A4D9F85-A625-47F7-BA76-70A41E9E7B17}" destId="{73F042EA-2553-45A0-A99C-E281FB231F2C}" srcOrd="2" destOrd="0" presId="urn:microsoft.com/office/officeart/2005/8/layout/vProcess5"/>
    <dgm:cxn modelId="{52122EAF-B78C-4581-96C7-83F251DEBE90}" type="presParOf" srcId="{0A4D9F85-A625-47F7-BA76-70A41E9E7B17}" destId="{B546D0E1-4665-4F49-B898-AE26E229113F}" srcOrd="3" destOrd="0" presId="urn:microsoft.com/office/officeart/2005/8/layout/vProcess5"/>
    <dgm:cxn modelId="{1DE7E62E-DC1F-4227-B240-F741E47FD150}" type="presParOf" srcId="{0A4D9F85-A625-47F7-BA76-70A41E9E7B17}" destId="{1389F531-11EF-49D8-B359-81A3F601B6BA}" srcOrd="4" destOrd="0" presId="urn:microsoft.com/office/officeart/2005/8/layout/vProcess5"/>
    <dgm:cxn modelId="{5E207B61-D3F6-42E1-BA7C-767ECCCDF461}" type="presParOf" srcId="{0A4D9F85-A625-47F7-BA76-70A41E9E7B17}" destId="{DFD98B9B-B046-4DC6-BA43-832E8C1C66E4}" srcOrd="5" destOrd="0" presId="urn:microsoft.com/office/officeart/2005/8/layout/vProcess5"/>
    <dgm:cxn modelId="{56381C75-8687-403A-B8EF-AD3C96B90C4D}" type="presParOf" srcId="{0A4D9F85-A625-47F7-BA76-70A41E9E7B17}" destId="{7C1E3357-2315-414F-A224-230076A483AA}" srcOrd="6" destOrd="0" presId="urn:microsoft.com/office/officeart/2005/8/layout/vProcess5"/>
    <dgm:cxn modelId="{EA24453D-F75F-4C53-9C34-E1F7D416B6CE}" type="presParOf" srcId="{0A4D9F85-A625-47F7-BA76-70A41E9E7B17}" destId="{06B10EA6-7B9F-4B21-9FD6-F693A9A80AFE}" srcOrd="7" destOrd="0" presId="urn:microsoft.com/office/officeart/2005/8/layout/vProcess5"/>
    <dgm:cxn modelId="{70345DB2-F517-45D5-8F45-4EBF081D0663}" type="presParOf" srcId="{0A4D9F85-A625-47F7-BA76-70A41E9E7B17}" destId="{18FAA1D8-9223-411A-995A-FF53387EC939}" srcOrd="8" destOrd="0" presId="urn:microsoft.com/office/officeart/2005/8/layout/vProcess5"/>
    <dgm:cxn modelId="{E88C3E19-6201-4597-A1AF-992279F7FF41}" type="presParOf" srcId="{0A4D9F85-A625-47F7-BA76-70A41E9E7B17}" destId="{B54CB27E-604C-496A-A2E0-388AC1D3F86B}" srcOrd="9" destOrd="0" presId="urn:microsoft.com/office/officeart/2005/8/layout/vProcess5"/>
    <dgm:cxn modelId="{B75F9214-D2A7-4117-AA54-B6254A11E2B0}" type="presParOf" srcId="{0A4D9F85-A625-47F7-BA76-70A41E9E7B17}" destId="{2BA6A1CF-3A03-4AF1-9079-E18AA709C772}" srcOrd="10" destOrd="0" presId="urn:microsoft.com/office/officeart/2005/8/layout/vProcess5"/>
    <dgm:cxn modelId="{DF24B8D2-52C2-4167-813C-64ECC04E2B76}" type="presParOf" srcId="{0A4D9F85-A625-47F7-BA76-70A41E9E7B17}" destId="{1609DA3B-479B-4957-911F-73DCBD51D13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D31283-6EC2-4E80-83A8-5CEB6373BEEF}" type="doc">
      <dgm:prSet loTypeId="urn:microsoft.com/office/officeart/2005/8/layout/rings+Icon" loCatId="officeonline" qsTypeId="urn:microsoft.com/office/officeart/2005/8/quickstyle/3d3" qsCatId="3D" csTypeId="urn:microsoft.com/office/officeart/2005/8/colors/colorful2" csCatId="colorful" phldr="1"/>
      <dgm:spPr/>
      <dgm:t>
        <a:bodyPr/>
        <a:lstStyle/>
        <a:p>
          <a:endParaRPr lang="en-CA"/>
        </a:p>
      </dgm:t>
    </dgm:pt>
    <dgm:pt modelId="{E0B511ED-6E54-4ED3-AA51-9A48334058FC}">
      <dgm:prSet phldrT="[Text]" custT="1"/>
      <dgm:spPr/>
      <dgm:t>
        <a:bodyPr/>
        <a:lstStyle/>
        <a:p>
          <a:pPr>
            <a:buNone/>
          </a:pPr>
          <a:endParaRPr lang="en-CA" sz="1800" dirty="0">
            <a:latin typeface="Times New Roman" panose="02020603050405020304" pitchFamily="18" charset="0"/>
            <a:cs typeface="Times New Roman" panose="02020603050405020304" pitchFamily="18" charset="0"/>
          </a:endParaRPr>
        </a:p>
      </dgm:t>
    </dgm:pt>
    <dgm:pt modelId="{639CF52D-995F-4359-9292-E132BB3635EA}" type="parTrans" cxnId="{9EF7A69E-F760-4FB1-9A36-9D97D2DA6EC9}">
      <dgm:prSet/>
      <dgm:spPr/>
      <dgm:t>
        <a:bodyPr/>
        <a:lstStyle/>
        <a:p>
          <a:endParaRPr lang="en-CA">
            <a:latin typeface="Times New Roman" panose="02020603050405020304" pitchFamily="18" charset="0"/>
            <a:cs typeface="Times New Roman" panose="02020603050405020304" pitchFamily="18" charset="0"/>
          </a:endParaRPr>
        </a:p>
      </dgm:t>
    </dgm:pt>
    <dgm:pt modelId="{0C5276B9-11DA-464E-8389-04B233A64F6E}" type="sibTrans" cxnId="{9EF7A69E-F760-4FB1-9A36-9D97D2DA6EC9}">
      <dgm:prSet/>
      <dgm:spPr/>
      <dgm:t>
        <a:bodyPr/>
        <a:lstStyle/>
        <a:p>
          <a:endParaRPr lang="en-CA">
            <a:latin typeface="Times New Roman" panose="02020603050405020304" pitchFamily="18" charset="0"/>
            <a:cs typeface="Times New Roman" panose="02020603050405020304" pitchFamily="18" charset="0"/>
          </a:endParaRPr>
        </a:p>
      </dgm:t>
    </dgm:pt>
    <dgm:pt modelId="{F697F6C1-1DEE-4EF2-B6CD-B9A7EDB4ADC2}">
      <dgm:prSet phldrT="[Text]" custT="1"/>
      <dgm:spPr/>
      <dgm:t>
        <a:bodyPr/>
        <a:lstStyle/>
        <a:p>
          <a:pPr>
            <a:buNone/>
          </a:pPr>
          <a:endParaRPr lang="en-CA" sz="1800" dirty="0">
            <a:latin typeface="Times New Roman" panose="02020603050405020304" pitchFamily="18" charset="0"/>
            <a:cs typeface="Times New Roman" panose="02020603050405020304" pitchFamily="18" charset="0"/>
          </a:endParaRPr>
        </a:p>
      </dgm:t>
    </dgm:pt>
    <dgm:pt modelId="{FB32E7D5-DD56-43DA-A318-91FDF7E73AF1}" type="parTrans" cxnId="{4F6EDFB8-2C7F-4B77-A06B-5E9A2BEE0F28}">
      <dgm:prSet/>
      <dgm:spPr/>
      <dgm:t>
        <a:bodyPr/>
        <a:lstStyle/>
        <a:p>
          <a:endParaRPr lang="en-CA">
            <a:latin typeface="Times New Roman" panose="02020603050405020304" pitchFamily="18" charset="0"/>
            <a:cs typeface="Times New Roman" panose="02020603050405020304" pitchFamily="18" charset="0"/>
          </a:endParaRPr>
        </a:p>
      </dgm:t>
    </dgm:pt>
    <dgm:pt modelId="{8E30986C-F9F2-4858-80AD-082DE5A622B8}" type="sibTrans" cxnId="{4F6EDFB8-2C7F-4B77-A06B-5E9A2BEE0F28}">
      <dgm:prSet/>
      <dgm:spPr/>
      <dgm:t>
        <a:bodyPr/>
        <a:lstStyle/>
        <a:p>
          <a:endParaRPr lang="en-CA">
            <a:latin typeface="Times New Roman" panose="02020603050405020304" pitchFamily="18" charset="0"/>
            <a:cs typeface="Times New Roman" panose="02020603050405020304" pitchFamily="18" charset="0"/>
          </a:endParaRPr>
        </a:p>
      </dgm:t>
    </dgm:pt>
    <dgm:pt modelId="{465E3DF7-4FD4-44D1-90CE-71F453D45761}" type="pres">
      <dgm:prSet presAssocID="{6DD31283-6EC2-4E80-83A8-5CEB6373BEEF}" presName="Name0" presStyleCnt="0">
        <dgm:presLayoutVars>
          <dgm:chMax val="7"/>
          <dgm:dir/>
          <dgm:resizeHandles val="exact"/>
        </dgm:presLayoutVars>
      </dgm:prSet>
      <dgm:spPr/>
    </dgm:pt>
    <dgm:pt modelId="{9ECD8AAC-4358-4C35-8810-7AAC95D0FF53}" type="pres">
      <dgm:prSet presAssocID="{6DD31283-6EC2-4E80-83A8-5CEB6373BEEF}" presName="ellipse1" presStyleLbl="vennNode1" presStyleIdx="0" presStyleCnt="2" custScaleX="192548" custScaleY="166694" custLinFactNeighborX="-30248" custLinFactNeighborY="31302">
        <dgm:presLayoutVars>
          <dgm:bulletEnabled val="1"/>
        </dgm:presLayoutVars>
      </dgm:prSet>
      <dgm:spPr/>
    </dgm:pt>
    <dgm:pt modelId="{E7490A2C-F912-4D7D-8AEA-0F5473448942}" type="pres">
      <dgm:prSet presAssocID="{6DD31283-6EC2-4E80-83A8-5CEB6373BEEF}" presName="ellipse2" presStyleLbl="vennNode1" presStyleIdx="1" presStyleCnt="2" custScaleX="210040" custScaleY="166694" custLinFactNeighborX="16244" custLinFactNeighborY="-33347">
        <dgm:presLayoutVars>
          <dgm:bulletEnabled val="1"/>
        </dgm:presLayoutVars>
      </dgm:prSet>
      <dgm:spPr/>
    </dgm:pt>
  </dgm:ptLst>
  <dgm:cxnLst>
    <dgm:cxn modelId="{C9598609-56D0-4706-9BFF-E1015A4E4115}" type="presOf" srcId="{F697F6C1-1DEE-4EF2-B6CD-B9A7EDB4ADC2}" destId="{E7490A2C-F912-4D7D-8AEA-0F5473448942}" srcOrd="0" destOrd="0" presId="urn:microsoft.com/office/officeart/2005/8/layout/rings+Icon"/>
    <dgm:cxn modelId="{B62A904B-5570-4E70-8582-C4D5901EBA34}" type="presOf" srcId="{E0B511ED-6E54-4ED3-AA51-9A48334058FC}" destId="{9ECD8AAC-4358-4C35-8810-7AAC95D0FF53}" srcOrd="0" destOrd="0" presId="urn:microsoft.com/office/officeart/2005/8/layout/rings+Icon"/>
    <dgm:cxn modelId="{9EF7A69E-F760-4FB1-9A36-9D97D2DA6EC9}" srcId="{6DD31283-6EC2-4E80-83A8-5CEB6373BEEF}" destId="{E0B511ED-6E54-4ED3-AA51-9A48334058FC}" srcOrd="0" destOrd="0" parTransId="{639CF52D-995F-4359-9292-E132BB3635EA}" sibTransId="{0C5276B9-11DA-464E-8389-04B233A64F6E}"/>
    <dgm:cxn modelId="{4F6EDFB8-2C7F-4B77-A06B-5E9A2BEE0F28}" srcId="{6DD31283-6EC2-4E80-83A8-5CEB6373BEEF}" destId="{F697F6C1-1DEE-4EF2-B6CD-B9A7EDB4ADC2}" srcOrd="1" destOrd="0" parTransId="{FB32E7D5-DD56-43DA-A318-91FDF7E73AF1}" sibTransId="{8E30986C-F9F2-4858-80AD-082DE5A622B8}"/>
    <dgm:cxn modelId="{884BB9C6-E5E4-4605-A63E-0B8BFB66C786}" type="presOf" srcId="{6DD31283-6EC2-4E80-83A8-5CEB6373BEEF}" destId="{465E3DF7-4FD4-44D1-90CE-71F453D45761}" srcOrd="0" destOrd="0" presId="urn:microsoft.com/office/officeart/2005/8/layout/rings+Icon"/>
    <dgm:cxn modelId="{E892B0A5-C496-4A52-9745-8EF49F9CA210}" type="presParOf" srcId="{465E3DF7-4FD4-44D1-90CE-71F453D45761}" destId="{9ECD8AAC-4358-4C35-8810-7AAC95D0FF53}" srcOrd="0" destOrd="0" presId="urn:microsoft.com/office/officeart/2005/8/layout/rings+Icon"/>
    <dgm:cxn modelId="{91E868A8-7EA7-4B44-A86A-7A4798EEE874}" type="presParOf" srcId="{465E3DF7-4FD4-44D1-90CE-71F453D45761}" destId="{E7490A2C-F912-4D7D-8AEA-0F5473448942}"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a:lstStyle/>
        <a:p>
          <a:endParaRPr lang="en-US"/>
        </a:p>
      </dgm:t>
    </dgm:pt>
    <dgm:pt modelId="{4259F840-24E7-476F-9F30-482E46395856}">
      <dgm:prSet phldrT="[Text]"/>
      <dgm:spPr>
        <a:solidFill>
          <a:schemeClr val="accent1"/>
        </a:solidFill>
        <a:ln>
          <a:solidFill>
            <a:schemeClr val="accent1"/>
          </a:solidFill>
        </a:ln>
      </dgm:spPr>
      <dgm:t>
        <a:bodyPr/>
        <a:lstStyle/>
        <a:p>
          <a:r>
            <a:rPr lang="tr-TR"/>
            <a:t>19.09.2014</a:t>
          </a:r>
          <a:endParaRPr lang="en-US"/>
        </a:p>
      </dgm:t>
    </dgm:pt>
    <dgm:pt modelId="{FCE8068D-7E50-4749-A8D0-ADEDAC5637B3}" type="parTrans" cxnId="{42EE41D1-3C16-4937-BB38-B076896C09A0}">
      <dgm:prSet/>
      <dgm:spPr/>
      <dgm:t>
        <a:bodyPr/>
        <a:lstStyle/>
        <a:p>
          <a:endParaRPr lang="en-US"/>
        </a:p>
      </dgm:t>
    </dgm:pt>
    <dgm:pt modelId="{DCC444A4-F20A-48F5-A61E-47BFFF185A57}" type="sibTrans" cxnId="{42EE41D1-3C16-4937-BB38-B076896C09A0}">
      <dgm:prSet/>
      <dgm:spPr/>
      <dgm:t>
        <a:bodyPr/>
        <a:lstStyle/>
        <a:p>
          <a:endParaRPr lang="en-US"/>
        </a:p>
      </dgm:t>
    </dgm:pt>
    <dgm:pt modelId="{B54C8F6C-BE1E-4EAB-B7A0-48DE01FFAA36}">
      <dgm:prSet phldrT="[Text]"/>
      <dgm:spPr/>
      <dgm:t>
        <a:bodyPr/>
        <a:lstStyle/>
        <a:p>
          <a:r>
            <a:rPr lang="tr-TR" altLang="zh-CN" b="1">
              <a:latin typeface="Century Gothic"/>
            </a:rPr>
            <a:t>Kalite Geliştirme ve Yönetim Birimi Rektörlük oluru ile kurulmuştur.</a:t>
          </a:r>
          <a:endParaRPr lang="en-US"/>
        </a:p>
      </dgm:t>
    </dgm:pt>
    <dgm:pt modelId="{8DE7CD45-B7C0-432E-B819-6A7D97E31315}" type="parTrans" cxnId="{770CA1CC-3DDD-451E-AE83-A71CA570260C}">
      <dgm:prSet/>
      <dgm:spPr/>
      <dgm:t>
        <a:bodyPr/>
        <a:lstStyle/>
        <a:p>
          <a:endParaRPr lang="en-US"/>
        </a:p>
      </dgm:t>
    </dgm:pt>
    <dgm:pt modelId="{C33B8BEF-A818-4A2F-A99A-E2B29895E184}" type="sibTrans" cxnId="{770CA1CC-3DDD-451E-AE83-A71CA570260C}">
      <dgm:prSet/>
      <dgm:spPr/>
      <dgm:t>
        <a:bodyPr/>
        <a:lstStyle/>
        <a:p>
          <a:endParaRPr lang="en-US"/>
        </a:p>
      </dgm:t>
    </dgm:pt>
    <dgm:pt modelId="{E4033A39-DCC4-4038-9562-AEDDBBB37A99}">
      <dgm:prSet phldrT="[Text]"/>
      <dgm:spPr>
        <a:solidFill>
          <a:schemeClr val="accent4"/>
        </a:solidFill>
        <a:ln>
          <a:solidFill>
            <a:schemeClr val="accent4"/>
          </a:solidFill>
        </a:ln>
      </dgm:spPr>
      <dgm:t>
        <a:bodyPr/>
        <a:lstStyle/>
        <a:p>
          <a:r>
            <a:rPr lang="tr-TR"/>
            <a:t>30.10.2017</a:t>
          </a:r>
          <a:endParaRPr lang="en-US"/>
        </a:p>
      </dgm:t>
    </dgm:pt>
    <dgm:pt modelId="{048EEAE6-78BA-4B00-B7BB-9C22DBB1E8F4}" type="parTrans" cxnId="{32EF2862-2950-4DF8-BEA8-CD19460CCA31}">
      <dgm:prSet/>
      <dgm:spPr/>
      <dgm:t>
        <a:bodyPr/>
        <a:lstStyle/>
        <a:p>
          <a:endParaRPr lang="en-US"/>
        </a:p>
      </dgm:t>
    </dgm:pt>
    <dgm:pt modelId="{80AB0E5B-0C58-465D-A545-5B21133D2849}" type="sibTrans" cxnId="{32EF2862-2950-4DF8-BEA8-CD19460CCA31}">
      <dgm:prSet/>
      <dgm:spPr/>
      <dgm:t>
        <a:bodyPr/>
        <a:lstStyle/>
        <a:p>
          <a:endParaRPr lang="en-US"/>
        </a:p>
      </dgm:t>
    </dgm:pt>
    <dgm:pt modelId="{A4C0B4E4-70AD-4901-9E3F-7EA25DD6DAA1}">
      <dgm:prSet phldrT="[Text]"/>
      <dgm:spPr/>
      <dgm:t>
        <a:bodyPr/>
        <a:lstStyle/>
        <a:p>
          <a:r>
            <a:rPr lang="tr-TR" altLang="zh-CN"/>
            <a:t>TS ISO 10002 Müşteri Memnuniyeti Yönetim Sistemi Standardı Belgesi Üniversitemize verildi. Kırıkkale Üniversitesi Türkiye geneli bu belgeyi alan ikinci Üniversite oldu.</a:t>
          </a:r>
          <a:endParaRPr lang="en-US"/>
        </a:p>
      </dgm:t>
    </dgm:pt>
    <dgm:pt modelId="{701D9033-BAD3-4299-933F-A47AFDC2ECD0}" type="parTrans" cxnId="{5E74CB62-E52E-4CEE-8AA1-9812BFC0D67E}">
      <dgm:prSet/>
      <dgm:spPr/>
      <dgm:t>
        <a:bodyPr/>
        <a:lstStyle/>
        <a:p>
          <a:endParaRPr lang="en-US"/>
        </a:p>
      </dgm:t>
    </dgm:pt>
    <dgm:pt modelId="{657DB10D-2517-48AA-B970-6D815DBD4123}" type="sibTrans" cxnId="{5E74CB62-E52E-4CEE-8AA1-9812BFC0D67E}">
      <dgm:prSet/>
      <dgm:spPr/>
      <dgm:t>
        <a:bodyPr/>
        <a:lstStyle/>
        <a:p>
          <a:endParaRPr lang="en-US"/>
        </a:p>
      </dgm:t>
    </dgm:pt>
    <dgm:pt modelId="{87BF7896-20EA-4E8F-B6F4-A34EC5C9CB50}">
      <dgm:prSet phldrT="[Text]"/>
      <dgm:spPr>
        <a:solidFill>
          <a:schemeClr val="accent5"/>
        </a:solidFill>
        <a:ln>
          <a:solidFill>
            <a:schemeClr val="accent5"/>
          </a:solidFill>
        </a:ln>
      </dgm:spPr>
      <dgm:t>
        <a:bodyPr/>
        <a:lstStyle/>
        <a:p>
          <a:r>
            <a:rPr lang="tr-TR"/>
            <a:t>09.01.2019</a:t>
          </a:r>
          <a:endParaRPr lang="en-US"/>
        </a:p>
      </dgm:t>
    </dgm:pt>
    <dgm:pt modelId="{05E47BA5-F724-4AEE-9B5B-401F18E028E6}" type="parTrans" cxnId="{92330C11-C197-4512-BDA4-8D8A69AF7D1C}">
      <dgm:prSet/>
      <dgm:spPr/>
      <dgm:t>
        <a:bodyPr/>
        <a:lstStyle/>
        <a:p>
          <a:endParaRPr lang="en-US"/>
        </a:p>
      </dgm:t>
    </dgm:pt>
    <dgm:pt modelId="{D63CE73E-35DE-48C3-8753-7648BC953C0D}" type="sibTrans" cxnId="{92330C11-C197-4512-BDA4-8D8A69AF7D1C}">
      <dgm:prSet/>
      <dgm:spPr/>
      <dgm:t>
        <a:bodyPr/>
        <a:lstStyle/>
        <a:p>
          <a:endParaRPr lang="en-US"/>
        </a:p>
      </dgm:t>
    </dgm:pt>
    <dgm:pt modelId="{43CBB0A2-9D75-4264-8A30-3E8974B40658}">
      <dgm:prSet phldrT="[Text]"/>
      <dgm:spPr/>
      <dgm:t>
        <a:bodyPr/>
        <a:lstStyle/>
        <a:p>
          <a:r>
            <a:rPr lang="tr-TR" b="1">
              <a:latin typeface="Century Gothic"/>
            </a:rPr>
            <a:t>Rektörlük Oluru ile Kalite Koordinatörlüğü olarak yapılandırılmıştır. </a:t>
          </a:r>
          <a:endParaRPr lang="en-US"/>
        </a:p>
      </dgm:t>
    </dgm:pt>
    <dgm:pt modelId="{F806E590-5F8E-48A1-96AC-9E738290D2ED}" type="parTrans" cxnId="{4D2DF581-8128-4440-9E51-29109DC6ED52}">
      <dgm:prSet/>
      <dgm:spPr/>
      <dgm:t>
        <a:bodyPr/>
        <a:lstStyle/>
        <a:p>
          <a:endParaRPr lang="en-US"/>
        </a:p>
      </dgm:t>
    </dgm:pt>
    <dgm:pt modelId="{20F77EFB-335C-4BC3-AD95-8421EDF343E6}" type="sibTrans" cxnId="{4D2DF581-8128-4440-9E51-29109DC6ED52}">
      <dgm:prSet/>
      <dgm:spPr/>
      <dgm:t>
        <a:bodyPr/>
        <a:lstStyle/>
        <a:p>
          <a:endParaRPr lang="en-US"/>
        </a:p>
      </dgm:t>
    </dgm:pt>
    <dgm:pt modelId="{660CF888-26B9-4DCA-B7E0-A150825288D0}">
      <dgm:prSet phldrT="[Text]"/>
      <dgm:spPr>
        <a:solidFill>
          <a:schemeClr val="accent6"/>
        </a:solidFill>
        <a:ln>
          <a:solidFill>
            <a:schemeClr val="accent6"/>
          </a:solidFill>
        </a:ln>
      </dgm:spPr>
      <dgm:t>
        <a:bodyPr/>
        <a:lstStyle/>
        <a:p>
          <a:r>
            <a:rPr lang="tr-TR"/>
            <a:t>2019 ve 2022</a:t>
          </a:r>
          <a:endParaRPr lang="en-US"/>
        </a:p>
      </dgm:t>
    </dgm:pt>
    <dgm:pt modelId="{C1C2508F-5620-49AF-BFC7-5EF96CC474E3}" type="parTrans" cxnId="{947C7663-DE86-43C7-B3C9-9F5928A23C68}">
      <dgm:prSet/>
      <dgm:spPr/>
      <dgm:t>
        <a:bodyPr/>
        <a:lstStyle/>
        <a:p>
          <a:endParaRPr lang="en-US"/>
        </a:p>
      </dgm:t>
    </dgm:pt>
    <dgm:pt modelId="{197B6A99-6CC2-49FD-8495-CB34839ABB2C}" type="sibTrans" cxnId="{947C7663-DE86-43C7-B3C9-9F5928A23C68}">
      <dgm:prSet/>
      <dgm:spPr/>
      <dgm:t>
        <a:bodyPr/>
        <a:lstStyle/>
        <a:p>
          <a:endParaRPr lang="en-US"/>
        </a:p>
      </dgm:t>
    </dgm:pt>
    <dgm:pt modelId="{BA1616FF-810F-45C9-9A2F-AC41CB3CC6BC}">
      <dgm:prSet phldrT="[Text]"/>
      <dgm:spPr/>
      <dgm:t>
        <a:bodyPr/>
        <a:lstStyle/>
        <a:p>
          <a:r>
            <a:rPr lang="tr-TR" altLang="zh-CN"/>
            <a:t>YÖKAK tarafından dış değerlendirme yapıldıktan sonra izleme yapılmıştır.</a:t>
          </a:r>
          <a:endParaRPr lang="en-US"/>
        </a:p>
      </dgm:t>
    </dgm:pt>
    <dgm:pt modelId="{9544FBF8-477A-41E1-A1AC-3D721A7822EB}" type="parTrans" cxnId="{BA5CF126-908D-4215-B2E2-AF7012301DA0}">
      <dgm:prSet/>
      <dgm:spPr/>
      <dgm:t>
        <a:bodyPr/>
        <a:lstStyle/>
        <a:p>
          <a:endParaRPr lang="en-US"/>
        </a:p>
      </dgm:t>
    </dgm:pt>
    <dgm:pt modelId="{6F62B292-7542-4770-A5DA-AD6E93F9642D}" type="sibTrans" cxnId="{BA5CF126-908D-4215-B2E2-AF7012301DA0}">
      <dgm:prSet/>
      <dgm:spPr/>
      <dgm:t>
        <a:bodyPr/>
        <a:lstStyle/>
        <a:p>
          <a:endParaRPr lang="en-US"/>
        </a:p>
      </dgm:t>
    </dgm:pt>
    <dgm:pt modelId="{97DB74B5-36C1-4083-BE16-BE9779159093}">
      <dgm:prSet phldrT="[Text]"/>
      <dgm:spPr>
        <a:solidFill>
          <a:schemeClr val="accent6">
            <a:lumMod val="75000"/>
          </a:schemeClr>
        </a:solidFill>
      </dgm:spPr>
      <dgm:t>
        <a:bodyPr/>
        <a:lstStyle/>
        <a:p>
          <a:r>
            <a:rPr lang="tr-TR"/>
            <a:t>29.03.2024</a:t>
          </a:r>
          <a:endParaRPr lang="en-US"/>
        </a:p>
      </dgm:t>
    </dgm:pt>
    <dgm:pt modelId="{6C1A497B-059D-41D7-B22F-7BDC6CFD947A}" type="parTrans" cxnId="{97D15D88-2DC1-4956-9B64-C442B4AE1CB3}">
      <dgm:prSet/>
      <dgm:spPr/>
      <dgm:t>
        <a:bodyPr/>
        <a:lstStyle/>
        <a:p>
          <a:endParaRPr lang="en-US"/>
        </a:p>
      </dgm:t>
    </dgm:pt>
    <dgm:pt modelId="{F04D9720-1E1D-4133-9C2F-A9F070591B2B}" type="sibTrans" cxnId="{97D15D88-2DC1-4956-9B64-C442B4AE1CB3}">
      <dgm:prSet/>
      <dgm:spPr/>
      <dgm:t>
        <a:bodyPr/>
        <a:lstStyle/>
        <a:p>
          <a:endParaRPr lang="en-US"/>
        </a:p>
      </dgm:t>
    </dgm:pt>
    <dgm:pt modelId="{B059B0DE-AE0E-408C-98A7-05AB6DD73373}">
      <dgm:prSet phldrT="[Text]"/>
      <dgm:spPr/>
      <dgm:t>
        <a:bodyPr/>
        <a:lstStyle/>
        <a:p>
          <a:r>
            <a:rPr lang="tr-TR" altLang="zh-CN" b="1"/>
            <a:t>KAP (KURUMSAL AKREDİTASYON PROGRAMI) BAŞVURUSU YAPILDI ve İZLEMEYE ALINDI</a:t>
          </a:r>
          <a:endParaRPr lang="en-US" b="1"/>
        </a:p>
      </dgm:t>
    </dgm:pt>
    <dgm:pt modelId="{727AA871-1A31-445C-A336-3204D36FAC47}" type="parTrans" cxnId="{4961C5D8-87CF-431D-8E8D-857C807E64B3}">
      <dgm:prSet/>
      <dgm:spPr/>
      <dgm:t>
        <a:bodyPr/>
        <a:lstStyle/>
        <a:p>
          <a:endParaRPr lang="en-US"/>
        </a:p>
      </dgm:t>
    </dgm:pt>
    <dgm:pt modelId="{EB87680C-8ED2-476E-AF1D-D26D672907E1}" type="sibTrans" cxnId="{4961C5D8-87CF-431D-8E8D-857C807E64B3}">
      <dgm:prSet/>
      <dgm:spPr/>
      <dgm:t>
        <a:bodyPr/>
        <a:lstStyle/>
        <a:p>
          <a:endParaRPr lang="en-US"/>
        </a:p>
      </dgm:t>
    </dgm:pt>
    <dgm:pt modelId="{3CAEBD6A-BB27-47A4-8025-07E93BFD5E20}">
      <dgm:prSet phldrT="[Text]"/>
      <dgm:spPr>
        <a:solidFill>
          <a:schemeClr val="accent2"/>
        </a:solidFill>
      </dgm:spPr>
      <dgm:t>
        <a:bodyPr/>
        <a:lstStyle/>
        <a:p>
          <a:r>
            <a:rPr lang="tr-TR"/>
            <a:t>25-27.11.2024</a:t>
          </a:r>
          <a:endParaRPr lang="en-US"/>
        </a:p>
      </dgm:t>
    </dgm:pt>
    <dgm:pt modelId="{E6724378-1669-4899-9F32-78D7396E986B}" type="parTrans" cxnId="{A44F22EC-689D-444D-A84B-42A66DDCDE12}">
      <dgm:prSet/>
      <dgm:spPr/>
      <dgm:t>
        <a:bodyPr/>
        <a:lstStyle/>
        <a:p>
          <a:endParaRPr lang="en-CA"/>
        </a:p>
      </dgm:t>
    </dgm:pt>
    <dgm:pt modelId="{1C98CC16-2017-479E-A217-2E3AA8A35DF0}" type="sibTrans" cxnId="{A44F22EC-689D-444D-A84B-42A66DDCDE12}">
      <dgm:prSet/>
      <dgm:spPr/>
      <dgm:t>
        <a:bodyPr/>
        <a:lstStyle/>
        <a:p>
          <a:endParaRPr lang="en-CA"/>
        </a:p>
      </dgm:t>
    </dgm:pt>
    <dgm:pt modelId="{3081D01A-7852-45C3-A07A-F67D2EF63982}">
      <dgm:prSet/>
      <dgm:spPr>
        <a:solidFill>
          <a:srgbClr val="FFC000"/>
        </a:solidFill>
        <a:ln>
          <a:solidFill>
            <a:srgbClr val="FFC000"/>
          </a:solidFill>
        </a:ln>
      </dgm:spPr>
      <dgm:t>
        <a:bodyPr/>
        <a:lstStyle/>
        <a:p>
          <a:r>
            <a:rPr lang="tr-TR"/>
            <a:t>21.03.2025</a:t>
          </a:r>
          <a:endParaRPr lang="en-CA"/>
        </a:p>
      </dgm:t>
    </dgm:pt>
    <dgm:pt modelId="{463FCDD7-1612-4528-B4B3-04F6744AAA64}" type="parTrans" cxnId="{9CDD8E1E-B012-4DFB-8885-04C291C2574B}">
      <dgm:prSet/>
      <dgm:spPr/>
      <dgm:t>
        <a:bodyPr/>
        <a:lstStyle/>
        <a:p>
          <a:endParaRPr lang="en-CA"/>
        </a:p>
      </dgm:t>
    </dgm:pt>
    <dgm:pt modelId="{B097FEE9-505F-4377-90D9-8097725C4B5D}" type="sibTrans" cxnId="{9CDD8E1E-B012-4DFB-8885-04C291C2574B}">
      <dgm:prSet/>
      <dgm:spPr/>
      <dgm:t>
        <a:bodyPr/>
        <a:lstStyle/>
        <a:p>
          <a:endParaRPr lang="en-CA"/>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7">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7">
        <dgm:presLayoutVars>
          <dgm:bulletEnabled val="1"/>
        </dgm:presLayoutVars>
      </dgm:prSet>
      <dgm:spPr/>
    </dgm:pt>
    <dgm:pt modelId="{6BA46904-CB7C-4538-BD49-D3891EF19552}" type="pres">
      <dgm:prSet presAssocID="{4259F840-24E7-476F-9F30-482E46395856}" presName="ConnectLine1" presStyleLbl="sibTrans1D1" presStyleIdx="0" presStyleCnt="7"/>
      <dgm:spPr>
        <a:noFill/>
        <a:ln w="6350" cap="flat" cmpd="sng" algn="ctr">
          <a:solidFill>
            <a:schemeClr val="accent1"/>
          </a:solidFill>
          <a:prstDash val="dash"/>
          <a:miter lim="800000"/>
        </a:ln>
        <a:effectLst/>
      </dgm:spPr>
    </dgm:pt>
    <dgm:pt modelId="{049FDBD0-77FE-49D1-A275-A272C8C5E426}" type="pres">
      <dgm:prSet presAssocID="{4259F840-24E7-476F-9F30-482E46395856}" presName="ConnectLineEnd1" presStyleLbl="lnNode1" presStyleIdx="0" presStyleCnt="7"/>
      <dgm:spPr>
        <a:solidFill>
          <a:schemeClr val="accent1"/>
        </a:solidFill>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7">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7">
        <dgm:presLayoutVars>
          <dgm:bulletEnabled val="1"/>
        </dgm:presLayoutVars>
      </dgm:prSet>
      <dgm:spPr/>
    </dgm:pt>
    <dgm:pt modelId="{080474C8-0FEA-4FD1-97F1-0978CFB4A37F}" type="pres">
      <dgm:prSet presAssocID="{E4033A39-DCC4-4038-9562-AEDDBBB37A99}" presName="ConnectLine1" presStyleLbl="sibTrans1D1" presStyleIdx="1" presStyleCnt="7"/>
      <dgm:spPr>
        <a:noFill/>
        <a:ln w="6350" cap="flat" cmpd="sng" algn="ctr">
          <a:solidFill>
            <a:schemeClr val="accent4"/>
          </a:solidFill>
          <a:prstDash val="dash"/>
          <a:miter lim="800000"/>
        </a:ln>
        <a:effectLst/>
      </dgm:spPr>
    </dgm:pt>
    <dgm:pt modelId="{4797FB61-2602-4A58-81E6-6F133DB1E419}" type="pres">
      <dgm:prSet presAssocID="{E4033A39-DCC4-4038-9562-AEDDBBB37A99}" presName="ConnectLineEnd1" presStyleLbl="lnNode1" presStyleIdx="1" presStyleCnt="7"/>
      <dgm:spPr>
        <a:solidFill>
          <a:schemeClr val="accent4"/>
        </a:solidFill>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7">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7">
        <dgm:presLayoutVars>
          <dgm:bulletEnabled val="1"/>
        </dgm:presLayoutVars>
      </dgm:prSet>
      <dgm:spPr/>
    </dgm:pt>
    <dgm:pt modelId="{89759DE5-9F8A-470E-A6D8-F13BB4DEE93D}" type="pres">
      <dgm:prSet presAssocID="{87BF7896-20EA-4E8F-B6F4-A34EC5C9CB50}" presName="ConnectLine1" presStyleLbl="sibTrans1D1" presStyleIdx="2" presStyleCnt="7"/>
      <dgm:spPr>
        <a:noFill/>
        <a:ln w="6350" cap="flat" cmpd="sng" algn="ctr">
          <a:solidFill>
            <a:schemeClr val="accent5"/>
          </a:solidFill>
          <a:prstDash val="dash"/>
          <a:miter lim="800000"/>
        </a:ln>
        <a:effectLst/>
      </dgm:spPr>
    </dgm:pt>
    <dgm:pt modelId="{07CCF286-8B46-4A20-ACAC-84BA2D6EFBBC}" type="pres">
      <dgm:prSet presAssocID="{87BF7896-20EA-4E8F-B6F4-A34EC5C9CB50}" presName="ConnectLineEnd1" presStyleLbl="lnNode1" presStyleIdx="2" presStyleCnt="7"/>
      <dgm:spPr>
        <a:solidFill>
          <a:schemeClr val="accent5"/>
        </a:solidFill>
      </dgm:spPr>
    </dgm:pt>
    <dgm:pt modelId="{4624FC32-5405-42B1-B5CC-DF0659852A58}" type="pres">
      <dgm:prSet presAssocID="{87BF7896-20EA-4E8F-B6F4-A34EC5C9CB50}" presName="EmptyPane1" presStyleCnt="0"/>
      <dgm:spPr/>
    </dgm:pt>
    <dgm:pt modelId="{59F6C2B0-B773-4ADB-86AA-E3CF7680518A}" type="pres">
      <dgm:prSet presAssocID="{D63CE73E-35DE-48C3-8753-7648BC953C0D}" presName="spaceBetweenRectangles1" presStyleCnt="0"/>
      <dgm:spPr/>
    </dgm:pt>
    <dgm:pt modelId="{B0E1F84C-D563-44BC-8BD7-46D8F837902A}" type="pres">
      <dgm:prSet presAssocID="{660CF888-26B9-4DCA-B7E0-A150825288D0}" presName="composite1" presStyleCnt="0"/>
      <dgm:spPr/>
    </dgm:pt>
    <dgm:pt modelId="{AA687F1E-592A-4A16-9630-0E0C2D82BDEC}" type="pres">
      <dgm:prSet presAssocID="{660CF888-26B9-4DCA-B7E0-A150825288D0}" presName="parent1" presStyleLbl="alignNode1" presStyleIdx="3" presStyleCnt="7">
        <dgm:presLayoutVars>
          <dgm:chMax val="1"/>
          <dgm:chPref val="1"/>
          <dgm:bulletEnabled val="1"/>
        </dgm:presLayoutVars>
      </dgm:prSet>
      <dgm:spPr/>
    </dgm:pt>
    <dgm:pt modelId="{36210ACA-E081-40B5-87EC-500863B13ADD}" type="pres">
      <dgm:prSet presAssocID="{660CF888-26B9-4DCA-B7E0-A150825288D0}" presName="Childtext1" presStyleLbl="revTx" presStyleIdx="3" presStyleCnt="7">
        <dgm:presLayoutVars>
          <dgm:bulletEnabled val="1"/>
        </dgm:presLayoutVars>
      </dgm:prSet>
      <dgm:spPr/>
    </dgm:pt>
    <dgm:pt modelId="{EA3C7446-024E-4EEF-BED4-FFB1F2246CF3}" type="pres">
      <dgm:prSet presAssocID="{660CF888-26B9-4DCA-B7E0-A150825288D0}" presName="ConnectLine1" presStyleLbl="sibTrans1D1" presStyleIdx="3" presStyleCnt="7"/>
      <dgm:spPr>
        <a:noFill/>
        <a:ln w="6350" cap="flat" cmpd="sng" algn="ctr">
          <a:solidFill>
            <a:schemeClr val="accent6"/>
          </a:solidFill>
          <a:prstDash val="dash"/>
          <a:miter lim="800000"/>
        </a:ln>
        <a:effectLst/>
      </dgm:spPr>
    </dgm:pt>
    <dgm:pt modelId="{FDC60305-8FBB-44FD-9B53-CDBFE9F7FDD0}" type="pres">
      <dgm:prSet presAssocID="{660CF888-26B9-4DCA-B7E0-A150825288D0}" presName="ConnectLineEnd1" presStyleLbl="lnNode1" presStyleIdx="3" presStyleCnt="7"/>
      <dgm:spPr>
        <a:solidFill>
          <a:schemeClr val="accent6"/>
        </a:solidFill>
        <a:ln>
          <a:noFill/>
        </a:ln>
      </dgm:spPr>
    </dgm:pt>
    <dgm:pt modelId="{24F9A8F5-7105-4D28-A633-EB8EEF371211}" type="pres">
      <dgm:prSet presAssocID="{660CF888-26B9-4DCA-B7E0-A150825288D0}" presName="EmptyPane1" presStyleCnt="0"/>
      <dgm:spPr/>
    </dgm:pt>
    <dgm:pt modelId="{F1F5E13B-2672-4759-B561-13FA519AB496}" type="pres">
      <dgm:prSet presAssocID="{197B6A99-6CC2-49FD-8495-CB34839ABB2C}" presName="spaceBetweenRectangles1" presStyleCnt="0"/>
      <dgm:spPr/>
    </dgm:pt>
    <dgm:pt modelId="{03163906-36D6-4FB8-BB18-E04FA84A47A6}" type="pres">
      <dgm:prSet presAssocID="{97DB74B5-36C1-4083-BE16-BE9779159093}" presName="composite1" presStyleCnt="0"/>
      <dgm:spPr/>
    </dgm:pt>
    <dgm:pt modelId="{B54E50C8-30CD-4A49-B6D7-34D9AB2A3043}" type="pres">
      <dgm:prSet presAssocID="{97DB74B5-36C1-4083-BE16-BE9779159093}" presName="parent1" presStyleLbl="alignNode1" presStyleIdx="4" presStyleCnt="7">
        <dgm:presLayoutVars>
          <dgm:chMax val="1"/>
          <dgm:chPref val="1"/>
          <dgm:bulletEnabled val="1"/>
        </dgm:presLayoutVars>
      </dgm:prSet>
      <dgm:spPr/>
    </dgm:pt>
    <dgm:pt modelId="{9679B796-2B40-4D87-8578-52BF0C29AEB4}" type="pres">
      <dgm:prSet presAssocID="{97DB74B5-36C1-4083-BE16-BE9779159093}" presName="Childtext1" presStyleLbl="revTx" presStyleIdx="4" presStyleCnt="7">
        <dgm:presLayoutVars>
          <dgm:bulletEnabled val="1"/>
        </dgm:presLayoutVars>
      </dgm:prSet>
      <dgm:spPr/>
    </dgm:pt>
    <dgm:pt modelId="{894318B2-70C4-403D-BE3D-359CAB62002A}" type="pres">
      <dgm:prSet presAssocID="{97DB74B5-36C1-4083-BE16-BE9779159093}" presName="ConnectLine1" presStyleLbl="sibTrans1D1" presStyleIdx="4" presStyleCnt="7"/>
      <dgm:spPr>
        <a:noFill/>
        <a:ln w="6350" cap="flat" cmpd="sng" algn="ctr">
          <a:solidFill>
            <a:schemeClr val="accent6">
              <a:lumMod val="75000"/>
            </a:schemeClr>
          </a:solidFill>
          <a:prstDash val="dash"/>
          <a:miter lim="800000"/>
        </a:ln>
        <a:effectLst/>
      </dgm:spPr>
    </dgm:pt>
    <dgm:pt modelId="{C2518668-97A8-402E-BC0D-09AE8E2ABBE2}" type="pres">
      <dgm:prSet presAssocID="{97DB74B5-36C1-4083-BE16-BE9779159093}" presName="ConnectLineEnd1" presStyleLbl="lnNode1" presStyleIdx="4" presStyleCnt="7"/>
      <dgm:spPr>
        <a:solidFill>
          <a:schemeClr val="accent6">
            <a:lumMod val="75000"/>
          </a:schemeClr>
        </a:solidFill>
      </dgm:spPr>
    </dgm:pt>
    <dgm:pt modelId="{B8E1DD63-FDF0-4B15-85B7-2053E048AAC9}" type="pres">
      <dgm:prSet presAssocID="{97DB74B5-36C1-4083-BE16-BE9779159093}" presName="EmptyPane1" presStyleCnt="0"/>
      <dgm:spPr/>
    </dgm:pt>
    <dgm:pt modelId="{8C4059BE-82B7-4BBA-A90F-B7B993F88AB9}" type="pres">
      <dgm:prSet presAssocID="{F04D9720-1E1D-4133-9C2F-A9F070591B2B}" presName="spaceBetweenRectangles1" presStyleCnt="0"/>
      <dgm:spPr/>
    </dgm:pt>
    <dgm:pt modelId="{29FCCBA3-17E6-47AA-8E80-9B0FFF262CE5}" type="pres">
      <dgm:prSet presAssocID="{3CAEBD6A-BB27-47A4-8025-07E93BFD5E20}" presName="composite1" presStyleCnt="0"/>
      <dgm:spPr/>
    </dgm:pt>
    <dgm:pt modelId="{2F03CF1E-4D93-456E-A411-E93A9EEE8DAD}" type="pres">
      <dgm:prSet presAssocID="{3CAEBD6A-BB27-47A4-8025-07E93BFD5E20}" presName="parent1" presStyleLbl="alignNode1" presStyleIdx="5" presStyleCnt="7">
        <dgm:presLayoutVars>
          <dgm:chMax val="1"/>
          <dgm:chPref val="1"/>
          <dgm:bulletEnabled val="1"/>
        </dgm:presLayoutVars>
      </dgm:prSet>
      <dgm:spPr/>
    </dgm:pt>
    <dgm:pt modelId="{B91B1499-C9DF-439A-AABF-A67B6C1A9A51}" type="pres">
      <dgm:prSet presAssocID="{3CAEBD6A-BB27-47A4-8025-07E93BFD5E20}" presName="Childtext1" presStyleLbl="revTx" presStyleIdx="5" presStyleCnt="7">
        <dgm:presLayoutVars>
          <dgm:bulletEnabled val="1"/>
        </dgm:presLayoutVars>
      </dgm:prSet>
      <dgm:spPr/>
    </dgm:pt>
    <dgm:pt modelId="{A73F9AC2-78F8-4BE2-A982-602F0EDF415C}" type="pres">
      <dgm:prSet presAssocID="{3CAEBD6A-BB27-47A4-8025-07E93BFD5E20}" presName="ConnectLine1" presStyleLbl="sibTrans1D1" presStyleIdx="5" presStyleCnt="7"/>
      <dgm:spPr>
        <a:noFill/>
        <a:ln w="12700" cap="flat" cmpd="sng" algn="ctr">
          <a:solidFill>
            <a:schemeClr val="accent2">
              <a:hueOff val="0"/>
              <a:satOff val="0"/>
              <a:lumOff val="0"/>
              <a:alphaOff val="0"/>
            </a:schemeClr>
          </a:solidFill>
          <a:prstDash val="dash"/>
          <a:miter lim="800000"/>
        </a:ln>
        <a:effectLst/>
      </dgm:spPr>
    </dgm:pt>
    <dgm:pt modelId="{F2D5FF85-1326-40DA-9175-93606486714A}" type="pres">
      <dgm:prSet presAssocID="{3CAEBD6A-BB27-47A4-8025-07E93BFD5E20}" presName="ConnectLineEnd1" presStyleLbl="lnNode1" presStyleIdx="5" presStyleCnt="7"/>
      <dgm:spPr/>
    </dgm:pt>
    <dgm:pt modelId="{0952FFA6-C692-4FA2-9913-BA110DDEBBDF}" type="pres">
      <dgm:prSet presAssocID="{3CAEBD6A-BB27-47A4-8025-07E93BFD5E20}" presName="EmptyPane1" presStyleCnt="0"/>
      <dgm:spPr/>
    </dgm:pt>
    <dgm:pt modelId="{05BD82ED-68B6-41BB-BC18-A3F77F24D70C}" type="pres">
      <dgm:prSet presAssocID="{1C98CC16-2017-479E-A217-2E3AA8A35DF0}" presName="spaceBetweenRectangles1" presStyleCnt="0"/>
      <dgm:spPr/>
    </dgm:pt>
    <dgm:pt modelId="{760FF4AE-AA12-4223-98C3-D5F8073FC658}" type="pres">
      <dgm:prSet presAssocID="{3081D01A-7852-45C3-A07A-F67D2EF63982}" presName="composite1" presStyleCnt="0"/>
      <dgm:spPr/>
    </dgm:pt>
    <dgm:pt modelId="{5BDCE34C-D032-441D-BDD9-B53C2F455731}" type="pres">
      <dgm:prSet presAssocID="{3081D01A-7852-45C3-A07A-F67D2EF63982}" presName="parent1" presStyleLbl="alignNode1" presStyleIdx="6" presStyleCnt="7">
        <dgm:presLayoutVars>
          <dgm:chMax val="1"/>
          <dgm:chPref val="1"/>
          <dgm:bulletEnabled val="1"/>
        </dgm:presLayoutVars>
      </dgm:prSet>
      <dgm:spPr/>
    </dgm:pt>
    <dgm:pt modelId="{FF273A00-9D4B-453B-AAEF-0A8C13E594C4}" type="pres">
      <dgm:prSet presAssocID="{3081D01A-7852-45C3-A07A-F67D2EF63982}" presName="Childtext1" presStyleLbl="revTx" presStyleIdx="6" presStyleCnt="7">
        <dgm:presLayoutVars>
          <dgm:bulletEnabled val="1"/>
        </dgm:presLayoutVars>
      </dgm:prSet>
      <dgm:spPr/>
    </dgm:pt>
    <dgm:pt modelId="{288A845C-3F03-49DA-8A12-F8C61255F7E7}" type="pres">
      <dgm:prSet presAssocID="{3081D01A-7852-45C3-A07A-F67D2EF63982}" presName="ConnectLine1" presStyleLbl="sibTrans1D1" presStyleIdx="6" presStyleCnt="7">
        <dgm:style>
          <a:lnRef idx="2">
            <a:schemeClr val="accent2"/>
          </a:lnRef>
          <a:fillRef idx="1">
            <a:schemeClr val="lt1"/>
          </a:fillRef>
          <a:effectRef idx="0">
            <a:schemeClr val="accent2"/>
          </a:effectRef>
          <a:fontRef idx="minor">
            <a:schemeClr val="dk1"/>
          </a:fontRef>
        </dgm:style>
      </dgm:prSet>
      <dgm:spPr>
        <a:ln>
          <a:solidFill>
            <a:srgbClr val="FFC000"/>
          </a:solidFill>
          <a:prstDash val="sysDash"/>
        </a:ln>
      </dgm:spPr>
    </dgm:pt>
    <dgm:pt modelId="{D105BD12-D287-4BC7-B48B-6813E60D153D}" type="pres">
      <dgm:prSet presAssocID="{3081D01A-7852-45C3-A07A-F67D2EF63982}" presName="ConnectLineEnd1" presStyleLbl="lnNode1" presStyleIdx="6" presStyleCnt="7"/>
      <dgm:spPr>
        <a:solidFill>
          <a:srgbClr val="FFC000"/>
        </a:solidFill>
      </dgm:spPr>
    </dgm:pt>
    <dgm:pt modelId="{97E34AF0-8698-42AE-94E7-CC82DAD0AC88}" type="pres">
      <dgm:prSet presAssocID="{3081D01A-7852-45C3-A07A-F67D2EF63982}" presName="EmptyPane1" presStyleCnt="0"/>
      <dgm:spPr/>
    </dgm:pt>
  </dgm:ptLst>
  <dgm:cxnLst>
    <dgm:cxn modelId="{5ABF5906-C931-4F5B-B101-502AFDBE3506}" type="presOf" srcId="{3081D01A-7852-45C3-A07A-F67D2EF63982}" destId="{5BDCE34C-D032-441D-BDD9-B53C2F455731}" srcOrd="0" destOrd="0" presId="urn:microsoft.com/office/officeart/2016/7/layout/RoundedRectangleTimeline"/>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CDD8E1E-B012-4DFB-8885-04C291C2574B}" srcId="{E5B2E815-0D19-41DC-B01B-4D608769620A}" destId="{3081D01A-7852-45C3-A07A-F67D2EF63982}" srcOrd="6" destOrd="0" parTransId="{463FCDD7-1612-4528-B4B3-04F6744AAA64}" sibTransId="{B097FEE9-505F-4377-90D9-8097725C4B5D}"/>
    <dgm:cxn modelId="{5D9B3125-79DF-4C1A-AB86-4D167E1ED6BC}" type="presOf" srcId="{B059B0DE-AE0E-408C-98A7-05AB6DD73373}" destId="{9679B796-2B40-4D87-8578-52BF0C29AEB4}" srcOrd="0" destOrd="0" presId="urn:microsoft.com/office/officeart/2016/7/layout/RoundedRectangleTimeline"/>
    <dgm:cxn modelId="{BA5CF126-908D-4215-B2E2-AF7012301DA0}" srcId="{660CF888-26B9-4DCA-B7E0-A150825288D0}" destId="{BA1616FF-810F-45C9-9A2F-AC41CB3CC6BC}" srcOrd="0" destOrd="0" parTransId="{9544FBF8-477A-41E1-A1AC-3D721A7822EB}" sibTransId="{6F62B292-7542-4770-A5DA-AD6E93F9642D}"/>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47C7663-DE86-43C7-B3C9-9F5928A23C68}" srcId="{E5B2E815-0D19-41DC-B01B-4D608769620A}" destId="{660CF888-26B9-4DCA-B7E0-A150825288D0}" srcOrd="3" destOrd="0" parTransId="{C1C2508F-5620-49AF-BFC7-5EF96CC474E3}" sibTransId="{197B6A99-6CC2-49FD-8495-CB34839ABB2C}"/>
    <dgm:cxn modelId="{B7BDCA73-65C2-4BF5-93F0-7A3D442F0CF3}" type="presOf" srcId="{BA1616FF-810F-45C9-9A2F-AC41CB3CC6BC}" destId="{36210ACA-E081-40B5-87EC-500863B13ADD}" srcOrd="0" destOrd="0" presId="urn:microsoft.com/office/officeart/2016/7/layout/RoundedRectangleTimeline"/>
    <dgm:cxn modelId="{465A5776-4A66-4B45-9D1D-8CF41D4CC45D}" type="presOf" srcId="{97DB74B5-36C1-4083-BE16-BE9779159093}" destId="{B54E50C8-30CD-4A49-B6D7-34D9AB2A3043}"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97D15D88-2DC1-4956-9B64-C442B4AE1CB3}" srcId="{E5B2E815-0D19-41DC-B01B-4D608769620A}" destId="{97DB74B5-36C1-4083-BE16-BE9779159093}" srcOrd="4" destOrd="0" parTransId="{6C1A497B-059D-41D7-B22F-7BDC6CFD947A}" sibTransId="{F04D9720-1E1D-4133-9C2F-A9F070591B2B}"/>
    <dgm:cxn modelId="{CEC8B788-971E-422E-A8E4-A00BBB2E51D9}" type="presOf" srcId="{660CF888-26B9-4DCA-B7E0-A150825288D0}" destId="{AA687F1E-592A-4A16-9630-0E0C2D82BDEC}"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9521A7B9-17B4-494B-88EC-8320697DD8BC}" type="presOf" srcId="{3CAEBD6A-BB27-47A4-8025-07E93BFD5E20}" destId="{2F03CF1E-4D93-456E-A411-E93A9EEE8DAD}"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4961C5D8-87CF-431D-8E8D-857C807E64B3}" srcId="{97DB74B5-36C1-4083-BE16-BE9779159093}" destId="{B059B0DE-AE0E-408C-98A7-05AB6DD73373}" srcOrd="0" destOrd="0" parTransId="{727AA871-1A31-445C-A336-3204D36FAC47}" sibTransId="{EB87680C-8ED2-476E-AF1D-D26D672907E1}"/>
    <dgm:cxn modelId="{A44F22EC-689D-444D-A84B-42A66DDCDE12}" srcId="{E5B2E815-0D19-41DC-B01B-4D608769620A}" destId="{3CAEBD6A-BB27-47A4-8025-07E93BFD5E20}" srcOrd="5" destOrd="0" parTransId="{E6724378-1669-4899-9F32-78D7396E986B}" sibTransId="{1C98CC16-2017-479E-A217-2E3AA8A35DF0}"/>
    <dgm:cxn modelId="{0CA390ED-20D0-4931-9ED2-39898E967B4E}" type="presOf" srcId="{43CBB0A2-9D75-4264-8A30-3E8974B40658}" destId="{80CDBBF8-C6B4-4166-87C1-DC9120CC7586}"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EBC6C4B1-C34F-422A-A8DD-FC2F19BCEB5C}" type="presParOf" srcId="{196C9F68-3606-4282-A4C6-4485F1280B5F}" destId="{59F6C2B0-B773-4ADB-86AA-E3CF7680518A}" srcOrd="5" destOrd="0" presId="urn:microsoft.com/office/officeart/2016/7/layout/RoundedRectangleTimeline"/>
    <dgm:cxn modelId="{B44021F9-64F2-42AF-8887-CE643D474544}" type="presParOf" srcId="{196C9F68-3606-4282-A4C6-4485F1280B5F}" destId="{B0E1F84C-D563-44BC-8BD7-46D8F837902A}" srcOrd="6" destOrd="0" presId="urn:microsoft.com/office/officeart/2016/7/layout/RoundedRectangleTimeline"/>
    <dgm:cxn modelId="{FCA62D8C-0836-470B-887D-2F5190C1E251}" type="presParOf" srcId="{B0E1F84C-D563-44BC-8BD7-46D8F837902A}" destId="{AA687F1E-592A-4A16-9630-0E0C2D82BDEC}" srcOrd="0" destOrd="0" presId="urn:microsoft.com/office/officeart/2016/7/layout/RoundedRectangleTimeline"/>
    <dgm:cxn modelId="{4C911D76-BB97-4623-868F-355DF8DF2AAB}" type="presParOf" srcId="{B0E1F84C-D563-44BC-8BD7-46D8F837902A}" destId="{36210ACA-E081-40B5-87EC-500863B13ADD}" srcOrd="1" destOrd="0" presId="urn:microsoft.com/office/officeart/2016/7/layout/RoundedRectangleTimeline"/>
    <dgm:cxn modelId="{C8C41DEA-3865-4846-8FD4-E6DFCC957E91}" type="presParOf" srcId="{B0E1F84C-D563-44BC-8BD7-46D8F837902A}" destId="{EA3C7446-024E-4EEF-BED4-FFB1F2246CF3}" srcOrd="2" destOrd="0" presId="urn:microsoft.com/office/officeart/2016/7/layout/RoundedRectangleTimeline"/>
    <dgm:cxn modelId="{22828323-B902-4F1B-89BB-C3A7000232ED}" type="presParOf" srcId="{B0E1F84C-D563-44BC-8BD7-46D8F837902A}" destId="{FDC60305-8FBB-44FD-9B53-CDBFE9F7FDD0}" srcOrd="3" destOrd="0" presId="urn:microsoft.com/office/officeart/2016/7/layout/RoundedRectangleTimeline"/>
    <dgm:cxn modelId="{1F4954B3-28D9-4959-A137-A17D9A25E472}" type="presParOf" srcId="{B0E1F84C-D563-44BC-8BD7-46D8F837902A}" destId="{24F9A8F5-7105-4D28-A633-EB8EEF371211}" srcOrd="4" destOrd="0" presId="urn:microsoft.com/office/officeart/2016/7/layout/RoundedRectangleTimeline"/>
    <dgm:cxn modelId="{E5C70CFA-FDF3-429E-9DC4-FCC0A221C639}" type="presParOf" srcId="{196C9F68-3606-4282-A4C6-4485F1280B5F}" destId="{F1F5E13B-2672-4759-B561-13FA519AB496}" srcOrd="7" destOrd="0" presId="urn:microsoft.com/office/officeart/2016/7/layout/RoundedRectangleTimeline"/>
    <dgm:cxn modelId="{2E1BA3A4-18DB-49E6-9DF9-3510522C180C}" type="presParOf" srcId="{196C9F68-3606-4282-A4C6-4485F1280B5F}" destId="{03163906-36D6-4FB8-BB18-E04FA84A47A6}" srcOrd="8" destOrd="0" presId="urn:microsoft.com/office/officeart/2016/7/layout/RoundedRectangleTimeline"/>
    <dgm:cxn modelId="{6FDBCE34-B62A-4AB3-92F1-8B57B7B1B86B}" type="presParOf" srcId="{03163906-36D6-4FB8-BB18-E04FA84A47A6}" destId="{B54E50C8-30CD-4A49-B6D7-34D9AB2A3043}" srcOrd="0" destOrd="0" presId="urn:microsoft.com/office/officeart/2016/7/layout/RoundedRectangleTimeline"/>
    <dgm:cxn modelId="{33895046-1F00-4017-9E23-59160C869AAA}" type="presParOf" srcId="{03163906-36D6-4FB8-BB18-E04FA84A47A6}" destId="{9679B796-2B40-4D87-8578-52BF0C29AEB4}" srcOrd="1" destOrd="0" presId="urn:microsoft.com/office/officeart/2016/7/layout/RoundedRectangleTimeline"/>
    <dgm:cxn modelId="{12ECDFF8-EE38-4217-84A5-B6DB76365A88}" type="presParOf" srcId="{03163906-36D6-4FB8-BB18-E04FA84A47A6}" destId="{894318B2-70C4-403D-BE3D-359CAB62002A}" srcOrd="2" destOrd="0" presId="urn:microsoft.com/office/officeart/2016/7/layout/RoundedRectangleTimeline"/>
    <dgm:cxn modelId="{DB815251-1804-4927-8D3C-488788811B42}" type="presParOf" srcId="{03163906-36D6-4FB8-BB18-E04FA84A47A6}" destId="{C2518668-97A8-402E-BC0D-09AE8E2ABBE2}" srcOrd="3" destOrd="0" presId="urn:microsoft.com/office/officeart/2016/7/layout/RoundedRectangleTimeline"/>
    <dgm:cxn modelId="{E71AA971-1AAE-4077-BE68-1019D6BC222D}" type="presParOf" srcId="{03163906-36D6-4FB8-BB18-E04FA84A47A6}" destId="{B8E1DD63-FDF0-4B15-85B7-2053E048AAC9}" srcOrd="4" destOrd="0" presId="urn:microsoft.com/office/officeart/2016/7/layout/RoundedRectangleTimeline"/>
    <dgm:cxn modelId="{7350DBAE-7EEF-453A-AB0A-D235315D801B}" type="presParOf" srcId="{196C9F68-3606-4282-A4C6-4485F1280B5F}" destId="{8C4059BE-82B7-4BBA-A90F-B7B993F88AB9}" srcOrd="9" destOrd="0" presId="urn:microsoft.com/office/officeart/2016/7/layout/RoundedRectangleTimeline"/>
    <dgm:cxn modelId="{78027278-9ED5-44B0-A702-5CC705A51753}" type="presParOf" srcId="{196C9F68-3606-4282-A4C6-4485F1280B5F}" destId="{29FCCBA3-17E6-47AA-8E80-9B0FFF262CE5}" srcOrd="10" destOrd="0" presId="urn:microsoft.com/office/officeart/2016/7/layout/RoundedRectangleTimeline"/>
    <dgm:cxn modelId="{25047167-4AA0-4F5B-84B8-E7A341F521FC}" type="presParOf" srcId="{29FCCBA3-17E6-47AA-8E80-9B0FFF262CE5}" destId="{2F03CF1E-4D93-456E-A411-E93A9EEE8DAD}" srcOrd="0" destOrd="0" presId="urn:microsoft.com/office/officeart/2016/7/layout/RoundedRectangleTimeline"/>
    <dgm:cxn modelId="{D133D09D-4824-4FC6-B9B4-ED297410035A}" type="presParOf" srcId="{29FCCBA3-17E6-47AA-8E80-9B0FFF262CE5}" destId="{B91B1499-C9DF-439A-AABF-A67B6C1A9A51}" srcOrd="1" destOrd="0" presId="urn:microsoft.com/office/officeart/2016/7/layout/RoundedRectangleTimeline"/>
    <dgm:cxn modelId="{28180CEA-9DF6-467B-9735-8AE7CCADEEC5}" type="presParOf" srcId="{29FCCBA3-17E6-47AA-8E80-9B0FFF262CE5}" destId="{A73F9AC2-78F8-4BE2-A982-602F0EDF415C}" srcOrd="2" destOrd="0" presId="urn:microsoft.com/office/officeart/2016/7/layout/RoundedRectangleTimeline"/>
    <dgm:cxn modelId="{BD8FAAB6-032F-4374-84C5-DEB1BBC5910D}" type="presParOf" srcId="{29FCCBA3-17E6-47AA-8E80-9B0FFF262CE5}" destId="{F2D5FF85-1326-40DA-9175-93606486714A}" srcOrd="3" destOrd="0" presId="urn:microsoft.com/office/officeart/2016/7/layout/RoundedRectangleTimeline"/>
    <dgm:cxn modelId="{E6B08C4C-2E56-45CE-B1A1-333AA931CBC1}" type="presParOf" srcId="{29FCCBA3-17E6-47AA-8E80-9B0FFF262CE5}" destId="{0952FFA6-C692-4FA2-9913-BA110DDEBBDF}" srcOrd="4" destOrd="0" presId="urn:microsoft.com/office/officeart/2016/7/layout/RoundedRectangleTimeline"/>
    <dgm:cxn modelId="{7D4FEE8D-605C-4F17-8054-B43BB16C5417}" type="presParOf" srcId="{196C9F68-3606-4282-A4C6-4485F1280B5F}" destId="{05BD82ED-68B6-41BB-BC18-A3F77F24D70C}" srcOrd="11" destOrd="0" presId="urn:microsoft.com/office/officeart/2016/7/layout/RoundedRectangleTimeline"/>
    <dgm:cxn modelId="{FFD88E78-59E0-4AA9-9C87-1E9A5DF2DA8B}" type="presParOf" srcId="{196C9F68-3606-4282-A4C6-4485F1280B5F}" destId="{760FF4AE-AA12-4223-98C3-D5F8073FC658}" srcOrd="12" destOrd="0" presId="urn:microsoft.com/office/officeart/2016/7/layout/RoundedRectangleTimeline"/>
    <dgm:cxn modelId="{E469BFC2-E179-4D7E-9144-45D5E44B74E5}" type="presParOf" srcId="{760FF4AE-AA12-4223-98C3-D5F8073FC658}" destId="{5BDCE34C-D032-441D-BDD9-B53C2F455731}" srcOrd="0" destOrd="0" presId="urn:microsoft.com/office/officeart/2016/7/layout/RoundedRectangleTimeline"/>
    <dgm:cxn modelId="{E816ED01-9450-48C7-BA45-ED0427A98F49}" type="presParOf" srcId="{760FF4AE-AA12-4223-98C3-D5F8073FC658}" destId="{FF273A00-9D4B-453B-AAEF-0A8C13E594C4}" srcOrd="1" destOrd="0" presId="urn:microsoft.com/office/officeart/2016/7/layout/RoundedRectangleTimeline"/>
    <dgm:cxn modelId="{87005CDB-E4FC-4D45-9044-75ABE929D209}" type="presParOf" srcId="{760FF4AE-AA12-4223-98C3-D5F8073FC658}" destId="{288A845C-3F03-49DA-8A12-F8C61255F7E7}" srcOrd="2" destOrd="0" presId="urn:microsoft.com/office/officeart/2016/7/layout/RoundedRectangleTimeline"/>
    <dgm:cxn modelId="{8E008A21-450C-4FE2-A99D-3729A0DDB2B5}" type="presParOf" srcId="{760FF4AE-AA12-4223-98C3-D5F8073FC658}" destId="{D105BD12-D287-4BC7-B48B-6813E60D153D}" srcOrd="3" destOrd="0" presId="urn:microsoft.com/office/officeart/2016/7/layout/RoundedRectangleTimeline"/>
    <dgm:cxn modelId="{A04CD12B-C9AA-4708-86CD-F025B9B66B1B}" type="presParOf" srcId="{760FF4AE-AA12-4223-98C3-D5F8073FC658}" destId="{97E34AF0-8698-42AE-94E7-CC82DAD0AC88}"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8A93F-3229-4021-8A46-FA7C716BF89A}">
      <dsp:nvSpPr>
        <dsp:cNvPr id="0" name=""/>
        <dsp:cNvSpPr/>
      </dsp:nvSpPr>
      <dsp:spPr>
        <a:xfrm>
          <a:off x="0" y="0"/>
          <a:ext cx="8549640" cy="17037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1" kern="1200"/>
            <a:t>Kalite Önemlidir :  Sorunlar ortaya çıkmadan önce çözümlerini oluşturur, hizmetlerin yapısına tasarım yoluyla üstünlük ve kusursuzluk katar.</a:t>
          </a:r>
          <a:r>
            <a:rPr lang="en-US" sz="2400" kern="1200"/>
            <a:t>​</a:t>
          </a:r>
        </a:p>
      </dsp:txBody>
      <dsp:txXfrm>
        <a:off x="49901" y="49901"/>
        <a:ext cx="6788695" cy="1603934"/>
      </dsp:txXfrm>
    </dsp:sp>
    <dsp:sp modelId="{1D0A247A-9468-4E92-B11E-695478EE1E05}">
      <dsp:nvSpPr>
        <dsp:cNvPr id="0" name=""/>
        <dsp:cNvSpPr/>
      </dsp:nvSpPr>
      <dsp:spPr>
        <a:xfrm>
          <a:off x="1508759" y="2082344"/>
          <a:ext cx="8549640" cy="170373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1" kern="1200"/>
            <a:t>Kalite, Öğrencinin, Öğreticinin, Yöneticinin ve Personelin Tatminidir :  Eğitim hizmetinin ne kadar iyi olduğu konusundaki son kararın verdiği memnunluktur.</a:t>
          </a:r>
          <a:endParaRPr lang="en-US" sz="2400" kern="1200"/>
        </a:p>
      </dsp:txBody>
      <dsp:txXfrm>
        <a:off x="1558660" y="2132245"/>
        <a:ext cx="5833649" cy="1603934"/>
      </dsp:txXfrm>
    </dsp:sp>
    <dsp:sp modelId="{6EE10D55-0B14-4E2C-B4B2-19C2BE22F294}">
      <dsp:nvSpPr>
        <dsp:cNvPr id="0" name=""/>
        <dsp:cNvSpPr/>
      </dsp:nvSpPr>
      <dsp:spPr>
        <a:xfrm>
          <a:off x="7442211" y="1339325"/>
          <a:ext cx="1107428" cy="110742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91382" y="1339325"/>
        <a:ext cx="609086" cy="833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9B97-2F26-4EAF-8F69-0FB049500919}">
      <dsp:nvSpPr>
        <dsp:cNvPr id="0" name=""/>
        <dsp:cNvSpPr/>
      </dsp:nvSpPr>
      <dsp:spPr>
        <a:xfrm>
          <a:off x="0" y="462"/>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55520-2A36-441E-918F-2066F56D9D25}">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FC282D-EFE2-4158-A1BE-716FA3DBBE70}">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tr-TR" sz="2000" b="1" kern="1200"/>
            <a:t>Kalite Verimliliktir :  İşlerini iyi yapabilmek için gerekli eğitimden geçen, ihtiyaç duyduğu araç gereç ve talimatlarla desteklenen personelden elde edilir.</a:t>
          </a:r>
          <a:r>
            <a:rPr lang="en-US" sz="2000" kern="1200"/>
            <a:t>​</a:t>
          </a:r>
        </a:p>
      </dsp:txBody>
      <dsp:txXfrm>
        <a:off x="1249101" y="462"/>
        <a:ext cx="8809298" cy="1081473"/>
      </dsp:txXfrm>
    </dsp:sp>
    <dsp:sp modelId="{55C86953-5DDA-4A9C-A273-9B994545446F}">
      <dsp:nvSpPr>
        <dsp:cNvPr id="0" name=""/>
        <dsp:cNvSpPr/>
      </dsp:nvSpPr>
      <dsp:spPr>
        <a:xfrm>
          <a:off x="0" y="1352303"/>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E47DB-0B17-4A95-9212-70D29F5C1A61}">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BE9B9A-9DEA-430C-A4E3-E53C5B92E755}">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tr-TR" sz="2000" b="1" kern="1200"/>
            <a:t>Kalite Etkili Olmaktır :  İşleri en kısa sürede ve doğru yapmaktır.</a:t>
          </a:r>
          <a:r>
            <a:rPr lang="en-US" sz="2000" kern="1200"/>
            <a:t>​</a:t>
          </a:r>
        </a:p>
      </dsp:txBody>
      <dsp:txXfrm>
        <a:off x="1249101" y="1352303"/>
        <a:ext cx="8809298" cy="1081473"/>
      </dsp:txXfrm>
    </dsp:sp>
    <dsp:sp modelId="{0CFB56BF-58C9-48CF-80D6-1D34DE2D2618}">
      <dsp:nvSpPr>
        <dsp:cNvPr id="0" name=""/>
        <dsp:cNvSpPr/>
      </dsp:nvSpPr>
      <dsp:spPr>
        <a:xfrm>
          <a:off x="0" y="2704144"/>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E1126-C99E-42E4-83A8-8E02F0306A94}">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46F6EB-6370-4D76-952E-5047FF94C25C}">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tr-TR" sz="2000" b="1" kern="1200"/>
            <a:t>Kalite Bir Programa Uymaktır :  İşleri zamanında yapmaktır.</a:t>
          </a:r>
          <a:r>
            <a:rPr lang="en-US" sz="2000" kern="1200"/>
            <a:t>​</a:t>
          </a:r>
        </a:p>
      </dsp:txBody>
      <dsp:txXfrm>
        <a:off x="1249101" y="2704144"/>
        <a:ext cx="8809298" cy="1081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383D6-80F3-47E4-AA70-CAA7C673E0B9}">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3C448-CF1A-4833-A4A3-72149E2D77D6}">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b="1" kern="1200" dirty="0"/>
            <a:t>Kalite Bir Süreçtir : Süregelen bir gelişmeyi kapsar.</a:t>
          </a:r>
          <a:r>
            <a:rPr lang="en-US" sz="2800" kern="1200" dirty="0"/>
            <a:t>​</a:t>
          </a:r>
        </a:p>
      </dsp:txBody>
      <dsp:txXfrm>
        <a:off x="560236" y="832323"/>
        <a:ext cx="4149382" cy="2576345"/>
      </dsp:txXfrm>
    </dsp:sp>
    <dsp:sp modelId="{262B647E-405A-465A-875E-C8627AAC8CFC}">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037C12-187E-4252-B660-EA3A11603C79}">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b="1" kern="1200"/>
            <a:t>Kalite Bir Yatırımdır : Uzun dönemde bir işi ilk defada doğru olarak yapmak, hatayı sonradan düzeltmekten daha ucuzdur.</a:t>
          </a:r>
          <a:r>
            <a:rPr lang="en-US" sz="2800" kern="1200"/>
            <a:t>​</a:t>
          </a:r>
        </a:p>
      </dsp:txBody>
      <dsp:txXfrm>
        <a:off x="5827635" y="832323"/>
        <a:ext cx="4149382" cy="2576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991D7-2709-4A25-BC88-6137F76CD646}">
      <dsp:nvSpPr>
        <dsp:cNvPr id="0" name=""/>
        <dsp:cNvSpPr/>
      </dsp:nvSpPr>
      <dsp:spPr>
        <a:xfrm>
          <a:off x="0" y="0"/>
          <a:ext cx="8046720" cy="8329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kern="1200"/>
            <a:t>Kalite, fazla harcama gerektirir.</a:t>
          </a:r>
          <a:r>
            <a:rPr lang="en-US" sz="2500" kern="1200"/>
            <a:t>​​</a:t>
          </a:r>
        </a:p>
      </dsp:txBody>
      <dsp:txXfrm>
        <a:off x="24396" y="24396"/>
        <a:ext cx="7077531" cy="784145"/>
      </dsp:txXfrm>
    </dsp:sp>
    <dsp:sp modelId="{73F042EA-2553-45A0-A99C-E281FB231F2C}">
      <dsp:nvSpPr>
        <dsp:cNvPr id="0" name=""/>
        <dsp:cNvSpPr/>
      </dsp:nvSpPr>
      <dsp:spPr>
        <a:xfrm>
          <a:off x="673912" y="984380"/>
          <a:ext cx="8046720" cy="832937"/>
        </a:xfrm>
        <a:prstGeom prst="roundRect">
          <a:avLst>
            <a:gd name="adj" fmla="val 10000"/>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kern="1200"/>
            <a:t>Kalite sistemi pahalı bir iştir.</a:t>
          </a:r>
          <a:r>
            <a:rPr lang="en-US" sz="2500" kern="1200"/>
            <a:t>​​</a:t>
          </a:r>
        </a:p>
      </dsp:txBody>
      <dsp:txXfrm>
        <a:off x="698308" y="1008776"/>
        <a:ext cx="6782605" cy="784145"/>
      </dsp:txXfrm>
    </dsp:sp>
    <dsp:sp modelId="{B546D0E1-4665-4F49-B898-AE26E229113F}">
      <dsp:nvSpPr>
        <dsp:cNvPr id="0" name=""/>
        <dsp:cNvSpPr/>
      </dsp:nvSpPr>
      <dsp:spPr>
        <a:xfrm>
          <a:off x="1337767" y="1968761"/>
          <a:ext cx="8046720" cy="832937"/>
        </a:xfrm>
        <a:prstGeom prst="roundRect">
          <a:avLst>
            <a:gd name="adj" fmla="val 10000"/>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kern="1200"/>
            <a:t>Kalite sadece mamuller için geçerlidir.</a:t>
          </a:r>
          <a:r>
            <a:rPr lang="en-US" sz="2500" kern="1200"/>
            <a:t>​​</a:t>
          </a:r>
        </a:p>
      </dsp:txBody>
      <dsp:txXfrm>
        <a:off x="1362163" y="1993157"/>
        <a:ext cx="6792664" cy="784145"/>
      </dsp:txXfrm>
    </dsp:sp>
    <dsp:sp modelId="{1389F531-11EF-49D8-B359-81A3F601B6BA}">
      <dsp:nvSpPr>
        <dsp:cNvPr id="0" name=""/>
        <dsp:cNvSpPr/>
      </dsp:nvSpPr>
      <dsp:spPr>
        <a:xfrm>
          <a:off x="2011680" y="2953142"/>
          <a:ext cx="8046720" cy="832937"/>
        </a:xfrm>
        <a:prstGeom prst="roundRect">
          <a:avLst>
            <a:gd name="adj" fmla="val 10000"/>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kern="1200"/>
            <a:t>Kalite sadece kalite biriminin sorumluluğundadır.</a:t>
          </a:r>
          <a:endParaRPr lang="en-US" sz="2500" kern="1200"/>
        </a:p>
      </dsp:txBody>
      <dsp:txXfrm>
        <a:off x="2036076" y="2977538"/>
        <a:ext cx="6782605" cy="784145"/>
      </dsp:txXfrm>
    </dsp:sp>
    <dsp:sp modelId="{DFD98B9B-B046-4DC6-BA43-832E8C1C66E4}">
      <dsp:nvSpPr>
        <dsp:cNvPr id="0" name=""/>
        <dsp:cNvSpPr/>
      </dsp:nvSpPr>
      <dsp:spPr>
        <a:xfrm>
          <a:off x="7505310" y="637954"/>
          <a:ext cx="541409" cy="5414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27127" y="637954"/>
        <a:ext cx="297775" cy="407410"/>
      </dsp:txXfrm>
    </dsp:sp>
    <dsp:sp modelId="{7C1E3357-2315-414F-A224-230076A483AA}">
      <dsp:nvSpPr>
        <dsp:cNvPr id="0" name=""/>
        <dsp:cNvSpPr/>
      </dsp:nvSpPr>
      <dsp:spPr>
        <a:xfrm>
          <a:off x="8179223" y="1622335"/>
          <a:ext cx="541409" cy="541409"/>
        </a:xfrm>
        <a:prstGeom prst="downArrow">
          <a:avLst>
            <a:gd name="adj1" fmla="val 55000"/>
            <a:gd name="adj2" fmla="val 45000"/>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01040" y="1622335"/>
        <a:ext cx="297775" cy="407410"/>
      </dsp:txXfrm>
    </dsp:sp>
    <dsp:sp modelId="{06B10EA6-7B9F-4B21-9FD6-F693A9A80AFE}">
      <dsp:nvSpPr>
        <dsp:cNvPr id="0" name=""/>
        <dsp:cNvSpPr/>
      </dsp:nvSpPr>
      <dsp:spPr>
        <a:xfrm>
          <a:off x="8843077" y="2606716"/>
          <a:ext cx="541409" cy="541409"/>
        </a:xfrm>
        <a:prstGeom prst="downArrow">
          <a:avLst>
            <a:gd name="adj1" fmla="val 55000"/>
            <a:gd name="adj2" fmla="val 45000"/>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64894" y="2606716"/>
        <a:ext cx="297775" cy="407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D8AAC-4358-4C35-8810-7AAC95D0FF53}">
      <dsp:nvSpPr>
        <dsp:cNvPr id="0" name=""/>
        <dsp:cNvSpPr/>
      </dsp:nvSpPr>
      <dsp:spPr>
        <a:xfrm>
          <a:off x="3219" y="-78746"/>
          <a:ext cx="7413926" cy="641888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kern="1200" dirty="0">
            <a:latin typeface="Times New Roman" panose="02020603050405020304" pitchFamily="18" charset="0"/>
            <a:cs typeface="Times New Roman" panose="02020603050405020304" pitchFamily="18" charset="0"/>
          </a:endParaRPr>
        </a:p>
      </dsp:txBody>
      <dsp:txXfrm>
        <a:off x="1088963" y="861278"/>
        <a:ext cx="5242438" cy="4538840"/>
      </dsp:txXfrm>
    </dsp:sp>
    <dsp:sp modelId="{E7490A2C-F912-4D7D-8AEA-0F5473448942}">
      <dsp:nvSpPr>
        <dsp:cNvPr id="0" name=""/>
        <dsp:cNvSpPr/>
      </dsp:nvSpPr>
      <dsp:spPr>
        <a:xfrm>
          <a:off x="3438390" y="17"/>
          <a:ext cx="8087443" cy="6418888"/>
        </a:xfrm>
        <a:prstGeom prst="ellipse">
          <a:avLst/>
        </a:prstGeom>
        <a:solidFill>
          <a:schemeClr val="accent2">
            <a:alpha val="50000"/>
            <a:hueOff val="1498841"/>
            <a:satOff val="7456"/>
            <a:lumOff val="411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kern="1200" dirty="0">
            <a:latin typeface="Times New Roman" panose="02020603050405020304" pitchFamily="18" charset="0"/>
            <a:cs typeface="Times New Roman" panose="02020603050405020304" pitchFamily="18" charset="0"/>
          </a:endParaRPr>
        </a:p>
      </dsp:txBody>
      <dsp:txXfrm>
        <a:off x="4622769" y="940041"/>
        <a:ext cx="5718685" cy="4538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053765" y="1426267"/>
          <a:ext cx="437620" cy="1523666"/>
        </a:xfrm>
        <a:prstGeom prst="round2SameRect">
          <a:avLst/>
        </a:prstGeom>
        <a:solidFill>
          <a:schemeClr val="accent1"/>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19.09.2014</a:t>
          </a:r>
          <a:endParaRPr lang="en-US" sz="1300" kern="1200"/>
        </a:p>
      </dsp:txBody>
      <dsp:txXfrm rot="5400000">
        <a:off x="532106" y="1990653"/>
        <a:ext cx="1502303" cy="394894"/>
      </dsp:txXfrm>
    </dsp:sp>
    <dsp:sp modelId="{45A02F84-C6CB-43F5-AEE4-3EA66C2BD25F}">
      <dsp:nvSpPr>
        <dsp:cNvPr id="0" name=""/>
        <dsp:cNvSpPr/>
      </dsp:nvSpPr>
      <dsp:spPr>
        <a:xfrm>
          <a:off x="2853" y="0"/>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tr-TR" altLang="zh-CN" sz="1300" b="1" kern="1200">
              <a:latin typeface="Century Gothic"/>
            </a:rPr>
            <a:t>Kalite Geliştirme ve Yönetim Birimi Rektörlük oluru ile kurulmuştur.</a:t>
          </a:r>
          <a:endParaRPr lang="en-US" sz="1300" kern="1200"/>
        </a:p>
      </dsp:txBody>
      <dsp:txXfrm>
        <a:off x="2853" y="0"/>
        <a:ext cx="2539444" cy="1531670"/>
      </dsp:txXfrm>
    </dsp:sp>
    <dsp:sp modelId="{6BA46904-CB7C-4538-BD49-D3891EF19552}">
      <dsp:nvSpPr>
        <dsp:cNvPr id="0" name=""/>
        <dsp:cNvSpPr/>
      </dsp:nvSpPr>
      <dsp:spPr>
        <a:xfrm>
          <a:off x="1272575" y="1619194"/>
          <a:ext cx="0" cy="350096"/>
        </a:xfrm>
        <a:prstGeom prst="line">
          <a:avLst/>
        </a:prstGeom>
        <a:noFill/>
        <a:ln w="635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228813" y="1531670"/>
          <a:ext cx="87524" cy="87524"/>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034408" y="1969290"/>
          <a:ext cx="1523666" cy="437620"/>
        </a:xfrm>
        <a:prstGeom prst="rect">
          <a:avLst/>
        </a:prstGeom>
        <a:solidFill>
          <a:schemeClr val="accent4"/>
        </a:solidFill>
        <a:ln w="158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30.10.2017</a:t>
          </a:r>
          <a:endParaRPr lang="en-US" sz="1300" kern="1200"/>
        </a:p>
      </dsp:txBody>
      <dsp:txXfrm>
        <a:off x="2034408" y="1969290"/>
        <a:ext cx="1523666" cy="437620"/>
      </dsp:txXfrm>
    </dsp:sp>
    <dsp:sp modelId="{FEBD3C2A-A340-470A-A475-AE614EA07678}">
      <dsp:nvSpPr>
        <dsp:cNvPr id="0" name=""/>
        <dsp:cNvSpPr/>
      </dsp:nvSpPr>
      <dsp:spPr>
        <a:xfrm>
          <a:off x="1526519" y="2844531"/>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tr-TR" altLang="zh-CN" sz="1300" kern="1200"/>
            <a:t>TS ISO 10002 Müşteri Memnuniyeti Yönetim Sistemi Standardı Belgesi Üniversitemize verildi. Kırıkkale Üniversitesi Türkiye geneli bu belgeyi alan ikinci Üniversite oldu.</a:t>
          </a:r>
          <a:endParaRPr lang="en-US" sz="1300" kern="1200"/>
        </a:p>
      </dsp:txBody>
      <dsp:txXfrm>
        <a:off x="1526519" y="2844531"/>
        <a:ext cx="2539444" cy="1531670"/>
      </dsp:txXfrm>
    </dsp:sp>
    <dsp:sp modelId="{080474C8-0FEA-4FD1-97F1-0978CFB4A37F}">
      <dsp:nvSpPr>
        <dsp:cNvPr id="0" name=""/>
        <dsp:cNvSpPr/>
      </dsp:nvSpPr>
      <dsp:spPr>
        <a:xfrm>
          <a:off x="2796241" y="2406911"/>
          <a:ext cx="0" cy="350096"/>
        </a:xfrm>
        <a:prstGeom prst="line">
          <a:avLst/>
        </a:prstGeom>
        <a:noFill/>
        <a:ln w="6350" cap="flat" cmpd="sng" algn="ctr">
          <a:solidFill>
            <a:schemeClr val="accent4"/>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2752479" y="2757007"/>
          <a:ext cx="87524" cy="87524"/>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3558075" y="1969290"/>
          <a:ext cx="1523666" cy="437620"/>
        </a:xfrm>
        <a:prstGeom prst="rect">
          <a:avLst/>
        </a:prstGeom>
        <a:solidFill>
          <a:schemeClr val="accent5"/>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09.01.2019</a:t>
          </a:r>
          <a:endParaRPr lang="en-US" sz="1300" kern="1200"/>
        </a:p>
      </dsp:txBody>
      <dsp:txXfrm>
        <a:off x="3558075" y="1969290"/>
        <a:ext cx="1523666" cy="437620"/>
      </dsp:txXfrm>
    </dsp:sp>
    <dsp:sp modelId="{80CDBBF8-C6B4-4166-87C1-DC9120CC7586}">
      <dsp:nvSpPr>
        <dsp:cNvPr id="0" name=""/>
        <dsp:cNvSpPr/>
      </dsp:nvSpPr>
      <dsp:spPr>
        <a:xfrm>
          <a:off x="3050186" y="0"/>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tr-TR" sz="1300" b="1" kern="1200">
              <a:latin typeface="Century Gothic"/>
            </a:rPr>
            <a:t>Rektörlük Oluru ile Kalite Koordinatörlüğü olarak yapılandırılmıştır. </a:t>
          </a:r>
          <a:endParaRPr lang="en-US" sz="1300" kern="1200"/>
        </a:p>
      </dsp:txBody>
      <dsp:txXfrm>
        <a:off x="3050186" y="0"/>
        <a:ext cx="2539444" cy="1531670"/>
      </dsp:txXfrm>
    </dsp:sp>
    <dsp:sp modelId="{89759DE5-9F8A-470E-A6D8-F13BB4DEE93D}">
      <dsp:nvSpPr>
        <dsp:cNvPr id="0" name=""/>
        <dsp:cNvSpPr/>
      </dsp:nvSpPr>
      <dsp:spPr>
        <a:xfrm>
          <a:off x="4319908" y="1619194"/>
          <a:ext cx="0" cy="350096"/>
        </a:xfrm>
        <a:prstGeom prst="line">
          <a:avLst/>
        </a:prstGeom>
        <a:noFill/>
        <a:ln w="6350" cap="flat" cmpd="sng" algn="ctr">
          <a:solidFill>
            <a:schemeClr val="accent5"/>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4276146" y="1531670"/>
          <a:ext cx="87524" cy="87524"/>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87F1E-592A-4A16-9630-0E0C2D82BDEC}">
      <dsp:nvSpPr>
        <dsp:cNvPr id="0" name=""/>
        <dsp:cNvSpPr/>
      </dsp:nvSpPr>
      <dsp:spPr>
        <a:xfrm>
          <a:off x="5081741" y="1969290"/>
          <a:ext cx="1523666" cy="437620"/>
        </a:xfrm>
        <a:prstGeom prst="rect">
          <a:avLst/>
        </a:prstGeom>
        <a:solidFill>
          <a:schemeClr val="accent6"/>
        </a:solid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2019 ve 2022</a:t>
          </a:r>
          <a:endParaRPr lang="en-US" sz="1300" kern="1200"/>
        </a:p>
      </dsp:txBody>
      <dsp:txXfrm>
        <a:off x="5081741" y="1969290"/>
        <a:ext cx="1523666" cy="437620"/>
      </dsp:txXfrm>
    </dsp:sp>
    <dsp:sp modelId="{36210ACA-E081-40B5-87EC-500863B13ADD}">
      <dsp:nvSpPr>
        <dsp:cNvPr id="0" name=""/>
        <dsp:cNvSpPr/>
      </dsp:nvSpPr>
      <dsp:spPr>
        <a:xfrm>
          <a:off x="4573852" y="2844531"/>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tr-TR" altLang="zh-CN" sz="1300" kern="1200"/>
            <a:t>YÖKAK tarafından dış değerlendirme yapıldıktan sonra izleme yapılmıştır.</a:t>
          </a:r>
          <a:endParaRPr lang="en-US" sz="1300" kern="1200"/>
        </a:p>
      </dsp:txBody>
      <dsp:txXfrm>
        <a:off x="4573852" y="2844531"/>
        <a:ext cx="2539444" cy="1531670"/>
      </dsp:txXfrm>
    </dsp:sp>
    <dsp:sp modelId="{EA3C7446-024E-4EEF-BED4-FFB1F2246CF3}">
      <dsp:nvSpPr>
        <dsp:cNvPr id="0" name=""/>
        <dsp:cNvSpPr/>
      </dsp:nvSpPr>
      <dsp:spPr>
        <a:xfrm>
          <a:off x="5843574" y="2406911"/>
          <a:ext cx="0" cy="350096"/>
        </a:xfrm>
        <a:prstGeom prst="line">
          <a:avLst/>
        </a:prstGeom>
        <a:noFill/>
        <a:ln w="6350" cap="flat" cmpd="sng" algn="ctr">
          <a:solidFill>
            <a:schemeClr val="accent6"/>
          </a:solidFill>
          <a:prstDash val="dash"/>
          <a:miter lim="800000"/>
        </a:ln>
        <a:effectLst/>
      </dsp:spPr>
      <dsp:style>
        <a:lnRef idx="1">
          <a:scrgbClr r="0" g="0" b="0"/>
        </a:lnRef>
        <a:fillRef idx="0">
          <a:scrgbClr r="0" g="0" b="0"/>
        </a:fillRef>
        <a:effectRef idx="0">
          <a:scrgbClr r="0" g="0" b="0"/>
        </a:effectRef>
        <a:fontRef idx="minor"/>
      </dsp:style>
    </dsp:sp>
    <dsp:sp modelId="{FDC60305-8FBB-44FD-9B53-CDBFE9F7FDD0}">
      <dsp:nvSpPr>
        <dsp:cNvPr id="0" name=""/>
        <dsp:cNvSpPr/>
      </dsp:nvSpPr>
      <dsp:spPr>
        <a:xfrm>
          <a:off x="5799812" y="2757007"/>
          <a:ext cx="87524" cy="87524"/>
        </a:xfrm>
        <a:prstGeom prst="ellipse">
          <a:avLst/>
        </a:prstGeom>
        <a:solidFill>
          <a:schemeClr val="accent6"/>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4E50C8-30CD-4A49-B6D7-34D9AB2A3043}">
      <dsp:nvSpPr>
        <dsp:cNvPr id="0" name=""/>
        <dsp:cNvSpPr/>
      </dsp:nvSpPr>
      <dsp:spPr>
        <a:xfrm>
          <a:off x="6605408" y="1969290"/>
          <a:ext cx="1523666" cy="437620"/>
        </a:xfrm>
        <a:prstGeom prst="rect">
          <a:avLst/>
        </a:prstGeom>
        <a:solidFill>
          <a:schemeClr val="accent6">
            <a:lumMod val="7500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29.03.2024</a:t>
          </a:r>
          <a:endParaRPr lang="en-US" sz="1300" kern="1200"/>
        </a:p>
      </dsp:txBody>
      <dsp:txXfrm>
        <a:off x="6605408" y="1969290"/>
        <a:ext cx="1523666" cy="437620"/>
      </dsp:txXfrm>
    </dsp:sp>
    <dsp:sp modelId="{9679B796-2B40-4D87-8578-52BF0C29AEB4}">
      <dsp:nvSpPr>
        <dsp:cNvPr id="0" name=""/>
        <dsp:cNvSpPr/>
      </dsp:nvSpPr>
      <dsp:spPr>
        <a:xfrm>
          <a:off x="6097519" y="0"/>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tr-TR" altLang="zh-CN" sz="1300" b="1" kern="1200"/>
            <a:t>KAP (KURUMSAL AKREDİTASYON PROGRAMI) BAŞVURUSU YAPILDI ve İZLEMEYE ALINDI</a:t>
          </a:r>
          <a:endParaRPr lang="en-US" sz="1300" b="1" kern="1200"/>
        </a:p>
      </dsp:txBody>
      <dsp:txXfrm>
        <a:off x="6097519" y="0"/>
        <a:ext cx="2539444" cy="1531670"/>
      </dsp:txXfrm>
    </dsp:sp>
    <dsp:sp modelId="{894318B2-70C4-403D-BE3D-359CAB62002A}">
      <dsp:nvSpPr>
        <dsp:cNvPr id="0" name=""/>
        <dsp:cNvSpPr/>
      </dsp:nvSpPr>
      <dsp:spPr>
        <a:xfrm>
          <a:off x="7367241" y="1619194"/>
          <a:ext cx="0" cy="350096"/>
        </a:xfrm>
        <a:prstGeom prst="line">
          <a:avLst/>
        </a:prstGeom>
        <a:noFill/>
        <a:ln w="6350" cap="flat" cmpd="sng" algn="ctr">
          <a:solidFill>
            <a:schemeClr val="accent6">
              <a:lumMod val="75000"/>
            </a:schemeClr>
          </a:solidFill>
          <a:prstDash val="dash"/>
          <a:miter lim="800000"/>
        </a:ln>
        <a:effectLst/>
      </dsp:spPr>
      <dsp:style>
        <a:lnRef idx="1">
          <a:scrgbClr r="0" g="0" b="0"/>
        </a:lnRef>
        <a:fillRef idx="0">
          <a:scrgbClr r="0" g="0" b="0"/>
        </a:fillRef>
        <a:effectRef idx="0">
          <a:scrgbClr r="0" g="0" b="0"/>
        </a:effectRef>
        <a:fontRef idx="minor"/>
      </dsp:style>
    </dsp:sp>
    <dsp:sp modelId="{C2518668-97A8-402E-BC0D-09AE8E2ABBE2}">
      <dsp:nvSpPr>
        <dsp:cNvPr id="0" name=""/>
        <dsp:cNvSpPr/>
      </dsp:nvSpPr>
      <dsp:spPr>
        <a:xfrm>
          <a:off x="7323479" y="1531670"/>
          <a:ext cx="87524" cy="87524"/>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3CF1E-4D93-456E-A411-E93A9EEE8DAD}">
      <dsp:nvSpPr>
        <dsp:cNvPr id="0" name=""/>
        <dsp:cNvSpPr/>
      </dsp:nvSpPr>
      <dsp:spPr>
        <a:xfrm>
          <a:off x="8129074" y="1969290"/>
          <a:ext cx="1523666" cy="437620"/>
        </a:xfrm>
        <a:prstGeom prst="rect">
          <a:avLst/>
        </a:prstGeom>
        <a:solidFill>
          <a:schemeClr val="accent2"/>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25-27.11.2024</a:t>
          </a:r>
          <a:endParaRPr lang="en-US" sz="1300" kern="1200"/>
        </a:p>
      </dsp:txBody>
      <dsp:txXfrm>
        <a:off x="8129074" y="1969290"/>
        <a:ext cx="1523666" cy="437620"/>
      </dsp:txXfrm>
    </dsp:sp>
    <dsp:sp modelId="{B91B1499-C9DF-439A-AABF-A67B6C1A9A51}">
      <dsp:nvSpPr>
        <dsp:cNvPr id="0" name=""/>
        <dsp:cNvSpPr/>
      </dsp:nvSpPr>
      <dsp:spPr>
        <a:xfrm>
          <a:off x="7621185" y="2844531"/>
          <a:ext cx="2539444" cy="1531670"/>
        </a:xfrm>
        <a:prstGeom prst="rect">
          <a:avLst/>
        </a:prstGeom>
        <a:noFill/>
        <a:ln>
          <a:noFill/>
        </a:ln>
        <a:effectLst/>
      </dsp:spPr>
      <dsp:style>
        <a:lnRef idx="0">
          <a:scrgbClr r="0" g="0" b="0"/>
        </a:lnRef>
        <a:fillRef idx="0">
          <a:scrgbClr r="0" g="0" b="0"/>
        </a:fillRef>
        <a:effectRef idx="0">
          <a:scrgbClr r="0" g="0" b="0"/>
        </a:effectRef>
        <a:fontRef idx="minor"/>
      </dsp:style>
    </dsp:sp>
    <dsp:sp modelId="{A73F9AC2-78F8-4BE2-A982-602F0EDF415C}">
      <dsp:nvSpPr>
        <dsp:cNvPr id="0" name=""/>
        <dsp:cNvSpPr/>
      </dsp:nvSpPr>
      <dsp:spPr>
        <a:xfrm>
          <a:off x="8890908" y="2406911"/>
          <a:ext cx="0" cy="35009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D5FF85-1326-40DA-9175-93606486714A}">
      <dsp:nvSpPr>
        <dsp:cNvPr id="0" name=""/>
        <dsp:cNvSpPr/>
      </dsp:nvSpPr>
      <dsp:spPr>
        <a:xfrm>
          <a:off x="8847146" y="2757007"/>
          <a:ext cx="87524" cy="8752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CE34C-D032-441D-BDD9-B53C2F455731}">
      <dsp:nvSpPr>
        <dsp:cNvPr id="0" name=""/>
        <dsp:cNvSpPr/>
      </dsp:nvSpPr>
      <dsp:spPr>
        <a:xfrm rot="5400000">
          <a:off x="10195764" y="1426267"/>
          <a:ext cx="437620" cy="1523666"/>
        </a:xfrm>
        <a:prstGeom prst="round2SameRect">
          <a:avLst/>
        </a:prstGeom>
        <a:solidFill>
          <a:srgbClr val="FFC000"/>
        </a:solidFill>
        <a:ln w="158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21.03.2025</a:t>
          </a:r>
          <a:endParaRPr lang="en-CA" sz="1300" kern="1200"/>
        </a:p>
      </dsp:txBody>
      <dsp:txXfrm rot="-5400000">
        <a:off x="9652742" y="1990653"/>
        <a:ext cx="1502303" cy="394894"/>
      </dsp:txXfrm>
    </dsp:sp>
    <dsp:sp modelId="{FF273A00-9D4B-453B-AAEF-0A8C13E594C4}">
      <dsp:nvSpPr>
        <dsp:cNvPr id="0" name=""/>
        <dsp:cNvSpPr/>
      </dsp:nvSpPr>
      <dsp:spPr>
        <a:xfrm>
          <a:off x="9144852" y="0"/>
          <a:ext cx="2539444" cy="1531670"/>
        </a:xfrm>
        <a:prstGeom prst="rect">
          <a:avLst/>
        </a:prstGeom>
        <a:noFill/>
        <a:ln>
          <a:noFill/>
        </a:ln>
        <a:effectLst/>
      </dsp:spPr>
      <dsp:style>
        <a:lnRef idx="0">
          <a:scrgbClr r="0" g="0" b="0"/>
        </a:lnRef>
        <a:fillRef idx="0">
          <a:scrgbClr r="0" g="0" b="0"/>
        </a:fillRef>
        <a:effectRef idx="0">
          <a:scrgbClr r="0" g="0" b="0"/>
        </a:effectRef>
        <a:fontRef idx="minor"/>
      </dsp:style>
    </dsp:sp>
    <dsp:sp modelId="{288A845C-3F03-49DA-8A12-F8C61255F7E7}">
      <dsp:nvSpPr>
        <dsp:cNvPr id="0" name=""/>
        <dsp:cNvSpPr/>
      </dsp:nvSpPr>
      <dsp:spPr>
        <a:xfrm>
          <a:off x="10414574" y="1619194"/>
          <a:ext cx="0" cy="350096"/>
        </a:xfrm>
        <a:prstGeom prst="line">
          <a:avLst/>
        </a:prstGeom>
        <a:solidFill>
          <a:schemeClr val="lt1"/>
        </a:solidFill>
        <a:ln w="15875" cap="flat" cmpd="sng" algn="ctr">
          <a:solidFill>
            <a:srgbClr val="FFC000"/>
          </a:solidFill>
          <a:prstDash val="sysDash"/>
        </a:ln>
        <a:effectLst/>
      </dsp:spPr>
      <dsp:style>
        <a:lnRef idx="2">
          <a:schemeClr val="accent2"/>
        </a:lnRef>
        <a:fillRef idx="1">
          <a:schemeClr val="lt1"/>
        </a:fillRef>
        <a:effectRef idx="0">
          <a:schemeClr val="accent2"/>
        </a:effectRef>
        <a:fontRef idx="minor">
          <a:schemeClr val="dk1"/>
        </a:fontRef>
      </dsp:style>
    </dsp:sp>
    <dsp:sp modelId="{D105BD12-D287-4BC7-B48B-6813E60D153D}">
      <dsp:nvSpPr>
        <dsp:cNvPr id="0" name=""/>
        <dsp:cNvSpPr/>
      </dsp:nvSpPr>
      <dsp:spPr>
        <a:xfrm>
          <a:off x="10370812" y="1531670"/>
          <a:ext cx="87524" cy="87524"/>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B18F1-7860-49B5-A832-7B9EFAF7B346}" type="datetimeFigureOut">
              <a:rPr lang="en-CA" smtClean="0"/>
              <a:t>2025-09-30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B8B3D-389C-4DD8-919B-1CCCB3B3208C}" type="slidenum">
              <a:rPr lang="en-CA" smtClean="0"/>
              <a:t>‹#›</a:t>
            </a:fld>
            <a:endParaRPr lang="en-CA"/>
          </a:p>
        </p:txBody>
      </p:sp>
    </p:spTree>
    <p:extLst>
      <p:ext uri="{BB962C8B-B14F-4D97-AF65-F5344CB8AC3E}">
        <p14:creationId xmlns:p14="http://schemas.microsoft.com/office/powerpoint/2010/main" val="152627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A0D1C-2D16-4A35-869C-E20970A2A506}"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962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635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3091207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4203237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121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5159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4212754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66448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0922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349484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19938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4294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86919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64251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76147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2696487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EDE2-D7EF-FEF1-38A4-66FEF615CE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4E569D1-329C-1A43-295B-BF6243683E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8358DB-E0F3-2F9A-2F3D-C2691B76BF09}"/>
              </a:ext>
            </a:extLst>
          </p:cNvPr>
          <p:cNvSpPr>
            <a:spLocks noGrp="1"/>
          </p:cNvSpPr>
          <p:nvPr>
            <p:ph type="dt" sz="half" idx="10"/>
          </p:nvPr>
        </p:nvSpPr>
        <p:spPr/>
        <p:txBody>
          <a:bodyPr/>
          <a:lstStyle/>
          <a:p>
            <a:fld id="{55C7C9B1-DA5F-4E58-8913-667FD3AB5784}" type="datetimeFigureOut">
              <a:rPr lang="en-CA" smtClean="0"/>
              <a:t>2025-09-30</a:t>
            </a:fld>
            <a:endParaRPr lang="en-CA"/>
          </a:p>
        </p:txBody>
      </p:sp>
      <p:sp>
        <p:nvSpPr>
          <p:cNvPr id="5" name="Footer Placeholder 4">
            <a:extLst>
              <a:ext uri="{FF2B5EF4-FFF2-40B4-BE49-F238E27FC236}">
                <a16:creationId xmlns:a16="http://schemas.microsoft.com/office/drawing/2014/main" id="{600DC154-2114-C5A8-A8AD-A3D3A33A9C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6EF2B9-7DF6-E7AF-59CA-C21BCACD835D}"/>
              </a:ext>
            </a:extLst>
          </p:cNvPr>
          <p:cNvSpPr>
            <a:spLocks noGrp="1"/>
          </p:cNvSpPr>
          <p:nvPr>
            <p:ph type="sldNum" sz="quarter" idx="12"/>
          </p:nvPr>
        </p:nvSpPr>
        <p:spPr/>
        <p:txBody>
          <a:bodyPr/>
          <a:lstStyle/>
          <a:p>
            <a:fld id="{8C1DD123-8F6F-49DB-8259-ABC801D7F02D}" type="slidenum">
              <a:rPr lang="en-CA" smtClean="0"/>
              <a:t>‹#›</a:t>
            </a:fld>
            <a:endParaRPr lang="en-CA"/>
          </a:p>
        </p:txBody>
      </p:sp>
    </p:spTree>
    <p:extLst>
      <p:ext uri="{BB962C8B-B14F-4D97-AF65-F5344CB8AC3E}">
        <p14:creationId xmlns:p14="http://schemas.microsoft.com/office/powerpoint/2010/main" val="1913891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DB9A-DFDD-73C0-67CE-ADDA709869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5B8C34C-84DB-27BF-AA4E-90355D264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04C5384-6FAC-D1EB-501B-3ECD2DBD5CF2}"/>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5" name="Footer Placeholder 4">
            <a:extLst>
              <a:ext uri="{FF2B5EF4-FFF2-40B4-BE49-F238E27FC236}">
                <a16:creationId xmlns:a16="http://schemas.microsoft.com/office/drawing/2014/main" id="{909BC936-A914-C411-4AE7-54125FB15B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6901D3-EE2F-F30F-4741-3ABB1EABF2DA}"/>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1921397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10AC-5A33-6FDB-1183-8F0E1BEC1A2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13ADB2-4B9C-8B1E-9711-36C560F34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BA559B-FA72-A52D-4D94-4AA550845451}"/>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5" name="Footer Placeholder 4">
            <a:extLst>
              <a:ext uri="{FF2B5EF4-FFF2-40B4-BE49-F238E27FC236}">
                <a16:creationId xmlns:a16="http://schemas.microsoft.com/office/drawing/2014/main" id="{0120F7E0-932D-8652-3CA6-5637869447D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31683B-83E7-E80F-6E78-DA02C64A4289}"/>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79336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8660-4F3B-72E2-14BC-FD7B2E53D5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ED5C425-8840-FB8A-5E52-E33D34E0CB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4FBB66-117D-1D27-C937-B364E2DE3594}"/>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5" name="Footer Placeholder 4">
            <a:extLst>
              <a:ext uri="{FF2B5EF4-FFF2-40B4-BE49-F238E27FC236}">
                <a16:creationId xmlns:a16="http://schemas.microsoft.com/office/drawing/2014/main" id="{0521F8D1-1907-069A-C521-A064195CCF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2B9988-CDB7-2872-F42E-AB7AFC2B907C}"/>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2500924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E1A1-B508-C227-F2CA-E71C963EBF0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74DDBF5-1D39-FFC2-06B7-16E1C354F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93B774D-7187-9560-E6B6-0E8156E4A5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46680C7-7646-56FA-83CA-0E6FFCA5E756}"/>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6" name="Footer Placeholder 5">
            <a:extLst>
              <a:ext uri="{FF2B5EF4-FFF2-40B4-BE49-F238E27FC236}">
                <a16:creationId xmlns:a16="http://schemas.microsoft.com/office/drawing/2014/main" id="{E47C158A-8AAB-50D9-2D78-DCA172C4322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67F75E8-D447-496D-77D6-3A1E52811D6A}"/>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1721282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1E1C-34BC-FF76-9EA9-D16CF92AC71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1C5204F-E87E-55B7-BDBC-D5933293C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20B76-DCE9-9120-3553-BE4E8E1620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590DD78-72A9-C1EE-ECEB-5D3EF5374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8BE94-A453-D185-BFDF-FDF3CB4C0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3C04-9753-BE39-B5E7-83E4EF9BFD76}"/>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8" name="Footer Placeholder 7">
            <a:extLst>
              <a:ext uri="{FF2B5EF4-FFF2-40B4-BE49-F238E27FC236}">
                <a16:creationId xmlns:a16="http://schemas.microsoft.com/office/drawing/2014/main" id="{C074DCA0-47F3-A204-327C-7134EDC8CDF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C8BB083-2633-A4FC-BD07-30EFC03351B1}"/>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132881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2B35-C3B9-BA9A-D758-A8A8710F257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4798430-E3CB-6648-18BC-3E39D91796F1}"/>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4" name="Footer Placeholder 3">
            <a:extLst>
              <a:ext uri="{FF2B5EF4-FFF2-40B4-BE49-F238E27FC236}">
                <a16:creationId xmlns:a16="http://schemas.microsoft.com/office/drawing/2014/main" id="{796341BE-4BA7-E5D5-6814-FBCD663AFA6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57FB940-F8AF-0BE6-616E-F50C859ECE7C}"/>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8657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2DB96-4AFB-E084-F348-9D5ACD3C8475}"/>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3" name="Footer Placeholder 2">
            <a:extLst>
              <a:ext uri="{FF2B5EF4-FFF2-40B4-BE49-F238E27FC236}">
                <a16:creationId xmlns:a16="http://schemas.microsoft.com/office/drawing/2014/main" id="{B6EE4706-657B-1D5A-B346-118D9BD3799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1656C24-36BE-781B-C708-B349DCA30106}"/>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3639000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72CD-671F-8119-2526-25CFBE4F5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191AF18-993D-9FD2-FE55-CF785D05F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545C564-7D4F-7213-4014-4E5DFD9D6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93D6A8-327C-3C2D-4B59-4090F22FA90D}"/>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6" name="Footer Placeholder 5">
            <a:extLst>
              <a:ext uri="{FF2B5EF4-FFF2-40B4-BE49-F238E27FC236}">
                <a16:creationId xmlns:a16="http://schemas.microsoft.com/office/drawing/2014/main" id="{6C38FB26-9CAD-D8DC-324A-D4048A63D25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035CB13-E323-0BDD-FD0F-770867CFD552}"/>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2597119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DE9B-1798-F836-12D5-0FF92CFD8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C94F634-6DC3-8577-9060-89E9349A1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477D433-8069-1A67-D5C4-73874E162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8E77C-444B-F520-E396-C1CE065DEE7B}"/>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6" name="Footer Placeholder 5">
            <a:extLst>
              <a:ext uri="{FF2B5EF4-FFF2-40B4-BE49-F238E27FC236}">
                <a16:creationId xmlns:a16="http://schemas.microsoft.com/office/drawing/2014/main" id="{DBCE3D79-1526-BCF0-FD8A-CBE6DD3064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59F94FE-D849-BE2F-27FF-4F9B21E792B0}"/>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3504428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4B28-5819-8CCA-7D0D-4D39FD4F823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E5EE58-FA5B-6505-6F41-A4344B899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7E83F8-6C2C-CC39-528B-D3633E09D543}"/>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5" name="Footer Placeholder 4">
            <a:extLst>
              <a:ext uri="{FF2B5EF4-FFF2-40B4-BE49-F238E27FC236}">
                <a16:creationId xmlns:a16="http://schemas.microsoft.com/office/drawing/2014/main" id="{4976FB4F-9BE6-10F2-85E3-7A70A2655A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F81E6BE-69D1-0EC1-7B16-6BD59E30A44D}"/>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3533305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459CE-C215-B571-CDE6-F9AD9BC40B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1BC09E-B4AF-B88F-104E-3C23773D9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F162ED-7A0F-7DB2-514F-28B432539846}"/>
              </a:ext>
            </a:extLst>
          </p:cNvPr>
          <p:cNvSpPr>
            <a:spLocks noGrp="1"/>
          </p:cNvSpPr>
          <p:nvPr>
            <p:ph type="dt" sz="half" idx="10"/>
          </p:nvPr>
        </p:nvSpPr>
        <p:spPr/>
        <p:txBody>
          <a:bodyPr/>
          <a:lstStyle/>
          <a:p>
            <a:fld id="{E280BCCC-DA0C-4F26-BBF8-4B92FE85D856}" type="datetimeFigureOut">
              <a:rPr lang="en-CA" smtClean="0"/>
              <a:t>2025-09-30</a:t>
            </a:fld>
            <a:endParaRPr lang="en-CA"/>
          </a:p>
        </p:txBody>
      </p:sp>
      <p:sp>
        <p:nvSpPr>
          <p:cNvPr id="5" name="Footer Placeholder 4">
            <a:extLst>
              <a:ext uri="{FF2B5EF4-FFF2-40B4-BE49-F238E27FC236}">
                <a16:creationId xmlns:a16="http://schemas.microsoft.com/office/drawing/2014/main" id="{D99432A7-E101-4C59-8223-A053F10847A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D280B9-2736-6F30-3683-9E60D404614E}"/>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90730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9/30/2025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9/30/2025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9/30/2025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Add title here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Add footer here</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920325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06B6C-30F0-C77A-30A3-407C862B9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8DACA3C-8CA4-74AB-CC31-D3BC9ABFB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6CCC12-AA76-75D7-0B88-7E114AC14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80BCCC-DA0C-4F26-BBF8-4B92FE85D856}" type="datetimeFigureOut">
              <a:rPr lang="en-CA" smtClean="0"/>
              <a:t>2025-09-30</a:t>
            </a:fld>
            <a:endParaRPr lang="en-CA"/>
          </a:p>
        </p:txBody>
      </p:sp>
      <p:sp>
        <p:nvSpPr>
          <p:cNvPr id="5" name="Footer Placeholder 4">
            <a:extLst>
              <a:ext uri="{FF2B5EF4-FFF2-40B4-BE49-F238E27FC236}">
                <a16:creationId xmlns:a16="http://schemas.microsoft.com/office/drawing/2014/main" id="{5C72CB61-0CB4-4D02-1DB8-8B0E27C4F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7CBDEC8-A981-6AB8-69DF-178324652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31C2F9-BFBA-4805-AC8F-C7DE5ABE3435}" type="slidenum">
              <a:rPr lang="en-CA" smtClean="0"/>
              <a:t>‹#›</a:t>
            </a:fld>
            <a:endParaRPr lang="en-CA"/>
          </a:p>
        </p:txBody>
      </p:sp>
    </p:spTree>
    <p:extLst>
      <p:ext uri="{BB962C8B-B14F-4D97-AF65-F5344CB8AC3E}">
        <p14:creationId xmlns:p14="http://schemas.microsoft.com/office/powerpoint/2010/main" val="36188229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38.jpeg"/><Relationship Id="rId5" Type="http://schemas.openxmlformats.org/officeDocument/2006/relationships/diagramQuickStyle" Target="../diagrams/quickStyle6.xml"/><Relationship Id="rId10" Type="http://schemas.openxmlformats.org/officeDocument/2006/relationships/image" Target="../media/image37.jpeg"/><Relationship Id="rId4" Type="http://schemas.openxmlformats.org/officeDocument/2006/relationships/diagramLayout" Target="../diagrams/layout6.xml"/><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8.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2" name="Rectangle 1081">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274EC-768D-8A2C-DDEE-1E8DA20986E7}"/>
              </a:ext>
            </a:extLst>
          </p:cNvPr>
          <p:cNvSpPr>
            <a:spLocks noGrp="1"/>
          </p:cNvSpPr>
          <p:nvPr>
            <p:ph type="ctrTitle"/>
          </p:nvPr>
        </p:nvSpPr>
        <p:spPr>
          <a:xfrm>
            <a:off x="8141110" y="639097"/>
            <a:ext cx="3401961" cy="3686015"/>
          </a:xfrm>
        </p:spPr>
        <p:txBody>
          <a:bodyPr>
            <a:normAutofit/>
          </a:bodyPr>
          <a:lstStyle/>
          <a:p>
            <a:r>
              <a:rPr lang="tr-TR" sz="4600" b="1"/>
              <a:t>KIRIKKALE ÜNİVERSİTESİ </a:t>
            </a:r>
            <a:r>
              <a:rPr lang="tr-TR" sz="4600"/>
              <a:t>​</a:t>
            </a:r>
            <a:br>
              <a:rPr lang="tr-TR" sz="4600"/>
            </a:br>
            <a:r>
              <a:rPr lang="tr-TR" sz="4600" b="1"/>
              <a:t>KALİTE YÖNETİM SİSTEMİ SÜRECİ</a:t>
            </a:r>
            <a:r>
              <a:rPr lang="tr-TR" sz="4600"/>
              <a:t>​</a:t>
            </a:r>
            <a:endParaRPr lang="en-CA" sz="4600"/>
          </a:p>
        </p:txBody>
      </p:sp>
      <p:sp>
        <p:nvSpPr>
          <p:cNvPr id="3" name="Subtitle 2">
            <a:extLst>
              <a:ext uri="{FF2B5EF4-FFF2-40B4-BE49-F238E27FC236}">
                <a16:creationId xmlns:a16="http://schemas.microsoft.com/office/drawing/2014/main" id="{CE7141D4-3C22-C767-1237-C85CB427C894}"/>
              </a:ext>
            </a:extLst>
          </p:cNvPr>
          <p:cNvSpPr>
            <a:spLocks noGrp="1"/>
          </p:cNvSpPr>
          <p:nvPr>
            <p:ph type="subTitle" idx="1"/>
          </p:nvPr>
        </p:nvSpPr>
        <p:spPr>
          <a:xfrm>
            <a:off x="8141110" y="4455621"/>
            <a:ext cx="3417990" cy="1238616"/>
          </a:xfrm>
        </p:spPr>
        <p:txBody>
          <a:bodyPr vert="horz" lIns="91440" tIns="45720" rIns="91440" bIns="45720" rtlCol="0" anchor="t">
            <a:normAutofit/>
          </a:bodyPr>
          <a:lstStyle/>
          <a:p>
            <a:r>
              <a:rPr lang="en-US" sz="2000" b="1" dirty="0" err="1">
                <a:solidFill>
                  <a:schemeClr val="tx1">
                    <a:lumMod val="85000"/>
                    <a:lumOff val="15000"/>
                  </a:schemeClr>
                </a:solidFill>
              </a:rPr>
              <a:t>Sunum</a:t>
            </a:r>
            <a:r>
              <a:rPr lang="en-US" sz="2000" b="1" dirty="0">
                <a:solidFill>
                  <a:schemeClr val="tx1">
                    <a:lumMod val="85000"/>
                    <a:lumOff val="15000"/>
                  </a:schemeClr>
                </a:solidFill>
              </a:rPr>
              <a:t> : kal</a:t>
            </a:r>
            <a:r>
              <a:rPr lang="tr-TR" sz="2000" b="1" dirty="0">
                <a:solidFill>
                  <a:schemeClr val="tx1">
                    <a:lumMod val="85000"/>
                    <a:lumOff val="15000"/>
                  </a:schemeClr>
                </a:solidFill>
              </a:rPr>
              <a:t>İ</a:t>
            </a:r>
            <a:r>
              <a:rPr lang="en-US" sz="2000" b="1" dirty="0" err="1">
                <a:solidFill>
                  <a:schemeClr val="tx1">
                    <a:lumMod val="85000"/>
                    <a:lumOff val="15000"/>
                  </a:schemeClr>
                </a:solidFill>
              </a:rPr>
              <a:t>te</a:t>
            </a:r>
            <a:r>
              <a:rPr lang="en-US" sz="2000" b="1" dirty="0">
                <a:solidFill>
                  <a:schemeClr val="tx1">
                    <a:lumMod val="85000"/>
                    <a:lumOff val="15000"/>
                  </a:schemeClr>
                </a:solidFill>
              </a:rPr>
              <a:t> </a:t>
            </a:r>
            <a:r>
              <a:rPr lang="en-US" sz="2000" b="1" dirty="0" err="1">
                <a:solidFill>
                  <a:schemeClr val="tx1">
                    <a:lumMod val="85000"/>
                    <a:lumOff val="15000"/>
                  </a:schemeClr>
                </a:solidFill>
              </a:rPr>
              <a:t>koord</a:t>
            </a:r>
            <a:r>
              <a:rPr lang="tr-TR" sz="2000" b="1" dirty="0">
                <a:solidFill>
                  <a:schemeClr val="tx1">
                    <a:lumMod val="85000"/>
                    <a:lumOff val="15000"/>
                  </a:schemeClr>
                </a:solidFill>
              </a:rPr>
              <a:t>İ</a:t>
            </a:r>
            <a:r>
              <a:rPr lang="en-US" sz="2000" b="1" dirty="0" err="1">
                <a:solidFill>
                  <a:schemeClr val="tx1">
                    <a:lumMod val="85000"/>
                    <a:lumOff val="15000"/>
                  </a:schemeClr>
                </a:solidFill>
              </a:rPr>
              <a:t>natör</a:t>
            </a:r>
            <a:r>
              <a:rPr lang="en-US" sz="2000" b="1" dirty="0">
                <a:solidFill>
                  <a:schemeClr val="tx1">
                    <a:lumMod val="85000"/>
                    <a:lumOff val="15000"/>
                  </a:schemeClr>
                </a:solidFill>
              </a:rPr>
              <a:t> </a:t>
            </a:r>
            <a:r>
              <a:rPr lang="en-US" sz="2000" b="1" dirty="0" err="1">
                <a:solidFill>
                  <a:schemeClr val="tx1">
                    <a:lumMod val="85000"/>
                    <a:lumOff val="15000"/>
                  </a:schemeClr>
                </a:solidFill>
              </a:rPr>
              <a:t>yardımcısı</a:t>
            </a:r>
            <a:r>
              <a:rPr lang="en-US" sz="2000" b="1" dirty="0">
                <a:solidFill>
                  <a:schemeClr val="tx1">
                    <a:lumMod val="85000"/>
                    <a:lumOff val="15000"/>
                  </a:schemeClr>
                </a:solidFill>
              </a:rPr>
              <a:t> / </a:t>
            </a:r>
            <a:r>
              <a:rPr lang="en-US" sz="2000" b="1" dirty="0" err="1">
                <a:solidFill>
                  <a:schemeClr val="tx1">
                    <a:lumMod val="85000"/>
                    <a:lumOff val="15000"/>
                  </a:schemeClr>
                </a:solidFill>
              </a:rPr>
              <a:t>Öğr</a:t>
            </a:r>
            <a:r>
              <a:rPr lang="en-US" sz="2000" b="1" dirty="0">
                <a:solidFill>
                  <a:schemeClr val="tx1">
                    <a:lumMod val="85000"/>
                    <a:lumOff val="15000"/>
                  </a:schemeClr>
                </a:solidFill>
              </a:rPr>
              <a:t>. </a:t>
            </a:r>
            <a:r>
              <a:rPr lang="en-US" sz="2000" b="1" dirty="0" err="1">
                <a:solidFill>
                  <a:schemeClr val="tx1">
                    <a:lumMod val="85000"/>
                    <a:lumOff val="15000"/>
                  </a:schemeClr>
                </a:solidFill>
              </a:rPr>
              <a:t>Gör</a:t>
            </a:r>
            <a:r>
              <a:rPr lang="en-US" sz="2000" b="1" dirty="0">
                <a:solidFill>
                  <a:schemeClr val="tx1">
                    <a:lumMod val="85000"/>
                    <a:lumOff val="15000"/>
                  </a:schemeClr>
                </a:solidFill>
              </a:rPr>
              <a:t>. Şeyma Hümeyra </a:t>
            </a:r>
            <a:r>
              <a:rPr lang="en-US" sz="2000" b="1" dirty="0" err="1">
                <a:solidFill>
                  <a:schemeClr val="tx1">
                    <a:lumMod val="85000"/>
                    <a:lumOff val="15000"/>
                  </a:schemeClr>
                </a:solidFill>
              </a:rPr>
              <a:t>Çakır</a:t>
            </a:r>
            <a:r>
              <a:rPr lang="en-US" sz="2000" dirty="0">
                <a:solidFill>
                  <a:schemeClr val="tx1">
                    <a:lumMod val="85000"/>
                    <a:lumOff val="15000"/>
                  </a:schemeClr>
                </a:solidFill>
              </a:rPr>
              <a:t>​</a:t>
            </a:r>
            <a:endParaRPr lang="en-CA" sz="2000" dirty="0">
              <a:solidFill>
                <a:schemeClr val="tx1">
                  <a:lumMod val="85000"/>
                  <a:lumOff val="15000"/>
                </a:schemeClr>
              </a:solidFill>
              <a:ea typeface="Calibri Light" panose="020F0302020204030204"/>
              <a:cs typeface="Calibri Light" panose="020F0302020204030204"/>
            </a:endParaRPr>
          </a:p>
        </p:txBody>
      </p:sp>
      <p:pic>
        <p:nvPicPr>
          <p:cNvPr id="1038" name="Picture 14" descr="Blog | Digital Transformation made easy | Quixy">
            <a:extLst>
              <a:ext uri="{FF2B5EF4-FFF2-40B4-BE49-F238E27FC236}">
                <a16:creationId xmlns:a16="http://schemas.microsoft.com/office/drawing/2014/main" id="{0823A475-C0FD-5AE9-E0FE-C76F3D380B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8174" y="640081"/>
            <a:ext cx="5843867"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083" name="Straight Connector 1082">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84" name="Rectangle 1083">
            <a:extLst>
              <a:ext uri="{FF2B5EF4-FFF2-40B4-BE49-F238E27FC236}">
                <a16:creationId xmlns:a16="http://schemas.microsoft.com/office/drawing/2014/main" id="{2B9BBBC4-97A3-47D2-BFFE-A68530CDB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5A72F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85" name="Rectangle 1084">
            <a:extLst>
              <a:ext uri="{FF2B5EF4-FFF2-40B4-BE49-F238E27FC236}">
                <a16:creationId xmlns:a16="http://schemas.microsoft.com/office/drawing/2014/main" id="{78967BEA-EA6A-4FF1-94E2-B010B61A3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F526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40873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14FCF208-E21C-32E6-BFFA-D46A7F093F52}"/>
              </a:ext>
            </a:extLst>
          </p:cNvPr>
          <p:cNvSpPr>
            <a:spLocks noGrp="1"/>
          </p:cNvSpPr>
          <p:nvPr>
            <p:ph type="title"/>
          </p:nvPr>
        </p:nvSpPr>
        <p:spPr>
          <a:xfrm>
            <a:off x="492370" y="605896"/>
            <a:ext cx="3084844" cy="5646208"/>
          </a:xfrm>
        </p:spPr>
        <p:txBody>
          <a:bodyPr anchor="ctr">
            <a:normAutofit/>
          </a:bodyPr>
          <a:lstStyle/>
          <a:p>
            <a:pPr>
              <a:spcBef>
                <a:spcPct val="20000"/>
              </a:spcBef>
              <a:spcAft>
                <a:spcPct val="0"/>
              </a:spcAft>
            </a:pPr>
            <a:br>
              <a:rPr lang="tr-TR" sz="3600" b="1">
                <a:solidFill>
                  <a:srgbClr val="FFFFFF"/>
                </a:solidFill>
                <a:latin typeface="Times New Roman"/>
                <a:cs typeface="Times New Roman"/>
              </a:rPr>
            </a:br>
            <a:r>
              <a:rPr lang="tr-TR" sz="3600" b="1">
                <a:solidFill>
                  <a:srgbClr val="FFFFFF"/>
                </a:solidFill>
                <a:latin typeface="Times New Roman"/>
                <a:cs typeface="Times New Roman"/>
              </a:rPr>
              <a:t>2. Kalite Yönetim Sistemi Nedir?</a:t>
            </a:r>
            <a:br>
              <a:rPr lang="en-US" sz="3600">
                <a:solidFill>
                  <a:srgbClr val="FFFFFF"/>
                </a:solidFill>
              </a:rPr>
            </a:br>
            <a:endParaRPr lang="en-CA"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E577DEDD-AA01-CF73-966E-4F0F52D3DB36}"/>
              </a:ext>
            </a:extLst>
          </p:cNvPr>
          <p:cNvSpPr>
            <a:spLocks noGrp="1"/>
          </p:cNvSpPr>
          <p:nvPr>
            <p:ph idx="1"/>
          </p:nvPr>
        </p:nvSpPr>
        <p:spPr>
          <a:xfrm>
            <a:off x="4742016" y="605896"/>
            <a:ext cx="6413663" cy="5646208"/>
          </a:xfrm>
        </p:spPr>
        <p:txBody>
          <a:bodyPr anchor="ctr">
            <a:normAutofit/>
          </a:bodyPr>
          <a:lstStyle/>
          <a:p>
            <a:pPr marL="0" indent="0" algn="just">
              <a:buNone/>
            </a:pPr>
            <a:r>
              <a:rPr lang="en-CA" dirty="0">
                <a:latin typeface="Times New Roman"/>
                <a:cs typeface="Times New Roman"/>
              </a:rPr>
              <a:t>Kalite </a:t>
            </a:r>
            <a:r>
              <a:rPr lang="en-CA" err="1">
                <a:latin typeface="Times New Roman"/>
                <a:cs typeface="Times New Roman"/>
              </a:rPr>
              <a:t>Yönetim</a:t>
            </a:r>
            <a:r>
              <a:rPr lang="en-CA" dirty="0">
                <a:latin typeface="Times New Roman"/>
                <a:cs typeface="Times New Roman"/>
              </a:rPr>
              <a:t> </a:t>
            </a:r>
            <a:r>
              <a:rPr lang="en-CA" err="1">
                <a:latin typeface="Times New Roman"/>
                <a:cs typeface="Times New Roman"/>
              </a:rPr>
              <a:t>Sistemi</a:t>
            </a:r>
            <a:r>
              <a:rPr lang="en-CA" dirty="0">
                <a:latin typeface="Times New Roman"/>
                <a:cs typeface="Times New Roman"/>
              </a:rPr>
              <a:t> (KYS), </a:t>
            </a:r>
            <a:r>
              <a:rPr lang="en-CA" err="1">
                <a:latin typeface="Times New Roman"/>
                <a:cs typeface="Times New Roman"/>
              </a:rPr>
              <a:t>bir</a:t>
            </a:r>
            <a:r>
              <a:rPr lang="en-CA" dirty="0">
                <a:latin typeface="Times New Roman"/>
                <a:cs typeface="Times New Roman"/>
              </a:rPr>
              <a:t> </a:t>
            </a:r>
            <a:r>
              <a:rPr lang="en-CA" err="1">
                <a:latin typeface="Times New Roman"/>
                <a:cs typeface="Times New Roman"/>
              </a:rPr>
              <a:t>kurumun</a:t>
            </a:r>
            <a:r>
              <a:rPr lang="en-CA" dirty="0">
                <a:latin typeface="Times New Roman"/>
                <a:cs typeface="Times New Roman"/>
              </a:rPr>
              <a:t> </a:t>
            </a:r>
            <a:r>
              <a:rPr lang="en-CA" err="1">
                <a:latin typeface="Times New Roman"/>
                <a:cs typeface="Times New Roman"/>
              </a:rPr>
              <a:t>hedeflerine</a:t>
            </a:r>
            <a:r>
              <a:rPr lang="en-CA" dirty="0">
                <a:latin typeface="Times New Roman"/>
                <a:cs typeface="Times New Roman"/>
              </a:rPr>
              <a:t> </a:t>
            </a:r>
            <a:r>
              <a:rPr lang="en-CA" err="1">
                <a:latin typeface="Times New Roman"/>
                <a:cs typeface="Times New Roman"/>
              </a:rPr>
              <a:t>ulaşabilmesi</a:t>
            </a:r>
            <a:r>
              <a:rPr lang="en-CA" dirty="0">
                <a:latin typeface="Times New Roman"/>
                <a:cs typeface="Times New Roman"/>
              </a:rPr>
              <a:t> </a:t>
            </a:r>
            <a:r>
              <a:rPr lang="en-CA" err="1">
                <a:latin typeface="Times New Roman"/>
                <a:cs typeface="Times New Roman"/>
              </a:rPr>
              <a:t>için</a:t>
            </a:r>
            <a:r>
              <a:rPr lang="en-CA" dirty="0">
                <a:latin typeface="Times New Roman"/>
                <a:cs typeface="Times New Roman"/>
              </a:rPr>
              <a:t> </a:t>
            </a:r>
            <a:r>
              <a:rPr lang="en-CA" err="1">
                <a:latin typeface="Times New Roman"/>
                <a:cs typeface="Times New Roman"/>
              </a:rPr>
              <a:t>tüm</a:t>
            </a:r>
            <a:r>
              <a:rPr lang="en-CA" dirty="0">
                <a:latin typeface="Times New Roman"/>
                <a:cs typeface="Times New Roman"/>
              </a:rPr>
              <a:t> </a:t>
            </a:r>
            <a:r>
              <a:rPr lang="en-CA" err="1">
                <a:latin typeface="Times New Roman"/>
                <a:cs typeface="Times New Roman"/>
              </a:rPr>
              <a:t>süreçlerini</a:t>
            </a:r>
            <a:r>
              <a:rPr lang="en-CA" dirty="0">
                <a:latin typeface="Times New Roman"/>
                <a:cs typeface="Times New Roman"/>
              </a:rPr>
              <a:t> </a:t>
            </a:r>
            <a:r>
              <a:rPr lang="en-CA" err="1">
                <a:latin typeface="Times New Roman"/>
                <a:cs typeface="Times New Roman"/>
              </a:rPr>
              <a:t>planlayan</a:t>
            </a:r>
            <a:r>
              <a:rPr lang="en-CA" dirty="0">
                <a:latin typeface="Times New Roman"/>
                <a:cs typeface="Times New Roman"/>
              </a:rPr>
              <a:t>, </a:t>
            </a:r>
            <a:r>
              <a:rPr lang="en-CA" err="1">
                <a:latin typeface="Times New Roman"/>
                <a:cs typeface="Times New Roman"/>
              </a:rPr>
              <a:t>uygulayan</a:t>
            </a:r>
            <a:r>
              <a:rPr lang="en-CA" dirty="0">
                <a:latin typeface="Times New Roman"/>
                <a:cs typeface="Times New Roman"/>
              </a:rPr>
              <a:t>, </a:t>
            </a:r>
            <a:r>
              <a:rPr lang="en-CA" err="1">
                <a:latin typeface="Times New Roman"/>
                <a:cs typeface="Times New Roman"/>
              </a:rPr>
              <a:t>izleyen</a:t>
            </a:r>
            <a:r>
              <a:rPr lang="en-CA" dirty="0">
                <a:latin typeface="Times New Roman"/>
                <a:cs typeface="Times New Roman"/>
              </a:rPr>
              <a:t> </a:t>
            </a:r>
            <a:r>
              <a:rPr lang="en-CA" err="1">
                <a:latin typeface="Times New Roman"/>
                <a:cs typeface="Times New Roman"/>
              </a:rPr>
              <a:t>ve</a:t>
            </a:r>
            <a:r>
              <a:rPr lang="en-CA" b="1" dirty="0">
                <a:latin typeface="Times New Roman"/>
                <a:cs typeface="Times New Roman"/>
              </a:rPr>
              <a:t> </a:t>
            </a:r>
            <a:r>
              <a:rPr lang="en-CA" b="1" err="1">
                <a:latin typeface="Times New Roman"/>
                <a:cs typeface="Times New Roman"/>
              </a:rPr>
              <a:t>sürekli</a:t>
            </a:r>
            <a:r>
              <a:rPr lang="en-CA" b="1" dirty="0">
                <a:latin typeface="Times New Roman"/>
                <a:cs typeface="Times New Roman"/>
              </a:rPr>
              <a:t> </a:t>
            </a:r>
            <a:r>
              <a:rPr lang="en-CA" b="1" err="1">
                <a:latin typeface="Times New Roman"/>
                <a:cs typeface="Times New Roman"/>
              </a:rPr>
              <a:t>iyileştiren</a:t>
            </a:r>
            <a:r>
              <a:rPr lang="en-CA" b="1" dirty="0">
                <a:latin typeface="Times New Roman"/>
                <a:cs typeface="Times New Roman"/>
              </a:rPr>
              <a:t> </a:t>
            </a:r>
            <a:r>
              <a:rPr lang="en-CA" b="1" err="1">
                <a:latin typeface="Times New Roman"/>
                <a:cs typeface="Times New Roman"/>
              </a:rPr>
              <a:t>bir</a:t>
            </a:r>
            <a:r>
              <a:rPr lang="en-CA" b="1" dirty="0">
                <a:latin typeface="Times New Roman"/>
                <a:cs typeface="Times New Roman"/>
              </a:rPr>
              <a:t> </a:t>
            </a:r>
            <a:r>
              <a:rPr lang="en-CA" b="1" err="1">
                <a:latin typeface="Times New Roman"/>
                <a:cs typeface="Times New Roman"/>
              </a:rPr>
              <a:t>yönetim</a:t>
            </a:r>
            <a:r>
              <a:rPr lang="en-CA" b="1" dirty="0">
                <a:latin typeface="Times New Roman"/>
                <a:cs typeface="Times New Roman"/>
              </a:rPr>
              <a:t> </a:t>
            </a:r>
            <a:r>
              <a:rPr lang="en-CA" b="1" err="1">
                <a:latin typeface="Times New Roman"/>
                <a:cs typeface="Times New Roman"/>
              </a:rPr>
              <a:t>yaklaşımıdır</a:t>
            </a:r>
            <a:r>
              <a:rPr lang="en-CA" b="1" dirty="0">
                <a:latin typeface="Times New Roman"/>
                <a:cs typeface="Times New Roman"/>
              </a:rPr>
              <a:t>.</a:t>
            </a:r>
            <a:endParaRPr lang="tr-TR" b="1">
              <a:latin typeface="Times New Roman"/>
              <a:cs typeface="Times New Roman"/>
            </a:endParaRPr>
          </a:p>
          <a:p>
            <a:pPr marL="0" indent="0" algn="just">
              <a:buNone/>
            </a:pPr>
            <a:r>
              <a:rPr lang="en-CA" dirty="0">
                <a:latin typeface="Times New Roman"/>
                <a:cs typeface="Times New Roman"/>
              </a:rPr>
              <a:t>“Kalite </a:t>
            </a:r>
            <a:r>
              <a:rPr lang="en-CA" err="1">
                <a:latin typeface="Times New Roman"/>
                <a:cs typeface="Times New Roman"/>
              </a:rPr>
              <a:t>Yönetim</a:t>
            </a:r>
            <a:r>
              <a:rPr lang="en-CA" dirty="0">
                <a:latin typeface="Times New Roman"/>
                <a:cs typeface="Times New Roman"/>
              </a:rPr>
              <a:t> </a:t>
            </a:r>
            <a:r>
              <a:rPr lang="en-CA" err="1">
                <a:latin typeface="Times New Roman"/>
                <a:cs typeface="Times New Roman"/>
              </a:rPr>
              <a:t>Sistemi</a:t>
            </a:r>
            <a:r>
              <a:rPr lang="en-CA" dirty="0">
                <a:latin typeface="Times New Roman"/>
                <a:cs typeface="Times New Roman"/>
              </a:rPr>
              <a:t>, </a:t>
            </a:r>
            <a:r>
              <a:rPr lang="en-CA" err="1">
                <a:latin typeface="Times New Roman"/>
                <a:cs typeface="Times New Roman"/>
              </a:rPr>
              <a:t>üniversitenin</a:t>
            </a:r>
            <a:r>
              <a:rPr lang="en-CA" dirty="0">
                <a:latin typeface="Times New Roman"/>
                <a:cs typeface="Times New Roman"/>
              </a:rPr>
              <a:t> </a:t>
            </a:r>
            <a:r>
              <a:rPr lang="en-CA" err="1">
                <a:latin typeface="Times New Roman"/>
                <a:cs typeface="Times New Roman"/>
              </a:rPr>
              <a:t>tüm</a:t>
            </a:r>
            <a:r>
              <a:rPr lang="en-CA" dirty="0">
                <a:latin typeface="Times New Roman"/>
                <a:cs typeface="Times New Roman"/>
              </a:rPr>
              <a:t> </a:t>
            </a:r>
            <a:r>
              <a:rPr lang="en-CA" err="1">
                <a:latin typeface="Times New Roman"/>
                <a:cs typeface="Times New Roman"/>
              </a:rPr>
              <a:t>akademik</a:t>
            </a:r>
            <a:r>
              <a:rPr lang="en-CA" dirty="0">
                <a:latin typeface="Times New Roman"/>
                <a:cs typeface="Times New Roman"/>
              </a:rPr>
              <a:t> </a:t>
            </a:r>
            <a:r>
              <a:rPr lang="en-CA" err="1">
                <a:latin typeface="Times New Roman"/>
                <a:cs typeface="Times New Roman"/>
              </a:rPr>
              <a:t>ve</a:t>
            </a:r>
            <a:r>
              <a:rPr lang="en-CA" dirty="0">
                <a:latin typeface="Times New Roman"/>
                <a:cs typeface="Times New Roman"/>
              </a:rPr>
              <a:t> </a:t>
            </a:r>
            <a:r>
              <a:rPr lang="en-CA" err="1">
                <a:latin typeface="Times New Roman"/>
                <a:cs typeface="Times New Roman"/>
              </a:rPr>
              <a:t>idari</a:t>
            </a:r>
            <a:r>
              <a:rPr lang="en-CA" dirty="0">
                <a:latin typeface="Times New Roman"/>
                <a:cs typeface="Times New Roman"/>
              </a:rPr>
              <a:t> </a:t>
            </a:r>
            <a:r>
              <a:rPr lang="en-CA" err="1">
                <a:latin typeface="Times New Roman"/>
                <a:cs typeface="Times New Roman"/>
              </a:rPr>
              <a:t>faaliyetlerini</a:t>
            </a:r>
            <a:r>
              <a:rPr lang="en-CA" dirty="0">
                <a:latin typeface="Times New Roman"/>
                <a:cs typeface="Times New Roman"/>
              </a:rPr>
              <a:t> </a:t>
            </a:r>
            <a:r>
              <a:rPr lang="en-CA" err="1">
                <a:latin typeface="Times New Roman"/>
                <a:cs typeface="Times New Roman"/>
              </a:rPr>
              <a:t>planlı</a:t>
            </a:r>
            <a:r>
              <a:rPr lang="en-CA" dirty="0">
                <a:latin typeface="Times New Roman"/>
                <a:cs typeface="Times New Roman"/>
              </a:rPr>
              <a:t>, </a:t>
            </a:r>
            <a:r>
              <a:rPr lang="en-CA" err="1">
                <a:latin typeface="Times New Roman"/>
                <a:cs typeface="Times New Roman"/>
              </a:rPr>
              <a:t>ölçülebilir</a:t>
            </a:r>
            <a:r>
              <a:rPr lang="en-CA" dirty="0">
                <a:latin typeface="Times New Roman"/>
                <a:cs typeface="Times New Roman"/>
              </a:rPr>
              <a:t> </a:t>
            </a:r>
            <a:r>
              <a:rPr lang="en-CA" err="1">
                <a:latin typeface="Times New Roman"/>
                <a:cs typeface="Times New Roman"/>
              </a:rPr>
              <a:t>ve</a:t>
            </a:r>
            <a:r>
              <a:rPr lang="en-CA" dirty="0">
                <a:latin typeface="Times New Roman"/>
                <a:cs typeface="Times New Roman"/>
              </a:rPr>
              <a:t> </a:t>
            </a:r>
            <a:r>
              <a:rPr lang="en-CA" err="1">
                <a:latin typeface="Times New Roman"/>
                <a:cs typeface="Times New Roman"/>
              </a:rPr>
              <a:t>sürekli</a:t>
            </a:r>
            <a:r>
              <a:rPr lang="en-CA" dirty="0">
                <a:latin typeface="Times New Roman"/>
                <a:cs typeface="Times New Roman"/>
              </a:rPr>
              <a:t> </a:t>
            </a:r>
            <a:r>
              <a:rPr lang="en-CA" err="1">
                <a:latin typeface="Times New Roman"/>
                <a:cs typeface="Times New Roman"/>
              </a:rPr>
              <a:t>geliştirilebilir</a:t>
            </a:r>
            <a:r>
              <a:rPr lang="en-CA" dirty="0">
                <a:latin typeface="Times New Roman"/>
                <a:cs typeface="Times New Roman"/>
              </a:rPr>
              <a:t> </a:t>
            </a:r>
            <a:r>
              <a:rPr lang="en-CA" err="1">
                <a:latin typeface="Times New Roman"/>
                <a:cs typeface="Times New Roman"/>
              </a:rPr>
              <a:t>bir</a:t>
            </a:r>
            <a:r>
              <a:rPr lang="en-CA" dirty="0">
                <a:latin typeface="Times New Roman"/>
                <a:cs typeface="Times New Roman"/>
              </a:rPr>
              <a:t> </a:t>
            </a:r>
            <a:r>
              <a:rPr lang="en-CA" err="1">
                <a:latin typeface="Times New Roman"/>
                <a:cs typeface="Times New Roman"/>
              </a:rPr>
              <a:t>çerçevede</a:t>
            </a:r>
            <a:r>
              <a:rPr lang="en-CA" dirty="0">
                <a:latin typeface="Times New Roman"/>
                <a:cs typeface="Times New Roman"/>
              </a:rPr>
              <a:t> </a:t>
            </a:r>
            <a:r>
              <a:rPr lang="en-CA" err="1">
                <a:latin typeface="Times New Roman"/>
                <a:cs typeface="Times New Roman"/>
              </a:rPr>
              <a:t>yürüterek</a:t>
            </a:r>
            <a:r>
              <a:rPr lang="en-CA" dirty="0">
                <a:latin typeface="Times New Roman"/>
                <a:cs typeface="Times New Roman"/>
              </a:rPr>
              <a:t>; </a:t>
            </a:r>
            <a:r>
              <a:rPr lang="en-CA" err="1">
                <a:latin typeface="Times New Roman"/>
                <a:cs typeface="Times New Roman"/>
              </a:rPr>
              <a:t>öğrenciler</a:t>
            </a:r>
            <a:r>
              <a:rPr lang="en-CA" dirty="0">
                <a:latin typeface="Times New Roman"/>
                <a:cs typeface="Times New Roman"/>
              </a:rPr>
              <a:t>, </a:t>
            </a:r>
            <a:r>
              <a:rPr lang="en-CA" err="1">
                <a:latin typeface="Times New Roman"/>
                <a:cs typeface="Times New Roman"/>
              </a:rPr>
              <a:t>çalışanlar</a:t>
            </a:r>
            <a:r>
              <a:rPr lang="en-CA" dirty="0">
                <a:latin typeface="Times New Roman"/>
                <a:cs typeface="Times New Roman"/>
              </a:rPr>
              <a:t> </a:t>
            </a:r>
            <a:r>
              <a:rPr lang="en-CA" err="1">
                <a:latin typeface="Times New Roman"/>
                <a:cs typeface="Times New Roman"/>
              </a:rPr>
              <a:t>ve</a:t>
            </a:r>
            <a:r>
              <a:rPr lang="en-CA" dirty="0">
                <a:latin typeface="Times New Roman"/>
                <a:cs typeface="Times New Roman"/>
              </a:rPr>
              <a:t> </a:t>
            </a:r>
            <a:r>
              <a:rPr lang="en-CA" err="1">
                <a:latin typeface="Times New Roman"/>
                <a:cs typeface="Times New Roman"/>
              </a:rPr>
              <a:t>toplum</a:t>
            </a:r>
            <a:r>
              <a:rPr lang="en-CA" dirty="0">
                <a:latin typeface="Times New Roman"/>
                <a:cs typeface="Times New Roman"/>
              </a:rPr>
              <a:t> </a:t>
            </a:r>
            <a:r>
              <a:rPr lang="en-CA" err="1">
                <a:latin typeface="Times New Roman"/>
                <a:cs typeface="Times New Roman"/>
              </a:rPr>
              <a:t>için</a:t>
            </a:r>
            <a:r>
              <a:rPr lang="en-CA" dirty="0">
                <a:latin typeface="Times New Roman"/>
                <a:cs typeface="Times New Roman"/>
              </a:rPr>
              <a:t> </a:t>
            </a:r>
            <a:r>
              <a:rPr lang="en-CA" err="1">
                <a:latin typeface="Times New Roman"/>
                <a:cs typeface="Times New Roman"/>
              </a:rPr>
              <a:t>en</a:t>
            </a:r>
            <a:r>
              <a:rPr lang="en-CA" dirty="0">
                <a:latin typeface="Times New Roman"/>
                <a:cs typeface="Times New Roman"/>
              </a:rPr>
              <a:t> iyi </a:t>
            </a:r>
            <a:r>
              <a:rPr lang="en-CA" err="1">
                <a:latin typeface="Times New Roman"/>
                <a:cs typeface="Times New Roman"/>
              </a:rPr>
              <a:t>sonucu</a:t>
            </a:r>
            <a:r>
              <a:rPr lang="en-CA" dirty="0">
                <a:latin typeface="Times New Roman"/>
                <a:cs typeface="Times New Roman"/>
              </a:rPr>
              <a:t> </a:t>
            </a:r>
            <a:r>
              <a:rPr lang="en-CA" err="1">
                <a:latin typeface="Times New Roman"/>
                <a:cs typeface="Times New Roman"/>
              </a:rPr>
              <a:t>elde</a:t>
            </a:r>
            <a:r>
              <a:rPr lang="en-CA" dirty="0">
                <a:latin typeface="Times New Roman"/>
                <a:cs typeface="Times New Roman"/>
              </a:rPr>
              <a:t> </a:t>
            </a:r>
            <a:r>
              <a:rPr lang="en-CA" err="1">
                <a:latin typeface="Times New Roman"/>
                <a:cs typeface="Times New Roman"/>
              </a:rPr>
              <a:t>etmesini</a:t>
            </a:r>
            <a:r>
              <a:rPr lang="en-CA" dirty="0">
                <a:latin typeface="Times New Roman"/>
                <a:cs typeface="Times New Roman"/>
              </a:rPr>
              <a:t> </a:t>
            </a:r>
            <a:r>
              <a:rPr lang="en-CA" err="1">
                <a:latin typeface="Times New Roman"/>
                <a:cs typeface="Times New Roman"/>
              </a:rPr>
              <a:t>sağlayan</a:t>
            </a:r>
            <a:r>
              <a:rPr lang="en-CA" dirty="0">
                <a:latin typeface="Times New Roman"/>
                <a:cs typeface="Times New Roman"/>
              </a:rPr>
              <a:t> </a:t>
            </a:r>
            <a:r>
              <a:rPr lang="en-CA" err="1">
                <a:latin typeface="Times New Roman"/>
                <a:cs typeface="Times New Roman"/>
              </a:rPr>
              <a:t>yönetim</a:t>
            </a:r>
            <a:r>
              <a:rPr lang="en-CA" dirty="0">
                <a:latin typeface="Times New Roman"/>
                <a:cs typeface="Times New Roman"/>
              </a:rPr>
              <a:t> </a:t>
            </a:r>
            <a:r>
              <a:rPr lang="en-CA" err="1">
                <a:latin typeface="Times New Roman"/>
                <a:cs typeface="Times New Roman"/>
              </a:rPr>
              <a:t>anlayışıdır</a:t>
            </a:r>
            <a:r>
              <a:rPr lang="en-CA" dirty="0">
                <a:latin typeface="Times New Roman"/>
                <a:cs typeface="Times New Roman"/>
              </a:rPr>
              <a:t>.”</a:t>
            </a:r>
            <a:endParaRPr lang="tr-TR">
              <a:latin typeface="Times New Roman"/>
              <a:cs typeface="Times New Roman"/>
            </a:endParaRPr>
          </a:p>
          <a:p>
            <a:pPr marL="0" indent="0" algn="just">
              <a:buNone/>
            </a:pPr>
            <a:r>
              <a:rPr lang="en-CA" b="1" err="1">
                <a:latin typeface="Times New Roman"/>
                <a:cs typeface="Times New Roman"/>
              </a:rPr>
              <a:t>Kısaca</a:t>
            </a:r>
            <a:r>
              <a:rPr lang="en-CA" b="1" dirty="0">
                <a:latin typeface="Times New Roman"/>
                <a:cs typeface="Times New Roman"/>
              </a:rPr>
              <a:t>; “</a:t>
            </a:r>
            <a:r>
              <a:rPr lang="en-CA" b="1" err="1">
                <a:latin typeface="Times New Roman"/>
                <a:cs typeface="Times New Roman"/>
              </a:rPr>
              <a:t>işleri</a:t>
            </a:r>
            <a:r>
              <a:rPr lang="en-CA" b="1" dirty="0">
                <a:latin typeface="Times New Roman"/>
                <a:cs typeface="Times New Roman"/>
              </a:rPr>
              <a:t> </a:t>
            </a:r>
            <a:r>
              <a:rPr lang="en-CA" b="1" err="1">
                <a:latin typeface="Times New Roman"/>
                <a:cs typeface="Times New Roman"/>
              </a:rPr>
              <a:t>rastgele</a:t>
            </a:r>
            <a:r>
              <a:rPr lang="en-CA" b="1" dirty="0">
                <a:latin typeface="Times New Roman"/>
                <a:cs typeface="Times New Roman"/>
              </a:rPr>
              <a:t> </a:t>
            </a:r>
            <a:r>
              <a:rPr lang="en-CA" b="1" err="1">
                <a:latin typeface="Times New Roman"/>
                <a:cs typeface="Times New Roman"/>
              </a:rPr>
              <a:t>değil</a:t>
            </a:r>
            <a:r>
              <a:rPr lang="en-CA" b="1" dirty="0">
                <a:latin typeface="Times New Roman"/>
                <a:cs typeface="Times New Roman"/>
              </a:rPr>
              <a:t>, </a:t>
            </a:r>
            <a:r>
              <a:rPr lang="en-CA" b="1" err="1">
                <a:latin typeface="Times New Roman"/>
                <a:cs typeface="Times New Roman"/>
              </a:rPr>
              <a:t>belirli</a:t>
            </a:r>
            <a:r>
              <a:rPr lang="en-CA" b="1" dirty="0">
                <a:latin typeface="Times New Roman"/>
                <a:cs typeface="Times New Roman"/>
              </a:rPr>
              <a:t> </a:t>
            </a:r>
            <a:r>
              <a:rPr lang="en-CA" b="1" err="1">
                <a:latin typeface="Times New Roman"/>
                <a:cs typeface="Times New Roman"/>
              </a:rPr>
              <a:t>bir</a:t>
            </a:r>
            <a:r>
              <a:rPr lang="en-CA" b="1" dirty="0">
                <a:latin typeface="Times New Roman"/>
                <a:cs typeface="Times New Roman"/>
              </a:rPr>
              <a:t> plan, </a:t>
            </a:r>
            <a:r>
              <a:rPr lang="en-CA" b="1" err="1">
                <a:latin typeface="Times New Roman"/>
                <a:cs typeface="Times New Roman"/>
              </a:rPr>
              <a:t>standart</a:t>
            </a:r>
            <a:r>
              <a:rPr lang="en-CA" b="1" dirty="0">
                <a:latin typeface="Times New Roman"/>
                <a:cs typeface="Times New Roman"/>
              </a:rPr>
              <a:t> </a:t>
            </a:r>
            <a:r>
              <a:rPr lang="en-CA" b="1" err="1">
                <a:latin typeface="Times New Roman"/>
                <a:cs typeface="Times New Roman"/>
              </a:rPr>
              <a:t>ve</a:t>
            </a:r>
            <a:r>
              <a:rPr lang="en-CA" b="1" dirty="0">
                <a:latin typeface="Times New Roman"/>
                <a:cs typeface="Times New Roman"/>
              </a:rPr>
              <a:t> </a:t>
            </a:r>
            <a:r>
              <a:rPr lang="en-CA" b="1" err="1">
                <a:latin typeface="Times New Roman"/>
                <a:cs typeface="Times New Roman"/>
              </a:rPr>
              <a:t>ölçümle</a:t>
            </a:r>
            <a:r>
              <a:rPr lang="en-CA" b="1" dirty="0">
                <a:latin typeface="Times New Roman"/>
                <a:cs typeface="Times New Roman"/>
              </a:rPr>
              <a:t> </a:t>
            </a:r>
            <a:r>
              <a:rPr lang="en-CA" b="1" err="1">
                <a:latin typeface="Times New Roman"/>
                <a:cs typeface="Times New Roman"/>
              </a:rPr>
              <a:t>yapma</a:t>
            </a:r>
            <a:r>
              <a:rPr lang="en-CA" b="1" dirty="0">
                <a:latin typeface="Times New Roman"/>
                <a:cs typeface="Times New Roman"/>
              </a:rPr>
              <a:t> </a:t>
            </a:r>
            <a:r>
              <a:rPr lang="en-CA" b="1" err="1">
                <a:latin typeface="Times New Roman"/>
                <a:cs typeface="Times New Roman"/>
              </a:rPr>
              <a:t>biçimidir</a:t>
            </a:r>
            <a:r>
              <a:rPr lang="en-CA" b="1" dirty="0">
                <a:latin typeface="Times New Roman"/>
                <a:cs typeface="Times New Roman"/>
              </a:rPr>
              <a:t>.”</a:t>
            </a:r>
            <a:endParaRPr lang="tr-TR" b="1">
              <a:latin typeface="Times New Roman"/>
              <a:cs typeface="Times New Roman"/>
            </a:endParaRPr>
          </a:p>
        </p:txBody>
      </p:sp>
    </p:spTree>
    <p:extLst>
      <p:ext uri="{BB962C8B-B14F-4D97-AF65-F5344CB8AC3E}">
        <p14:creationId xmlns:p14="http://schemas.microsoft.com/office/powerpoint/2010/main" val="1142965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3825-1648-75D2-4886-09EB7101E91D}"/>
              </a:ext>
            </a:extLst>
          </p:cNvPr>
          <p:cNvSpPr>
            <a:spLocks noGrp="1"/>
          </p:cNvSpPr>
          <p:nvPr>
            <p:ph type="title"/>
          </p:nvPr>
        </p:nvSpPr>
        <p:spPr>
          <a:xfrm>
            <a:off x="409215" y="2631451"/>
            <a:ext cx="9830254" cy="990682"/>
          </a:xfrm>
        </p:spPr>
        <p:txBody>
          <a:bodyPr>
            <a:normAutofit fontScale="90000"/>
          </a:bodyPr>
          <a:lstStyle/>
          <a:p>
            <a:r>
              <a:rPr lang="tr-TR" sz="5400" dirty="0">
                <a:ea typeface="+mj-lt"/>
                <a:cs typeface="+mj-lt"/>
              </a:rPr>
              <a:t>Üniversitemizde Kalite Kültürü Nasıl?</a:t>
            </a:r>
            <a:endParaRPr lang="en-US" dirty="0"/>
          </a:p>
        </p:txBody>
      </p:sp>
      <p:pic>
        <p:nvPicPr>
          <p:cNvPr id="5" name="Picture 4" descr="Businessman fist on chin">
            <a:extLst>
              <a:ext uri="{FF2B5EF4-FFF2-40B4-BE49-F238E27FC236}">
                <a16:creationId xmlns:a16="http://schemas.microsoft.com/office/drawing/2014/main" id="{98E5A0C7-FF9C-2798-2DF2-43813F97D112}"/>
              </a:ext>
            </a:extLst>
          </p:cNvPr>
          <p:cNvPicPr>
            <a:picLocks noChangeAspect="1"/>
          </p:cNvPicPr>
          <p:nvPr/>
        </p:nvPicPr>
        <p:blipFill>
          <a:blip r:embed="rId2"/>
          <a:stretch>
            <a:fillRect/>
          </a:stretch>
        </p:blipFill>
        <p:spPr>
          <a:xfrm>
            <a:off x="9981102" y="0"/>
            <a:ext cx="2079966" cy="6858000"/>
          </a:xfrm>
          <a:prstGeom prst="rect">
            <a:avLst/>
          </a:prstGeom>
        </p:spPr>
      </p:pic>
    </p:spTree>
    <p:extLst>
      <p:ext uri="{BB962C8B-B14F-4D97-AF65-F5344CB8AC3E}">
        <p14:creationId xmlns:p14="http://schemas.microsoft.com/office/powerpoint/2010/main" val="61498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4A74965-1FBB-5824-CB9F-30137F7A1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 b="1900"/>
          <a:stretch>
            <a:fillRect/>
          </a:stretch>
        </p:blipFill>
        <p:spPr bwMode="auto">
          <a:xfrm>
            <a:off x="2903847" y="282589"/>
            <a:ext cx="6377075" cy="593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90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CD53A-3321-FDB9-CA50-70544F935C22}"/>
              </a:ext>
            </a:extLst>
          </p:cNvPr>
          <p:cNvSpPr>
            <a:spLocks noGrp="1"/>
          </p:cNvSpPr>
          <p:nvPr>
            <p:ph type="ctrTitle"/>
          </p:nvPr>
        </p:nvSpPr>
        <p:spPr>
          <a:xfrm>
            <a:off x="447368" y="270880"/>
            <a:ext cx="11297264" cy="1524000"/>
          </a:xfrm>
        </p:spPr>
        <p:txBody>
          <a:bodyPr/>
          <a:lstStyle/>
          <a:p>
            <a:r>
              <a:rPr lang="en-US" dirty="0">
                <a:solidFill>
                  <a:schemeClr val="accent1"/>
                </a:solidFill>
              </a:rPr>
              <a:t>KALİTE YÖNETİM SİSTEMİ</a:t>
            </a:r>
            <a:endParaRPr lang="en-US" dirty="0"/>
          </a:p>
        </p:txBody>
      </p:sp>
      <p:sp>
        <p:nvSpPr>
          <p:cNvPr id="4" name="Text Placeholder 3">
            <a:extLst>
              <a:ext uri="{FF2B5EF4-FFF2-40B4-BE49-F238E27FC236}">
                <a16:creationId xmlns:a16="http://schemas.microsoft.com/office/drawing/2014/main" id="{548BD71C-DCE9-9855-DCBE-675F20E94682}"/>
              </a:ext>
            </a:extLst>
          </p:cNvPr>
          <p:cNvSpPr>
            <a:spLocks noGrp="1"/>
          </p:cNvSpPr>
          <p:nvPr>
            <p:ph type="body" sz="quarter" idx="16"/>
          </p:nvPr>
        </p:nvSpPr>
        <p:spPr>
          <a:xfrm>
            <a:off x="1318352" y="1894376"/>
            <a:ext cx="2847975" cy="3390899"/>
          </a:xfrm>
        </p:spPr>
        <p:txBody>
          <a:bodyPr/>
          <a:lstStyle/>
          <a:p>
            <a:r>
              <a:rPr lang="en-US" dirty="0"/>
              <a:t>TSE</a:t>
            </a:r>
          </a:p>
        </p:txBody>
      </p:sp>
      <p:pic>
        <p:nvPicPr>
          <p:cNvPr id="51" name="Picture Placeholder 50" descr="Abacus">
            <a:extLst>
              <a:ext uri="{FF2B5EF4-FFF2-40B4-BE49-F238E27FC236}">
                <a16:creationId xmlns:a16="http://schemas.microsoft.com/office/drawing/2014/main" id="{F1A5F630-1971-68D5-BEDA-6FC11471C8E1}"/>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t="4502" b="4502"/>
          <a:stretch/>
        </p:blipFill>
        <p:spPr>
          <a:xfrm>
            <a:off x="2239419" y="2833688"/>
            <a:ext cx="1005840" cy="914400"/>
          </a:xfrm>
        </p:spPr>
      </p:pic>
      <p:sp>
        <p:nvSpPr>
          <p:cNvPr id="8" name="Text Placeholder 7">
            <a:extLst>
              <a:ext uri="{FF2B5EF4-FFF2-40B4-BE49-F238E27FC236}">
                <a16:creationId xmlns:a16="http://schemas.microsoft.com/office/drawing/2014/main" id="{442063B1-AD32-CF53-B792-70C1B67D527C}"/>
              </a:ext>
            </a:extLst>
          </p:cNvPr>
          <p:cNvSpPr>
            <a:spLocks noGrp="1"/>
          </p:cNvSpPr>
          <p:nvPr>
            <p:ph type="body" sz="quarter" idx="20"/>
          </p:nvPr>
        </p:nvSpPr>
        <p:spPr>
          <a:xfrm>
            <a:off x="1605817" y="3989405"/>
            <a:ext cx="2275880" cy="893763"/>
          </a:xfrm>
        </p:spPr>
        <p:txBody>
          <a:bodyPr vert="horz" lIns="0" tIns="45720" rIns="0" bIns="45720" rtlCol="0" anchor="t">
            <a:noAutofit/>
          </a:bodyPr>
          <a:lstStyle/>
          <a:p>
            <a:r>
              <a:rPr lang="en-US" err="1"/>
              <a:t>Tüm</a:t>
            </a:r>
            <a:r>
              <a:rPr lang="en-US" dirty="0"/>
              <a:t> </a:t>
            </a:r>
            <a:r>
              <a:rPr lang="en-US" err="1"/>
              <a:t>birimleri</a:t>
            </a:r>
            <a:r>
              <a:rPr lang="en-US" dirty="0"/>
              <a:t> </a:t>
            </a:r>
            <a:r>
              <a:rPr lang="en-US" err="1"/>
              <a:t>ilgilendirir</a:t>
            </a:r>
            <a:r>
              <a:rPr lang="en-US" dirty="0"/>
              <a:t> </a:t>
            </a:r>
            <a:endParaRPr lang="en-US"/>
          </a:p>
          <a:p>
            <a:r>
              <a:rPr lang="en-US" dirty="0"/>
              <a:t>(45 </a:t>
            </a:r>
            <a:r>
              <a:rPr lang="en-US" dirty="0" err="1"/>
              <a:t>birim</a:t>
            </a:r>
            <a:r>
              <a:rPr lang="en-US" dirty="0"/>
              <a:t>)</a:t>
            </a:r>
            <a:endParaRPr lang="en-US"/>
          </a:p>
        </p:txBody>
      </p:sp>
      <p:sp>
        <p:nvSpPr>
          <p:cNvPr id="7" name="Text Placeholder 6">
            <a:extLst>
              <a:ext uri="{FF2B5EF4-FFF2-40B4-BE49-F238E27FC236}">
                <a16:creationId xmlns:a16="http://schemas.microsoft.com/office/drawing/2014/main" id="{CEAC814C-D211-009A-190F-549B7A0D6398}"/>
              </a:ext>
            </a:extLst>
          </p:cNvPr>
          <p:cNvSpPr>
            <a:spLocks noGrp="1"/>
          </p:cNvSpPr>
          <p:nvPr>
            <p:ph type="body" sz="quarter" idx="18"/>
          </p:nvPr>
        </p:nvSpPr>
        <p:spPr>
          <a:xfrm>
            <a:off x="4651092" y="1894376"/>
            <a:ext cx="2847975" cy="3390899"/>
          </a:xfrm>
        </p:spPr>
        <p:txBody>
          <a:bodyPr/>
          <a:lstStyle/>
          <a:p>
            <a:r>
              <a:rPr lang="en-US" dirty="0"/>
              <a:t>YÖKAK</a:t>
            </a:r>
          </a:p>
        </p:txBody>
      </p:sp>
      <p:pic>
        <p:nvPicPr>
          <p:cNvPr id="53" name="Picture Placeholder 52" descr="3d Glasses">
            <a:extLst>
              <a:ext uri="{FF2B5EF4-FFF2-40B4-BE49-F238E27FC236}">
                <a16:creationId xmlns:a16="http://schemas.microsoft.com/office/drawing/2014/main" id="{6D152620-03B9-AECD-503A-E23309285EA7}"/>
              </a:ext>
            </a:extLst>
          </p:cNvPr>
          <p:cNvPicPr>
            <a:picLocks noGrp="1" noChangeAspect="1"/>
          </p:cNvPicPr>
          <p:nvPr>
            <p:ph type="pic" sz="quarter" idx="24"/>
          </p:nvPr>
        </p:nvPicPr>
        <p:blipFill>
          <a:blip r:embed="rId4">
            <a:extLst>
              <a:ext uri="{96DAC541-7B7A-43D3-8B79-37D633B846F1}">
                <asvg:svgBlip xmlns:asvg="http://schemas.microsoft.com/office/drawing/2016/SVG/main" r:embed="rId5"/>
              </a:ext>
            </a:extLst>
          </a:blip>
          <a:srcRect t="4574" b="4574"/>
          <a:stretch/>
        </p:blipFill>
        <p:spPr>
          <a:xfrm>
            <a:off x="5572159" y="2954840"/>
            <a:ext cx="1005840" cy="914400"/>
          </a:xfrm>
        </p:spPr>
      </p:pic>
      <p:sp>
        <p:nvSpPr>
          <p:cNvPr id="9" name="Text Placeholder 8">
            <a:extLst>
              <a:ext uri="{FF2B5EF4-FFF2-40B4-BE49-F238E27FC236}">
                <a16:creationId xmlns:a16="http://schemas.microsoft.com/office/drawing/2014/main" id="{ABB0AEFB-9FA8-4379-DA69-49759E72608E}"/>
              </a:ext>
            </a:extLst>
          </p:cNvPr>
          <p:cNvSpPr>
            <a:spLocks noGrp="1"/>
          </p:cNvSpPr>
          <p:nvPr>
            <p:ph type="body" sz="quarter" idx="21"/>
          </p:nvPr>
        </p:nvSpPr>
        <p:spPr>
          <a:xfrm>
            <a:off x="4938557" y="3989404"/>
            <a:ext cx="2275880" cy="893763"/>
          </a:xfrm>
        </p:spPr>
        <p:txBody>
          <a:bodyPr vert="horz" lIns="0" tIns="45720" rIns="0" bIns="45720" rtlCol="0" anchor="t">
            <a:noAutofit/>
          </a:bodyPr>
          <a:lstStyle/>
          <a:p>
            <a:r>
              <a:rPr lang="en-US" dirty="0" err="1"/>
              <a:t>Tüm</a:t>
            </a:r>
            <a:r>
              <a:rPr lang="en-US" dirty="0"/>
              <a:t> </a:t>
            </a:r>
            <a:r>
              <a:rPr lang="en-US" dirty="0" err="1"/>
              <a:t>birimleri</a:t>
            </a:r>
            <a:r>
              <a:rPr lang="en-US" dirty="0"/>
              <a:t> </a:t>
            </a:r>
            <a:r>
              <a:rPr lang="en-US" dirty="0" err="1"/>
              <a:t>ilgilendirir</a:t>
            </a:r>
            <a:r>
              <a:rPr lang="en-US" dirty="0"/>
              <a:t> </a:t>
            </a:r>
          </a:p>
          <a:p>
            <a:r>
              <a:rPr lang="en-US" dirty="0"/>
              <a:t>(45 </a:t>
            </a:r>
            <a:r>
              <a:rPr lang="en-US" dirty="0" err="1"/>
              <a:t>birim</a:t>
            </a:r>
            <a:r>
              <a:rPr lang="en-US" dirty="0"/>
              <a:t>)</a:t>
            </a:r>
          </a:p>
        </p:txBody>
      </p:sp>
      <p:sp>
        <p:nvSpPr>
          <p:cNvPr id="2" name="Text Placeholder 1">
            <a:extLst>
              <a:ext uri="{FF2B5EF4-FFF2-40B4-BE49-F238E27FC236}">
                <a16:creationId xmlns:a16="http://schemas.microsoft.com/office/drawing/2014/main" id="{C5B8455C-CEA2-F7C8-E898-97C86849DC0E}"/>
              </a:ext>
            </a:extLst>
          </p:cNvPr>
          <p:cNvSpPr>
            <a:spLocks noGrp="1"/>
          </p:cNvSpPr>
          <p:nvPr>
            <p:ph type="body" sz="quarter" idx="19"/>
          </p:nvPr>
        </p:nvSpPr>
        <p:spPr>
          <a:xfrm>
            <a:off x="7995403" y="1894376"/>
            <a:ext cx="2847975" cy="3390899"/>
          </a:xfrm>
        </p:spPr>
        <p:txBody>
          <a:bodyPr/>
          <a:lstStyle/>
          <a:p>
            <a:r>
              <a:rPr lang="en-US" dirty="0"/>
              <a:t>PROGRAM AREDİTASYONU</a:t>
            </a:r>
          </a:p>
        </p:txBody>
      </p:sp>
      <p:pic>
        <p:nvPicPr>
          <p:cNvPr id="55" name="Picture Placeholder 54" descr="Circuit">
            <a:extLst>
              <a:ext uri="{FF2B5EF4-FFF2-40B4-BE49-F238E27FC236}">
                <a16:creationId xmlns:a16="http://schemas.microsoft.com/office/drawing/2014/main" id="{415585AE-96E0-81D6-0A31-2A13ECB76808}"/>
              </a:ext>
            </a:extLst>
          </p:cNvPr>
          <p:cNvPicPr>
            <a:picLocks noGrp="1" noChangeAspect="1"/>
          </p:cNvPicPr>
          <p:nvPr>
            <p:ph type="pic" sz="quarter" idx="25"/>
          </p:nvPr>
        </p:nvPicPr>
        <p:blipFill>
          <a:blip r:embed="rId6">
            <a:extLst>
              <a:ext uri="{96DAC541-7B7A-43D3-8B79-37D633B846F1}">
                <asvg:svgBlip xmlns:asvg="http://schemas.microsoft.com/office/drawing/2016/SVG/main" r:embed="rId7"/>
              </a:ext>
            </a:extLst>
          </a:blip>
          <a:srcRect t="4502" b="4502"/>
          <a:stretch/>
        </p:blipFill>
        <p:spPr>
          <a:xfrm>
            <a:off x="8916470" y="2955984"/>
            <a:ext cx="1005840" cy="914400"/>
          </a:xfrm>
        </p:spPr>
      </p:pic>
      <p:sp>
        <p:nvSpPr>
          <p:cNvPr id="10" name="Text Placeholder 9">
            <a:extLst>
              <a:ext uri="{FF2B5EF4-FFF2-40B4-BE49-F238E27FC236}">
                <a16:creationId xmlns:a16="http://schemas.microsoft.com/office/drawing/2014/main" id="{C0563BBD-CFF8-BAAA-D1C5-C6AC7B376BCA}"/>
              </a:ext>
            </a:extLst>
          </p:cNvPr>
          <p:cNvSpPr>
            <a:spLocks noGrp="1"/>
          </p:cNvSpPr>
          <p:nvPr>
            <p:ph type="body" sz="quarter" idx="22"/>
          </p:nvPr>
        </p:nvSpPr>
        <p:spPr>
          <a:xfrm>
            <a:off x="8282868" y="3989404"/>
            <a:ext cx="2275880" cy="893763"/>
          </a:xfrm>
        </p:spPr>
        <p:txBody>
          <a:bodyPr vert="horz" lIns="0" tIns="45720" rIns="0" bIns="45720" rtlCol="0" anchor="t">
            <a:noAutofit/>
          </a:bodyPr>
          <a:lstStyle/>
          <a:p>
            <a:r>
              <a:rPr lang="en-US" dirty="0"/>
              <a:t>Akademik </a:t>
            </a:r>
            <a:r>
              <a:rPr lang="en-US" dirty="0" err="1"/>
              <a:t>Birimleri</a:t>
            </a:r>
            <a:r>
              <a:rPr lang="en-US" dirty="0"/>
              <a:t> </a:t>
            </a:r>
            <a:r>
              <a:rPr lang="en-US" dirty="0" err="1"/>
              <a:t>ilgilendirir</a:t>
            </a:r>
          </a:p>
        </p:txBody>
      </p:sp>
      <p:sp>
        <p:nvSpPr>
          <p:cNvPr id="6" name="Slide Number Placeholder 5">
            <a:extLst>
              <a:ext uri="{FF2B5EF4-FFF2-40B4-BE49-F238E27FC236}">
                <a16:creationId xmlns:a16="http://schemas.microsoft.com/office/drawing/2014/main" id="{6314DC98-ED35-A03F-CA2C-D54F23D0FD11}"/>
              </a:ext>
            </a:extLst>
          </p:cNvPr>
          <p:cNvSpPr>
            <a:spLocks noGrp="1"/>
          </p:cNvSpPr>
          <p:nvPr>
            <p:ph type="sldNum" sz="quarter" idx="4"/>
          </p:nvPr>
        </p:nvSpPr>
        <p:spPr>
          <a:xfrm>
            <a:off x="10768546" y="6290774"/>
            <a:ext cx="6179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1290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08C70-66CC-2A2D-3ECD-0291D0FEBF37}"/>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DC8857-3E92-E5D6-50FE-12BD0686E72B}"/>
              </a:ext>
            </a:extLst>
          </p:cNvPr>
          <p:cNvGraphicFramePr>
            <a:graphicFrameLocks noGrp="1"/>
          </p:cNvGraphicFramePr>
          <p:nvPr>
            <p:ph idx="1"/>
            <p:extLst>
              <p:ext uri="{D42A27DB-BD31-4B8C-83A1-F6EECF244321}">
                <p14:modId xmlns:p14="http://schemas.microsoft.com/office/powerpoint/2010/main" val="740118969"/>
              </p:ext>
            </p:extLst>
          </p:nvPr>
        </p:nvGraphicFramePr>
        <p:xfrm>
          <a:off x="294468" y="439094"/>
          <a:ext cx="12068269" cy="6418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D2B9A46-7AED-5622-791B-D2DDA3925EDC}"/>
              </a:ext>
            </a:extLst>
          </p:cNvPr>
          <p:cNvSpPr txBox="1"/>
          <p:nvPr/>
        </p:nvSpPr>
        <p:spPr>
          <a:xfrm>
            <a:off x="7630945" y="1707523"/>
            <a:ext cx="3797760"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Kapsam: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Yükseköğretim Kurumları</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Amaç: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Eğitim Kalitesini Artırma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Değerlendirme: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Akademik Performans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Hedef Kitle: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Üniversiteler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Odak Alanı: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Eğitim-Öğretim</a:t>
            </a:r>
          </a:p>
          <a:p>
            <a:pPr marL="0" marR="0" lvl="0" indent="0" algn="l" defTabSz="914400" rtl="0" eaLnBrk="1" fontAlgn="auto" latinLnBrk="0" hangingPunct="1">
              <a:lnSpc>
                <a:spcPct val="150000"/>
              </a:lnSpc>
              <a:spcBef>
                <a:spcPts val="0"/>
              </a:spcBef>
              <a:spcAft>
                <a:spcPts val="0"/>
              </a:spcAft>
              <a:buClrTx/>
              <a:buSzTx/>
              <a:buFontTx/>
              <a:buNone/>
              <a:tabLst/>
              <a:defRPr/>
            </a:pPr>
            <a:r>
              <a:rPr lang="tr-TR" dirty="0">
                <a:solidFill>
                  <a:srgbClr val="000000"/>
                </a:solidFill>
                <a:latin typeface="Times New Roman"/>
                <a:cs typeface="Times New Roman"/>
              </a:rPr>
              <a:t>Araştırma</a:t>
            </a:r>
            <a:r>
              <a:rPr kumimoji="0" lang="tr-TR" sz="1800" b="0" i="0" u="none" strike="noStrike" kern="1200" cap="none" spc="0" normalizeH="0" baseline="0" noProof="0" dirty="0">
                <a:ln>
                  <a:noFill/>
                </a:ln>
                <a:solidFill>
                  <a:srgbClr val="000000"/>
                </a:solidFill>
                <a:effectLst/>
                <a:uLnTx/>
                <a:uFillTx/>
                <a:latin typeface="Times New Roman"/>
                <a:cs typeface="Times New Roman"/>
              </a:rPr>
              <a:t> Geliştirme</a:t>
            </a:r>
            <a:endParaRPr lang="tr-TR" sz="1800" b="0" i="0" u="none" strike="noStrike" kern="1200" cap="none" spc="0" normalizeH="0" baseline="0" noProof="0" dirty="0">
              <a:ln>
                <a:noFill/>
              </a:ln>
              <a:solidFill>
                <a:srgbClr val="000000"/>
              </a:solidFill>
              <a:effectLst/>
              <a:uLnTx/>
              <a:uFillTx/>
              <a:latin typeface="Times New Roman"/>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Toplumsal Katkı</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Belgelendirme: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Kurumsal Akreditasyon Belgesi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B8EF53E1-20DA-D7F2-E3D7-446A178015C7}"/>
              </a:ext>
            </a:extLst>
          </p:cNvPr>
          <p:cNvSpPr txBox="1"/>
          <p:nvPr/>
        </p:nvSpPr>
        <p:spPr>
          <a:xfrm>
            <a:off x="736379" y="1712742"/>
            <a:ext cx="3398569" cy="378206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Aptos" panose="020B0004020202020204" pitchFamily="34" charset="0"/>
                <a:cs typeface="Times New Roman" panose="02020603050405020304" pitchFamily="18" charset="0"/>
              </a:rPr>
              <a:t>Kapsam: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Aptos" panose="020B0004020202020204" pitchFamily="34" charset="0"/>
                <a:cs typeface="Times New Roman" panose="02020603050405020304" pitchFamily="18" charset="0"/>
              </a:rPr>
              <a:t>Tüm Sektörler</a:t>
            </a:r>
            <a:endPar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Amaç: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Teknik Standartlara Uygunluk</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Değerlendirme: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Süreç Uygunluğu</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Hedef Kitle: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Kurumlar ve Sektörler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Odak Alanı: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Sistem ve Ürün Süreçleri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Belgelendirme: </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TSE, ISO, CE vs.</a:t>
            </a:r>
          </a:p>
        </p:txBody>
      </p:sp>
      <p:sp>
        <p:nvSpPr>
          <p:cNvPr id="7" name="TextBox 6">
            <a:extLst>
              <a:ext uri="{FF2B5EF4-FFF2-40B4-BE49-F238E27FC236}">
                <a16:creationId xmlns:a16="http://schemas.microsoft.com/office/drawing/2014/main" id="{49CAD56B-D1DE-D6E6-98ED-541C456A0339}"/>
              </a:ext>
            </a:extLst>
          </p:cNvPr>
          <p:cNvSpPr txBox="1"/>
          <p:nvPr/>
        </p:nvSpPr>
        <p:spPr>
          <a:xfrm>
            <a:off x="738088" y="788021"/>
            <a:ext cx="1566249" cy="646331"/>
          </a:xfrm>
          <a:prstGeom prst="rect">
            <a:avLst/>
          </a:prstGeom>
          <a:noFill/>
        </p:spPr>
        <p:txBody>
          <a:bodyPr wrap="square" rtlCol="0">
            <a:spAutoFit/>
          </a:bodyPr>
          <a:lstStyle>
            <a:defPPr>
              <a:defRPr lang="en-US"/>
            </a:defPPr>
            <a:lvl1pPr>
              <a:defRPr sz="36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w="0"/>
                <a:solidFill>
                  <a:srgbClr val="7229D2">
                    <a:lumMod val="75000"/>
                  </a:srgbClr>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TSE</a:t>
            </a:r>
            <a:endParaRPr kumimoji="0" lang="en-CA" sz="3600" b="1" i="0" u="none" strike="noStrike" kern="1200" cap="none" spc="0" normalizeH="0" baseline="0" noProof="0" dirty="0">
              <a:ln w="0"/>
              <a:solidFill>
                <a:srgbClr val="7229D2">
                  <a:lumMod val="75000"/>
                </a:srgbClr>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5BA712F9-72F5-471B-A0F7-41CD780A9B1B}"/>
              </a:ext>
            </a:extLst>
          </p:cNvPr>
          <p:cNvSpPr txBox="1"/>
          <p:nvPr/>
        </p:nvSpPr>
        <p:spPr>
          <a:xfrm>
            <a:off x="9673125" y="788021"/>
            <a:ext cx="2395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w="0"/>
                <a:solidFill>
                  <a:srgbClr val="CF2E1D">
                    <a:lumMod val="75000"/>
                  </a:srgbClr>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YÖKAK</a:t>
            </a:r>
            <a:endParaRPr kumimoji="0" lang="en-CA" sz="3600" b="1" i="0" u="none" strike="noStrike" kern="1200" cap="none" spc="0" normalizeH="0" baseline="0" noProof="0" dirty="0">
              <a:ln w="0"/>
              <a:solidFill>
                <a:srgbClr val="CF2E1D">
                  <a:lumMod val="75000"/>
                </a:srgbClr>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2DF95D2A-6E59-7DA3-5A2C-46A65CBF04F7}"/>
              </a:ext>
            </a:extLst>
          </p:cNvPr>
          <p:cNvSpPr txBox="1"/>
          <p:nvPr/>
        </p:nvSpPr>
        <p:spPr>
          <a:xfrm>
            <a:off x="3872540" y="2080064"/>
            <a:ext cx="3341060" cy="3323987"/>
          </a:xfrm>
          <a:prstGeom prst="rect">
            <a:avLst/>
          </a:prstGeom>
          <a:noFill/>
        </p:spPr>
        <p:txBody>
          <a:bodyPr wrap="square" rtlCol="0">
            <a:spAutoFit/>
          </a:bodyPr>
          <a:lstStyle/>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Kalite Yönetim Sistemi Kurulması ve Sürdürülmesi</a:t>
            </a: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Kurumsal İyileşme</a:t>
            </a: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Kurumsal Dış değerlendirme ve Belgelendirme Süreçleri</a:t>
            </a: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Veri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Yönetimi</a:t>
            </a: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ve</a:t>
            </a: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Analizi</a:t>
            </a:r>
            <a:endPar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Sürdürülebilirlik</a:t>
            </a:r>
            <a:endPar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Risk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Yönetimi</a:t>
            </a:r>
            <a:endPar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Dokümantasyon</a:t>
            </a: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ve</a:t>
            </a: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Şeffaflık</a:t>
            </a:r>
            <a:endPar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Eğitim</a:t>
            </a: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ve</a:t>
            </a: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Farkındalık</a:t>
            </a:r>
            <a:endPar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Performans</a:t>
            </a: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ve</a:t>
            </a: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Göstergeler</a:t>
            </a:r>
            <a:endPar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Aptos" panose="020B0004020202020204" pitchFamily="34" charset="0"/>
                <a:cs typeface="Times New Roman" panose="02020603050405020304" pitchFamily="18" charset="0"/>
              </a:rPr>
              <a:t>Paydaş</a:t>
            </a:r>
            <a:r>
              <a:rPr kumimoji="0" lang="en-CA" sz="1500" b="0" i="0" u="none" strike="noStrike" kern="1200" cap="none" spc="0" normalizeH="0" baseline="0" noProof="0" dirty="0">
                <a:ln>
                  <a:noFill/>
                </a:ln>
                <a:solidFill>
                  <a:srgbClr val="000000"/>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CA" sz="1500" b="0" i="0" u="none" strike="noStrike" kern="1200" cap="none" spc="0" normalizeH="0" baseline="0" noProof="0" dirty="0" err="1">
                <a:ln>
                  <a:noFill/>
                </a:ln>
                <a:solidFill>
                  <a:srgbClr val="000000"/>
                </a:solidFill>
                <a:effectLst/>
                <a:uLnTx/>
                <a:uFillTx/>
                <a:latin typeface="Times New Roman" panose="02020603050405020304" pitchFamily="18" charset="0"/>
                <a:ea typeface="Aptos" panose="020B0004020202020204" pitchFamily="34" charset="0"/>
                <a:cs typeface="Times New Roman" panose="02020603050405020304" pitchFamily="18" charset="0"/>
              </a:rPr>
              <a:t>Katılımı</a:t>
            </a:r>
            <a:endPar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5200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500" b="0" i="0" u="none" strike="noStrike" kern="1200" cap="none" spc="0" normalizeH="0" baseline="0" noProof="0" dirty="0">
                <a:ln>
                  <a:noFill/>
                </a:ln>
                <a:solidFill>
                  <a:srgbClr val="000000"/>
                </a:solidFill>
                <a:effectLst/>
                <a:uLnTx/>
                <a:uFillTx/>
                <a:latin typeface="Times New Roman" panose="02020603050405020304" pitchFamily="18" charset="0"/>
                <a:ea typeface="Aptos" panose="020B0004020202020204" pitchFamily="34" charset="0"/>
                <a:cs typeface="Times New Roman" panose="02020603050405020304" pitchFamily="18" charset="0"/>
              </a:rPr>
              <a:t>Kalite Kültürü oluşturmak ve Güvenirlik sağlamak</a:t>
            </a:r>
          </a:p>
        </p:txBody>
      </p:sp>
    </p:spTree>
    <p:extLst>
      <p:ext uri="{BB962C8B-B14F-4D97-AF65-F5344CB8AC3E}">
        <p14:creationId xmlns:p14="http://schemas.microsoft.com/office/powerpoint/2010/main" val="142400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76D9-BFB0-C182-8C23-E2D16A85082E}"/>
              </a:ext>
            </a:extLst>
          </p:cNvPr>
          <p:cNvSpPr>
            <a:spLocks noGrp="1"/>
          </p:cNvSpPr>
          <p:nvPr>
            <p:ph type="title"/>
          </p:nvPr>
        </p:nvSpPr>
        <p:spPr>
          <a:xfrm>
            <a:off x="1097280" y="286603"/>
            <a:ext cx="10130286" cy="1062570"/>
          </a:xfrm>
        </p:spPr>
        <p:txBody>
          <a:bodyPr/>
          <a:lstStyle/>
          <a:p>
            <a:pPr algn="ctr"/>
            <a:r>
              <a:rPr lang="en-US"/>
              <a:t>TSE STANDARTLARI</a:t>
            </a:r>
          </a:p>
        </p:txBody>
      </p:sp>
      <p:pic>
        <p:nvPicPr>
          <p:cNvPr id="6" name="Content Placeholder 5" descr="Diğer Logolar - Türk Standardları Enstitüsü">
            <a:extLst>
              <a:ext uri="{FF2B5EF4-FFF2-40B4-BE49-F238E27FC236}">
                <a16:creationId xmlns:a16="http://schemas.microsoft.com/office/drawing/2014/main" id="{66FABBC3-B660-DAD4-C919-531DE0F49A5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592882" y="1489974"/>
            <a:ext cx="3991990" cy="2308779"/>
          </a:xfrm>
          <a:prstGeom prst="rect">
            <a:avLst/>
          </a:prstGeom>
        </p:spPr>
      </p:pic>
      <p:sp>
        <p:nvSpPr>
          <p:cNvPr id="5" name="Slide Number Placeholder 4">
            <a:extLst>
              <a:ext uri="{FF2B5EF4-FFF2-40B4-BE49-F238E27FC236}">
                <a16:creationId xmlns:a16="http://schemas.microsoft.com/office/drawing/2014/main" id="{9D984DD0-F6DF-E9E5-BDEA-FD21CF2B0E6E}"/>
              </a:ext>
            </a:extLst>
          </p:cNvPr>
          <p:cNvSpPr>
            <a:spLocks noGrp="1"/>
          </p:cNvSpPr>
          <p:nvPr>
            <p:ph type="sldNum" sz="quarter" idx="12"/>
          </p:nvPr>
        </p:nvSpPr>
        <p:spPr/>
        <p:txBody>
          <a:bodyPr/>
          <a:lstStyle/>
          <a:p>
            <a:fld id="{8C1DD123-8F6F-49DB-8259-ABC801D7F02D}" type="slidenum">
              <a:rPr lang="en-CA" smtClean="0"/>
              <a:t>15</a:t>
            </a:fld>
            <a:endParaRPr lang="en-CA"/>
          </a:p>
        </p:txBody>
      </p:sp>
      <p:pic>
        <p:nvPicPr>
          <p:cNvPr id="7" name="Picture 6" descr="Diğer Logolar - Türk Standardları Enstitüsü">
            <a:extLst>
              <a:ext uri="{FF2B5EF4-FFF2-40B4-BE49-F238E27FC236}">
                <a16:creationId xmlns:a16="http://schemas.microsoft.com/office/drawing/2014/main" id="{EB4B173E-5402-4B6D-B55F-D4E776E5ECC3}"/>
              </a:ext>
            </a:extLst>
          </p:cNvPr>
          <p:cNvPicPr>
            <a:picLocks noChangeAspect="1"/>
          </p:cNvPicPr>
          <p:nvPr/>
        </p:nvPicPr>
        <p:blipFill>
          <a:blip r:embed="rId4"/>
          <a:stretch>
            <a:fillRect/>
          </a:stretch>
        </p:blipFill>
        <p:spPr>
          <a:xfrm>
            <a:off x="5909698" y="1495246"/>
            <a:ext cx="3981321" cy="2300379"/>
          </a:xfrm>
          <a:prstGeom prst="rect">
            <a:avLst/>
          </a:prstGeom>
        </p:spPr>
      </p:pic>
      <p:pic>
        <p:nvPicPr>
          <p:cNvPr id="8" name="Picture 7" descr="İletişim Bilgilerimiz">
            <a:extLst>
              <a:ext uri="{FF2B5EF4-FFF2-40B4-BE49-F238E27FC236}">
                <a16:creationId xmlns:a16="http://schemas.microsoft.com/office/drawing/2014/main" id="{655D19D2-FCAB-4F55-B520-6F8EDB02367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238250" y="3795084"/>
            <a:ext cx="4669047" cy="3293492"/>
          </a:xfrm>
          <a:prstGeom prst="rect">
            <a:avLst/>
          </a:prstGeom>
        </p:spPr>
      </p:pic>
      <p:pic>
        <p:nvPicPr>
          <p:cNvPr id="9" name="Picture 8" descr="Untitled">
            <a:extLst>
              <a:ext uri="{FF2B5EF4-FFF2-40B4-BE49-F238E27FC236}">
                <a16:creationId xmlns:a16="http://schemas.microsoft.com/office/drawing/2014/main" id="{43F0A3E9-5E13-A7A9-2E06-7FD529345AA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722" t="20664" r="1083" b="22509"/>
          <a:stretch>
            <a:fillRect/>
          </a:stretch>
        </p:blipFill>
        <p:spPr>
          <a:xfrm>
            <a:off x="6162135" y="3797060"/>
            <a:ext cx="5402949" cy="3060721"/>
          </a:xfrm>
          <a:prstGeom prst="rect">
            <a:avLst/>
          </a:prstGeom>
        </p:spPr>
      </p:pic>
    </p:spTree>
    <p:extLst>
      <p:ext uri="{BB962C8B-B14F-4D97-AF65-F5344CB8AC3E}">
        <p14:creationId xmlns:p14="http://schemas.microsoft.com/office/powerpoint/2010/main" val="409808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 name="Rectangle 9">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2" name="Straight Connector 11">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97019-3F45-4993-3777-C3A0673FC7B5}"/>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7400">
                <a:solidFill>
                  <a:schemeClr val="tx1">
                    <a:lumMod val="85000"/>
                    <a:lumOff val="15000"/>
                  </a:schemeClr>
                </a:solidFill>
              </a:rPr>
              <a:t>TSE ISO 9001:2008 KALİTE YÖNETİM SİSTEMİ</a:t>
            </a:r>
          </a:p>
        </p:txBody>
      </p:sp>
      <p:sp>
        <p:nvSpPr>
          <p:cNvPr id="3" name="Content Placeholder 2">
            <a:extLst>
              <a:ext uri="{FF2B5EF4-FFF2-40B4-BE49-F238E27FC236}">
                <a16:creationId xmlns:a16="http://schemas.microsoft.com/office/drawing/2014/main" id="{716637E8-1358-2C30-041A-EA85B6B7E97E}"/>
              </a:ext>
            </a:extLst>
          </p:cNvPr>
          <p:cNvSpPr>
            <a:spLocks noGrp="1"/>
          </p:cNvSpPr>
          <p:nvPr>
            <p:ph idx="1"/>
          </p:nvPr>
        </p:nvSpPr>
        <p:spPr>
          <a:xfrm>
            <a:off x="7870995" y="643467"/>
            <a:ext cx="3672167" cy="5054008"/>
          </a:xfrm>
        </p:spPr>
        <p:txBody>
          <a:bodyPr vert="horz" lIns="91440" tIns="45720" rIns="91440" bIns="45720" rtlCol="0" anchor="ctr">
            <a:normAutofit/>
          </a:bodyPr>
          <a:lstStyle/>
          <a:p>
            <a:pPr marL="0" indent="0" algn="ctr">
              <a:lnSpc>
                <a:spcPct val="150000"/>
              </a:lnSpc>
              <a:buNone/>
            </a:pPr>
            <a:r>
              <a:rPr lang="en-US" sz="3200" b="1" cap="all" spc="200" dirty="0">
                <a:solidFill>
                  <a:schemeClr val="tx2"/>
                </a:solidFill>
                <a:latin typeface="Times New Roman"/>
                <a:cs typeface="Times New Roman"/>
              </a:rPr>
              <a:t>ISO 9001:2008 </a:t>
            </a:r>
            <a:r>
              <a:rPr lang="en-US" sz="3200" b="1" spc="200" dirty="0">
                <a:solidFill>
                  <a:schemeClr val="tx2"/>
                </a:solidFill>
                <a:latin typeface="Times New Roman"/>
                <a:cs typeface="Times New Roman"/>
              </a:rPr>
              <a:t>Etkin </a:t>
            </a:r>
            <a:r>
              <a:rPr lang="en-US" sz="3200" b="1" spc="200" err="1">
                <a:solidFill>
                  <a:schemeClr val="tx2"/>
                </a:solidFill>
                <a:latin typeface="Times New Roman"/>
                <a:cs typeface="Times New Roman"/>
              </a:rPr>
              <a:t>bir</a:t>
            </a:r>
            <a:r>
              <a:rPr lang="en-US" sz="3200" b="1" spc="200" dirty="0">
                <a:solidFill>
                  <a:schemeClr val="tx2"/>
                </a:solidFill>
                <a:latin typeface="Times New Roman"/>
                <a:cs typeface="Times New Roman"/>
              </a:rPr>
              <a:t> </a:t>
            </a:r>
            <a:r>
              <a:rPr lang="en-US" sz="3200" b="1" spc="200" err="1">
                <a:solidFill>
                  <a:schemeClr val="tx2"/>
                </a:solidFill>
                <a:latin typeface="Times New Roman"/>
                <a:cs typeface="Times New Roman"/>
              </a:rPr>
              <a:t>kalite</a:t>
            </a:r>
            <a:r>
              <a:rPr lang="en-US" sz="3200" b="1" spc="200" dirty="0">
                <a:solidFill>
                  <a:schemeClr val="tx2"/>
                </a:solidFill>
                <a:latin typeface="Times New Roman"/>
                <a:cs typeface="Times New Roman"/>
              </a:rPr>
              <a:t> </a:t>
            </a:r>
            <a:r>
              <a:rPr lang="en-US" sz="3200" b="1" spc="200" err="1">
                <a:solidFill>
                  <a:schemeClr val="tx2"/>
                </a:solidFill>
                <a:latin typeface="Times New Roman"/>
                <a:cs typeface="Times New Roman"/>
              </a:rPr>
              <a:t>yönetim</a:t>
            </a:r>
            <a:r>
              <a:rPr lang="en-US" sz="3200" b="1" spc="200" dirty="0">
                <a:solidFill>
                  <a:schemeClr val="tx2"/>
                </a:solidFill>
                <a:latin typeface="Times New Roman"/>
                <a:cs typeface="Times New Roman"/>
              </a:rPr>
              <a:t> </a:t>
            </a:r>
            <a:r>
              <a:rPr lang="en-US" sz="3200" b="1" spc="200" err="1">
                <a:solidFill>
                  <a:schemeClr val="tx2"/>
                </a:solidFill>
                <a:latin typeface="Times New Roman"/>
                <a:cs typeface="Times New Roman"/>
              </a:rPr>
              <a:t>sistemini</a:t>
            </a:r>
            <a:r>
              <a:rPr lang="en-US" sz="3200" b="1" spc="200" dirty="0">
                <a:solidFill>
                  <a:schemeClr val="tx2"/>
                </a:solidFill>
                <a:latin typeface="Times New Roman"/>
                <a:cs typeface="Times New Roman"/>
              </a:rPr>
              <a:t> </a:t>
            </a:r>
            <a:r>
              <a:rPr lang="en-US" sz="3200" b="1" spc="200" err="1">
                <a:solidFill>
                  <a:schemeClr val="tx2"/>
                </a:solidFill>
                <a:latin typeface="Times New Roman"/>
                <a:cs typeface="Times New Roman"/>
              </a:rPr>
              <a:t>tanımlayan</a:t>
            </a:r>
            <a:r>
              <a:rPr lang="en-US" sz="3200" b="1" spc="200" dirty="0">
                <a:solidFill>
                  <a:schemeClr val="tx2"/>
                </a:solidFill>
                <a:latin typeface="Times New Roman"/>
                <a:cs typeface="Times New Roman"/>
              </a:rPr>
              <a:t> </a:t>
            </a:r>
            <a:r>
              <a:rPr lang="en-US" sz="3200" b="1" spc="200" err="1">
                <a:solidFill>
                  <a:schemeClr val="tx2"/>
                </a:solidFill>
                <a:latin typeface="Times New Roman"/>
                <a:cs typeface="Times New Roman"/>
              </a:rPr>
              <a:t>bir</a:t>
            </a:r>
            <a:r>
              <a:rPr lang="en-US" sz="3200" b="1" spc="200" dirty="0">
                <a:solidFill>
                  <a:schemeClr val="tx2"/>
                </a:solidFill>
                <a:latin typeface="Times New Roman"/>
                <a:cs typeface="Times New Roman"/>
              </a:rPr>
              <a:t> </a:t>
            </a:r>
            <a:r>
              <a:rPr lang="en-US" sz="3200" b="1" spc="200" err="1">
                <a:solidFill>
                  <a:schemeClr val="tx2"/>
                </a:solidFill>
                <a:latin typeface="Times New Roman"/>
                <a:cs typeface="Times New Roman"/>
              </a:rPr>
              <a:t>standarttır</a:t>
            </a:r>
            <a:r>
              <a:rPr lang="en-US" sz="3200" b="1" spc="200" dirty="0">
                <a:solidFill>
                  <a:schemeClr val="tx2"/>
                </a:solidFill>
                <a:latin typeface="Times New Roman"/>
                <a:cs typeface="Times New Roman"/>
              </a:rPr>
              <a:t>. </a:t>
            </a:r>
            <a:endParaRPr lang="en-US" sz="2400" cap="all" spc="200" dirty="0">
              <a:solidFill>
                <a:schemeClr val="tx2"/>
              </a:solidFill>
              <a:latin typeface="Times New Roman"/>
              <a:cs typeface="Times New Roman"/>
            </a:endParaRPr>
          </a:p>
        </p:txBody>
      </p:sp>
      <p:cxnSp>
        <p:nvCxnSpPr>
          <p:cNvPr id="16"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0" name="Rectangle 19">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53666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BEA7-0AD3-911F-6FB7-67A3435D6E52}"/>
              </a:ext>
            </a:extLst>
          </p:cNvPr>
          <p:cNvSpPr>
            <a:spLocks noGrp="1"/>
          </p:cNvSpPr>
          <p:nvPr>
            <p:ph type="title" idx="4294967295"/>
          </p:nvPr>
        </p:nvSpPr>
        <p:spPr>
          <a:xfrm>
            <a:off x="1069676" y="287338"/>
            <a:ext cx="11122324" cy="1420633"/>
          </a:xfrm>
        </p:spPr>
        <p:txBody>
          <a:bodyPr/>
          <a:lstStyle/>
          <a:p>
            <a:r>
              <a:rPr lang="tr-TR" b="1" dirty="0"/>
              <a:t>ISO 9001 BELGESİ KURUMUMUZA KATKISI</a:t>
            </a:r>
            <a:endParaRPr lang="en-CA" dirty="0"/>
          </a:p>
        </p:txBody>
      </p:sp>
      <p:sp>
        <p:nvSpPr>
          <p:cNvPr id="3" name="Content Placeholder 2">
            <a:extLst>
              <a:ext uri="{FF2B5EF4-FFF2-40B4-BE49-F238E27FC236}">
                <a16:creationId xmlns:a16="http://schemas.microsoft.com/office/drawing/2014/main" id="{2FB55552-5762-F994-C342-8EB51B6E424D}"/>
              </a:ext>
            </a:extLst>
          </p:cNvPr>
          <p:cNvSpPr>
            <a:spLocks noGrp="1"/>
          </p:cNvSpPr>
          <p:nvPr>
            <p:ph idx="4294967295"/>
          </p:nvPr>
        </p:nvSpPr>
        <p:spPr>
          <a:xfrm>
            <a:off x="1069675" y="2033169"/>
            <a:ext cx="10058400" cy="4022725"/>
          </a:xfrm>
        </p:spPr>
        <p:txBody>
          <a:bodyPr vert="horz" lIns="0" tIns="45720" rIns="0" bIns="45720" rtlCol="0" anchor="t">
            <a:noAutofit/>
          </a:bodyPr>
          <a:lstStyle/>
          <a:p>
            <a:pPr algn="just">
              <a:lnSpc>
                <a:spcPct val="150000"/>
              </a:lnSpc>
            </a:pPr>
            <a:r>
              <a:rPr lang="tr-TR" sz="2800" dirty="0">
                <a:latin typeface="Times New Roman"/>
                <a:cs typeface="Times New Roman"/>
              </a:rPr>
              <a:t>ISO 9001:2008 belgesi ilgili kuruluşun hizmetlerinin uluslararası kabul görmüş bir yönetim sistemine uygun olarak sevk ve idare edilen bir yönetim anlayışının sonucunda ortaya konduğu ve dolayısı ile kuruluşun </a:t>
            </a:r>
            <a:r>
              <a:rPr lang="tr-TR" sz="2800" b="1" dirty="0">
                <a:latin typeface="Times New Roman"/>
                <a:cs typeface="Times New Roman"/>
              </a:rPr>
              <a:t>hizmet kalitesinin sürekliliğinin </a:t>
            </a:r>
            <a:r>
              <a:rPr lang="tr-TR" sz="2800" dirty="0">
                <a:latin typeface="Times New Roman"/>
                <a:cs typeface="Times New Roman"/>
              </a:rPr>
              <a:t>sağlanabileceğinin bir güvencesini belirler.​</a:t>
            </a:r>
            <a:endParaRPr lang="en-CA" sz="2800">
              <a:latin typeface="Times New Roman"/>
              <a:ea typeface="Calibri" panose="020F0502020204030204"/>
              <a:cs typeface="Times New Roman"/>
            </a:endParaRPr>
          </a:p>
        </p:txBody>
      </p:sp>
    </p:spTree>
    <p:extLst>
      <p:ext uri="{BB962C8B-B14F-4D97-AF65-F5344CB8AC3E}">
        <p14:creationId xmlns:p14="http://schemas.microsoft.com/office/powerpoint/2010/main" val="19644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a:extLst>
              <a:ext uri="{FF2B5EF4-FFF2-40B4-BE49-F238E27FC236}">
                <a16:creationId xmlns:a16="http://schemas.microsoft.com/office/drawing/2014/main" id="{CE99BDD6-4E39-B31B-70EB-D7840F3A4A41}"/>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ISO 9001 AMACI</a:t>
            </a:r>
            <a:endParaRPr lang="en-CA"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Content Placeholder 2">
            <a:extLst>
              <a:ext uri="{FF2B5EF4-FFF2-40B4-BE49-F238E27FC236}">
                <a16:creationId xmlns:a16="http://schemas.microsoft.com/office/drawing/2014/main" id="{0CA3244D-EDF0-4694-A7BD-C4698CA46857}"/>
              </a:ext>
            </a:extLst>
          </p:cNvPr>
          <p:cNvSpPr>
            <a:spLocks noGrp="1"/>
          </p:cNvSpPr>
          <p:nvPr>
            <p:ph idx="1"/>
          </p:nvPr>
        </p:nvSpPr>
        <p:spPr>
          <a:xfrm>
            <a:off x="4411337" y="246462"/>
            <a:ext cx="7190039" cy="6350698"/>
          </a:xfrm>
        </p:spPr>
        <p:txBody>
          <a:bodyPr anchor="ctr">
            <a:normAutofit fontScale="92500"/>
          </a:bodyPr>
          <a:lstStyle/>
          <a:p>
            <a:pPr marL="0" indent="0" fontAlgn="base">
              <a:lnSpc>
                <a:spcPct val="150000"/>
              </a:lnSpc>
              <a:buNone/>
            </a:pPr>
            <a:r>
              <a:rPr lang="tr-TR" dirty="0">
                <a:latin typeface="Times New Roman"/>
                <a:cs typeface="Times New Roman"/>
              </a:rPr>
              <a:t>Kurumun mal veya hizmet üretimindeki tüm aşamaları belirleyerek, Kurumun kullanma kılavuzunu oluşturmak,</a:t>
            </a:r>
            <a:r>
              <a:rPr lang="en-US" dirty="0">
                <a:latin typeface="Times New Roman"/>
                <a:cs typeface="Times New Roman"/>
              </a:rPr>
              <a:t>​</a:t>
            </a:r>
            <a:endParaRPr lang="en-US">
              <a:latin typeface="Times New Roman"/>
              <a:ea typeface="Calibri"/>
              <a:cs typeface="Times New Roman"/>
            </a:endParaRPr>
          </a:p>
          <a:p>
            <a:pPr marL="0" indent="0" fontAlgn="base">
              <a:lnSpc>
                <a:spcPct val="150000"/>
              </a:lnSpc>
              <a:buNone/>
            </a:pPr>
            <a:r>
              <a:rPr lang="tr-TR" dirty="0">
                <a:latin typeface="Times New Roman"/>
                <a:cs typeface="Times New Roman"/>
              </a:rPr>
              <a:t>Her defasında aynı kalitede sonucun alınacağı iş süreçleri yaratmayı amaçlamaktadır.</a:t>
            </a:r>
            <a:r>
              <a:rPr lang="en-US" dirty="0">
                <a:latin typeface="Times New Roman"/>
                <a:cs typeface="Times New Roman"/>
              </a:rPr>
              <a:t>​</a:t>
            </a:r>
          </a:p>
          <a:p>
            <a:pPr marL="0" indent="0">
              <a:lnSpc>
                <a:spcPct val="150000"/>
              </a:lnSpc>
              <a:buNone/>
            </a:pPr>
            <a:r>
              <a:rPr lang="tr-TR" dirty="0">
                <a:latin typeface="Times New Roman"/>
                <a:cs typeface="Times New Roman"/>
              </a:rPr>
              <a:t>Böylece; ISO 9001</a:t>
            </a:r>
            <a:endParaRPr lang="tr-TR">
              <a:latin typeface="Times New Roman"/>
              <a:ea typeface="Calibri"/>
              <a:cs typeface="Times New Roman"/>
            </a:endParaRPr>
          </a:p>
          <a:p>
            <a:pPr fontAlgn="base">
              <a:lnSpc>
                <a:spcPct val="150000"/>
              </a:lnSpc>
              <a:buFont typeface="Arial" panose="020F0502020204030204" pitchFamily="34" charset="0"/>
              <a:buChar char="•"/>
            </a:pPr>
            <a:r>
              <a:rPr lang="tr-TR" dirty="0">
                <a:latin typeface="Times New Roman"/>
                <a:cs typeface="Times New Roman"/>
              </a:rPr>
              <a:t>İşlerin standartlaştırılmasını,</a:t>
            </a:r>
            <a:r>
              <a:rPr lang="en-US" dirty="0">
                <a:latin typeface="Times New Roman"/>
                <a:cs typeface="Times New Roman"/>
              </a:rPr>
              <a:t>​</a:t>
            </a:r>
          </a:p>
          <a:p>
            <a:pPr fontAlgn="base">
              <a:lnSpc>
                <a:spcPct val="150000"/>
              </a:lnSpc>
              <a:buFont typeface="Arial" panose="020F0502020204030204" pitchFamily="34" charset="0"/>
              <a:buChar char="•"/>
            </a:pPr>
            <a:r>
              <a:rPr lang="tr-TR" dirty="0">
                <a:latin typeface="Times New Roman"/>
                <a:cs typeface="Times New Roman"/>
              </a:rPr>
              <a:t>Kişiye bağımlılığın en aza indirgenmesini,</a:t>
            </a:r>
            <a:r>
              <a:rPr lang="en-US" dirty="0">
                <a:latin typeface="Times New Roman"/>
                <a:cs typeface="Times New Roman"/>
              </a:rPr>
              <a:t>​</a:t>
            </a:r>
          </a:p>
          <a:p>
            <a:pPr fontAlgn="base">
              <a:lnSpc>
                <a:spcPct val="150000"/>
              </a:lnSpc>
              <a:buFont typeface="Arial" panose="020F0502020204030204" pitchFamily="34" charset="0"/>
              <a:buChar char="•"/>
            </a:pPr>
            <a:r>
              <a:rPr lang="tr-TR" dirty="0">
                <a:latin typeface="Times New Roman"/>
                <a:cs typeface="Times New Roman"/>
              </a:rPr>
              <a:t>Yeni çalışanların uyum süresinin azaltılmasını,</a:t>
            </a:r>
            <a:r>
              <a:rPr lang="en-US" dirty="0">
                <a:latin typeface="Times New Roman"/>
                <a:cs typeface="Times New Roman"/>
              </a:rPr>
              <a:t>​</a:t>
            </a:r>
          </a:p>
          <a:p>
            <a:pPr fontAlgn="base">
              <a:lnSpc>
                <a:spcPct val="150000"/>
              </a:lnSpc>
              <a:buFont typeface="Arial" panose="020F0502020204030204" pitchFamily="34" charset="0"/>
              <a:buChar char="•"/>
            </a:pPr>
            <a:r>
              <a:rPr lang="tr-TR" dirty="0">
                <a:latin typeface="Times New Roman"/>
                <a:cs typeface="Times New Roman"/>
              </a:rPr>
              <a:t>Aynı, ölçülebilir, karşılaştırılabilir metrikler üzerinden değerlendirmeyi,</a:t>
            </a:r>
            <a:r>
              <a:rPr lang="en-US" dirty="0">
                <a:latin typeface="Times New Roman"/>
                <a:cs typeface="Times New Roman"/>
              </a:rPr>
              <a:t>​</a:t>
            </a:r>
          </a:p>
          <a:p>
            <a:pPr fontAlgn="base">
              <a:lnSpc>
                <a:spcPct val="150000"/>
              </a:lnSpc>
              <a:buFont typeface="Arial" panose="020F0502020204030204" pitchFamily="34" charset="0"/>
              <a:buChar char="•"/>
            </a:pPr>
            <a:r>
              <a:rPr lang="tr-TR" dirty="0">
                <a:latin typeface="Times New Roman"/>
                <a:cs typeface="Times New Roman"/>
              </a:rPr>
              <a:t>Önleyici faaliyetleri kurum kültürüne kazandırmayı,</a:t>
            </a:r>
            <a:r>
              <a:rPr lang="en-US" dirty="0">
                <a:latin typeface="Times New Roman"/>
                <a:cs typeface="Times New Roman"/>
              </a:rPr>
              <a:t>​</a:t>
            </a:r>
          </a:p>
          <a:p>
            <a:pPr fontAlgn="base">
              <a:lnSpc>
                <a:spcPct val="150000"/>
              </a:lnSpc>
              <a:buFont typeface="Arial" panose="020F0502020204030204" pitchFamily="34" charset="0"/>
              <a:buChar char="•"/>
            </a:pPr>
            <a:r>
              <a:rPr lang="tr-TR" dirty="0">
                <a:latin typeface="Times New Roman"/>
                <a:cs typeface="Times New Roman"/>
              </a:rPr>
              <a:t>Sağlıklı bilgi akışını sağlar.</a:t>
            </a:r>
            <a:endParaRPr lang="en-US" dirty="0">
              <a:latin typeface="Times New Roman"/>
              <a:cs typeface="Times New Roman"/>
            </a:endParaRPr>
          </a:p>
          <a:p>
            <a:pPr marL="0" indent="0">
              <a:buNone/>
            </a:pPr>
            <a:endParaRPr lang="en-CA" dirty="0">
              <a:ea typeface="Calibri" panose="020F0502020204030204"/>
              <a:cs typeface="Calibri" panose="020F0502020204030204"/>
            </a:endParaRPr>
          </a:p>
        </p:txBody>
      </p:sp>
    </p:spTree>
    <p:extLst>
      <p:ext uri="{BB962C8B-B14F-4D97-AF65-F5344CB8AC3E}">
        <p14:creationId xmlns:p14="http://schemas.microsoft.com/office/powerpoint/2010/main" val="4733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58601-78F8-4B16-AA50-E47AF1F79EBD}"/>
              </a:ext>
            </a:extLst>
          </p:cNvPr>
          <p:cNvSpPr>
            <a:spLocks noGrp="1"/>
          </p:cNvSpPr>
          <p:nvPr>
            <p:ph idx="4294967295"/>
          </p:nvPr>
        </p:nvSpPr>
        <p:spPr>
          <a:xfrm>
            <a:off x="654397" y="639085"/>
            <a:ext cx="10892286" cy="5565274"/>
          </a:xfrm>
        </p:spPr>
        <p:txBody>
          <a:bodyPr vert="horz" lIns="0" tIns="45720" rIns="0" bIns="45720" rtlCol="0" anchor="t">
            <a:noAutofit/>
          </a:bodyPr>
          <a:lstStyle/>
          <a:p>
            <a:pPr algn="just" fontAlgn="base">
              <a:lnSpc>
                <a:spcPct val="100000"/>
              </a:lnSpc>
            </a:pPr>
            <a:r>
              <a:rPr lang="tr-TR" sz="1800" b="1" dirty="0">
                <a:latin typeface="Times New Roman"/>
                <a:cs typeface="Times New Roman"/>
              </a:rPr>
              <a:t>YÖNETİMİN SORUMLULUĞU</a:t>
            </a:r>
            <a:r>
              <a:rPr lang="en-US" sz="1800" b="1" dirty="0">
                <a:latin typeface="Times New Roman"/>
                <a:cs typeface="Times New Roman"/>
              </a:rPr>
              <a:t>​</a:t>
            </a:r>
            <a:endParaRPr lang="tr-TR" sz="1800" i="1" dirty="0">
              <a:latin typeface="Times New Roman"/>
              <a:cs typeface="Times New Roman"/>
            </a:endParaRPr>
          </a:p>
          <a:p>
            <a:pPr marL="0" indent="0" algn="just" fontAlgn="base">
              <a:lnSpc>
                <a:spcPct val="100000"/>
              </a:lnSpc>
              <a:buNone/>
            </a:pPr>
            <a:r>
              <a:rPr lang="tr-TR" sz="1800" dirty="0">
                <a:latin typeface="Times New Roman"/>
                <a:cs typeface="Times New Roman"/>
              </a:rPr>
              <a:t>Üst yönetim, tanımlanan kalite yönetim sisteminin;​</a:t>
            </a:r>
          </a:p>
          <a:p>
            <a:pPr marL="0" indent="0" algn="just" fontAlgn="base">
              <a:lnSpc>
                <a:spcPct val="100000"/>
              </a:lnSpc>
              <a:buNone/>
            </a:pPr>
            <a:r>
              <a:rPr lang="tr-TR" sz="1800" dirty="0">
                <a:latin typeface="Times New Roman"/>
                <a:cs typeface="Times New Roman"/>
              </a:rPr>
              <a:t>Uygulanması, Geliştirilmesi, Etkinliğinin ve sürekliliğinin sağlanması konusunda taahhütlerini ve sorumluluğunun gereklerini yerine getirmelidir. </a:t>
            </a:r>
            <a:r>
              <a:rPr lang="en-US" sz="1800" dirty="0">
                <a:latin typeface="Times New Roman"/>
                <a:cs typeface="Times New Roman"/>
              </a:rPr>
              <a:t>​</a:t>
            </a:r>
            <a:endParaRPr lang="tr-TR" sz="1800" dirty="0">
              <a:latin typeface="Times New Roman"/>
              <a:cs typeface="Times New Roman"/>
            </a:endParaRPr>
          </a:p>
          <a:p>
            <a:pPr algn="just" fontAlgn="base">
              <a:lnSpc>
                <a:spcPct val="100000"/>
              </a:lnSpc>
            </a:pPr>
            <a:r>
              <a:rPr lang="tr-TR" sz="1800" b="1" dirty="0">
                <a:latin typeface="Times New Roman"/>
                <a:cs typeface="Times New Roman"/>
              </a:rPr>
              <a:t>KAYNAK YÖNETİMİ</a:t>
            </a:r>
            <a:r>
              <a:rPr lang="en-US" sz="1800" b="1" dirty="0">
                <a:latin typeface="Times New Roman"/>
                <a:cs typeface="Times New Roman"/>
              </a:rPr>
              <a:t>​</a:t>
            </a:r>
            <a:endParaRPr lang="tr-TR" sz="1800" b="1" dirty="0">
              <a:latin typeface="Times New Roman"/>
              <a:cs typeface="Times New Roman"/>
            </a:endParaRPr>
          </a:p>
          <a:p>
            <a:pPr marL="0" indent="0" algn="just" fontAlgn="base">
              <a:lnSpc>
                <a:spcPct val="100000"/>
              </a:lnSpc>
              <a:buNone/>
            </a:pPr>
            <a:r>
              <a:rPr lang="tr-TR" sz="1800" dirty="0">
                <a:latin typeface="Times New Roman"/>
                <a:cs typeface="Times New Roman"/>
              </a:rPr>
              <a:t>Üniversitemiz; Müşteri şartlarının yerine getirilmesiyle müşteri memnuniyetinin arttırılması için gerekli kaynakları belirlemeli ve sağlamalıdır.</a:t>
            </a:r>
            <a:r>
              <a:rPr lang="en-US" sz="1800" dirty="0">
                <a:latin typeface="Times New Roman"/>
                <a:cs typeface="Times New Roman"/>
              </a:rPr>
              <a:t>​</a:t>
            </a:r>
            <a:endParaRPr lang="tr-TR" sz="1800" dirty="0">
              <a:latin typeface="Times New Roman"/>
              <a:cs typeface="Times New Roman"/>
            </a:endParaRPr>
          </a:p>
          <a:p>
            <a:pPr algn="just" fontAlgn="base">
              <a:lnSpc>
                <a:spcPct val="100000"/>
              </a:lnSpc>
            </a:pPr>
            <a:r>
              <a:rPr lang="tr-TR" sz="1800" b="1" dirty="0">
                <a:latin typeface="Times New Roman"/>
                <a:cs typeface="Times New Roman"/>
              </a:rPr>
              <a:t>ÜRÜN/HİZMET GERÇEKLEŞTİRMESİ</a:t>
            </a:r>
            <a:r>
              <a:rPr lang="en-US" sz="1800" b="1" dirty="0">
                <a:latin typeface="Times New Roman"/>
                <a:cs typeface="Times New Roman"/>
              </a:rPr>
              <a:t>​</a:t>
            </a:r>
            <a:endParaRPr lang="tr-TR" sz="1800" b="1" dirty="0">
              <a:latin typeface="Times New Roman"/>
              <a:cs typeface="Times New Roman"/>
            </a:endParaRPr>
          </a:p>
          <a:p>
            <a:pPr marL="0" indent="0" algn="just" fontAlgn="base">
              <a:lnSpc>
                <a:spcPct val="100000"/>
              </a:lnSpc>
              <a:buNone/>
            </a:pPr>
            <a:r>
              <a:rPr lang="tr-TR" sz="1800" dirty="0">
                <a:latin typeface="Times New Roman"/>
                <a:cs typeface="Times New Roman"/>
              </a:rPr>
              <a:t>Üniversitemiz; Ürünün/hizmetin gerçekleştirilmesi için ihtiyaç duyduğu prosesleri belirlemeli ve bu prosesleri plânlayarak geliştirmelidir. </a:t>
            </a:r>
            <a:r>
              <a:rPr lang="en-US" sz="1800" dirty="0">
                <a:latin typeface="Times New Roman"/>
                <a:cs typeface="Times New Roman"/>
              </a:rPr>
              <a:t>​</a:t>
            </a:r>
            <a:endParaRPr lang="tr-TR" sz="1800" dirty="0">
              <a:latin typeface="Times New Roman"/>
              <a:cs typeface="Times New Roman"/>
            </a:endParaRPr>
          </a:p>
          <a:p>
            <a:pPr algn="just" fontAlgn="base">
              <a:lnSpc>
                <a:spcPct val="100000"/>
              </a:lnSpc>
            </a:pPr>
            <a:r>
              <a:rPr lang="tr-TR" sz="1800" b="1" dirty="0">
                <a:latin typeface="Times New Roman"/>
                <a:cs typeface="Times New Roman"/>
              </a:rPr>
              <a:t>ÖLÇME, ANALİZ VE İYİLİŞTİRME</a:t>
            </a:r>
            <a:r>
              <a:rPr lang="en-US" sz="1800" b="1" dirty="0">
                <a:latin typeface="Times New Roman"/>
                <a:cs typeface="Times New Roman"/>
              </a:rPr>
              <a:t>​</a:t>
            </a:r>
            <a:endParaRPr lang="tr-TR" sz="1800" b="1" dirty="0">
              <a:latin typeface="Times New Roman"/>
              <a:cs typeface="Times New Roman"/>
            </a:endParaRPr>
          </a:p>
          <a:p>
            <a:pPr marL="0" indent="0" algn="just" fontAlgn="base">
              <a:lnSpc>
                <a:spcPct val="100000"/>
              </a:lnSpc>
              <a:buNone/>
            </a:pPr>
            <a:r>
              <a:rPr lang="tr-TR" sz="1800" dirty="0">
                <a:latin typeface="Times New Roman"/>
                <a:cs typeface="Times New Roman"/>
              </a:rPr>
              <a:t>Üniversitemiz; Ürün/hizmet uygunluğunu ve kalite yönetim sistemi uygunluğunu ve etkinliğini izlemek, ölçmek ve iyileştirmek durumundadır.</a:t>
            </a:r>
          </a:p>
        </p:txBody>
      </p:sp>
    </p:spTree>
    <p:extLst>
      <p:ext uri="{BB962C8B-B14F-4D97-AF65-F5344CB8AC3E}">
        <p14:creationId xmlns:p14="http://schemas.microsoft.com/office/powerpoint/2010/main" val="182580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A1B7-6434-C11E-DB6B-EDED85E3D98A}"/>
              </a:ext>
            </a:extLst>
          </p:cNvPr>
          <p:cNvSpPr>
            <a:spLocks noGrp="1"/>
          </p:cNvSpPr>
          <p:nvPr>
            <p:ph type="title"/>
          </p:nvPr>
        </p:nvSpPr>
        <p:spPr>
          <a:xfrm>
            <a:off x="1097280" y="286603"/>
            <a:ext cx="10058400" cy="533401"/>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Program </a:t>
            </a:r>
            <a:r>
              <a:rPr lang="tr-TR" dirty="0">
                <a:latin typeface="Times New Roman" panose="02020603050405020304" pitchFamily="18" charset="0"/>
                <a:cs typeface="Times New Roman" panose="02020603050405020304" pitchFamily="18" charset="0"/>
              </a:rPr>
              <a:t>A</a:t>
            </a:r>
            <a:r>
              <a:rPr lang="en-US" dirty="0" err="1">
                <a:latin typeface="Times New Roman" panose="02020603050405020304" pitchFamily="18" charset="0"/>
                <a:cs typeface="Times New Roman" panose="02020603050405020304" pitchFamily="18" charset="0"/>
              </a:rPr>
              <a:t>kışı</a:t>
            </a:r>
            <a:r>
              <a:rPr lang="en-US" dirty="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p:txBody>
      </p:sp>
      <p:sp>
        <p:nvSpPr>
          <p:cNvPr id="4" name="Text Placeholder 5">
            <a:extLst>
              <a:ext uri="{FF2B5EF4-FFF2-40B4-BE49-F238E27FC236}">
                <a16:creationId xmlns:a16="http://schemas.microsoft.com/office/drawing/2014/main" id="{72FB8BB2-2253-F694-3F4B-48B183090726}"/>
              </a:ext>
            </a:extLst>
          </p:cNvPr>
          <p:cNvSpPr>
            <a:spLocks noGrp="1"/>
          </p:cNvSpPr>
          <p:nvPr/>
        </p:nvSpPr>
        <p:spPr>
          <a:xfrm>
            <a:off x="1097280" y="1678183"/>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1.</a:t>
            </a:r>
          </a:p>
        </p:txBody>
      </p:sp>
      <p:sp>
        <p:nvSpPr>
          <p:cNvPr id="5" name="Text Placeholder 10">
            <a:extLst>
              <a:ext uri="{FF2B5EF4-FFF2-40B4-BE49-F238E27FC236}">
                <a16:creationId xmlns:a16="http://schemas.microsoft.com/office/drawing/2014/main" id="{F0C2F10C-DD1E-58B2-DE8A-900B513BB48D}"/>
              </a:ext>
            </a:extLst>
          </p:cNvPr>
          <p:cNvSpPr>
            <a:spLocks noGrp="1"/>
          </p:cNvSpPr>
          <p:nvPr/>
        </p:nvSpPr>
        <p:spPr>
          <a:xfrm>
            <a:off x="1811642" y="1857497"/>
            <a:ext cx="2246629" cy="301503"/>
          </a:xfrm>
          <a:prstGeom prst="rect">
            <a:avLst/>
          </a:prstGeom>
        </p:spPr>
        <p:txBody>
          <a:bodyPr vert="horz" lIns="0" tIns="45720" rIns="0" bIns="0" rtlCol="0" anchor="t">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20000"/>
              </a:spcBef>
              <a:spcAft>
                <a:spcPct val="0"/>
              </a:spcAft>
            </a:pPr>
            <a:r>
              <a:rPr lang="tr-TR" sz="1600" b="1" dirty="0">
                <a:solidFill>
                  <a:srgbClr val="000000"/>
                </a:solidFill>
                <a:latin typeface="Times New Roman"/>
                <a:cs typeface="Times New Roman"/>
              </a:rPr>
              <a:t>Kalite Nedir?</a:t>
            </a:r>
            <a:endParaRPr lang="en-US" sz="1600" dirty="0">
              <a:solidFill>
                <a:srgbClr val="000000"/>
              </a:solidFill>
              <a:latin typeface="Times New Roman"/>
              <a:cs typeface="Times New Roman"/>
            </a:endParaRPr>
          </a:p>
        </p:txBody>
      </p:sp>
      <p:sp>
        <p:nvSpPr>
          <p:cNvPr id="6" name="Text Placeholder 7">
            <a:extLst>
              <a:ext uri="{FF2B5EF4-FFF2-40B4-BE49-F238E27FC236}">
                <a16:creationId xmlns:a16="http://schemas.microsoft.com/office/drawing/2014/main" id="{8BF3FD88-1E1E-60D7-6DBA-54883EB49562}"/>
              </a:ext>
            </a:extLst>
          </p:cNvPr>
          <p:cNvSpPr>
            <a:spLocks noGrp="1"/>
          </p:cNvSpPr>
          <p:nvPr/>
        </p:nvSpPr>
        <p:spPr>
          <a:xfrm>
            <a:off x="1097280" y="2854585"/>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3.</a:t>
            </a:r>
          </a:p>
        </p:txBody>
      </p:sp>
      <p:sp>
        <p:nvSpPr>
          <p:cNvPr id="7" name="Text Placeholder 12">
            <a:extLst>
              <a:ext uri="{FF2B5EF4-FFF2-40B4-BE49-F238E27FC236}">
                <a16:creationId xmlns:a16="http://schemas.microsoft.com/office/drawing/2014/main" id="{FDE41E67-4B27-8ADF-D2D1-675182477DD6}"/>
              </a:ext>
            </a:extLst>
          </p:cNvPr>
          <p:cNvSpPr>
            <a:spLocks noGrp="1"/>
          </p:cNvSpPr>
          <p:nvPr/>
        </p:nvSpPr>
        <p:spPr>
          <a:xfrm>
            <a:off x="1811642" y="2927004"/>
            <a:ext cx="3780154" cy="4191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sz="1600" b="1" dirty="0">
                <a:solidFill>
                  <a:srgbClr val="000000"/>
                </a:solidFill>
                <a:latin typeface="Times New Roman"/>
                <a:cs typeface="Times New Roman"/>
              </a:rPr>
              <a:t>Kalite Yönetim Sistemi Dokümantasyonu</a:t>
            </a:r>
            <a:endParaRPr lang="en-US" sz="1600" dirty="0">
              <a:solidFill>
                <a:srgbClr val="000000"/>
              </a:solidFill>
            </a:endParaRPr>
          </a:p>
        </p:txBody>
      </p:sp>
      <p:sp>
        <p:nvSpPr>
          <p:cNvPr id="8" name="Text Placeholder 8">
            <a:extLst>
              <a:ext uri="{FF2B5EF4-FFF2-40B4-BE49-F238E27FC236}">
                <a16:creationId xmlns:a16="http://schemas.microsoft.com/office/drawing/2014/main" id="{56ADDB23-D709-216E-09BB-D24BECACD459}"/>
              </a:ext>
            </a:extLst>
          </p:cNvPr>
          <p:cNvSpPr>
            <a:spLocks noGrp="1"/>
          </p:cNvSpPr>
          <p:nvPr/>
        </p:nvSpPr>
        <p:spPr>
          <a:xfrm>
            <a:off x="1097280" y="3483459"/>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4.</a:t>
            </a:r>
          </a:p>
        </p:txBody>
      </p:sp>
      <p:sp>
        <p:nvSpPr>
          <p:cNvPr id="9" name="Text Placeholder 13">
            <a:extLst>
              <a:ext uri="{FF2B5EF4-FFF2-40B4-BE49-F238E27FC236}">
                <a16:creationId xmlns:a16="http://schemas.microsoft.com/office/drawing/2014/main" id="{38154CB8-8FD8-4E91-99AF-E3CF73422828}"/>
              </a:ext>
            </a:extLst>
          </p:cNvPr>
          <p:cNvSpPr>
            <a:spLocks noGrp="1"/>
          </p:cNvSpPr>
          <p:nvPr/>
        </p:nvSpPr>
        <p:spPr>
          <a:xfrm>
            <a:off x="1792630" y="3611201"/>
            <a:ext cx="4284979" cy="352425"/>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sz="1600" b="1" dirty="0">
                <a:solidFill>
                  <a:srgbClr val="000000"/>
                </a:solidFill>
                <a:latin typeface="Times New Roman"/>
                <a:cs typeface="Times New Roman"/>
              </a:rPr>
              <a:t>Üniversitemizdeki Kalite Yönetim Sistemi Süreci</a:t>
            </a:r>
            <a:endParaRPr lang="en-US" sz="1600" dirty="0">
              <a:solidFill>
                <a:srgbClr val="000000"/>
              </a:solidFill>
            </a:endParaRPr>
          </a:p>
        </p:txBody>
      </p:sp>
      <p:sp>
        <p:nvSpPr>
          <p:cNvPr id="10" name="Text Placeholder 9">
            <a:extLst>
              <a:ext uri="{FF2B5EF4-FFF2-40B4-BE49-F238E27FC236}">
                <a16:creationId xmlns:a16="http://schemas.microsoft.com/office/drawing/2014/main" id="{11E1F72F-5806-46E4-AC01-9413DBC58B58}"/>
              </a:ext>
            </a:extLst>
          </p:cNvPr>
          <p:cNvSpPr>
            <a:spLocks noGrp="1"/>
          </p:cNvSpPr>
          <p:nvPr/>
        </p:nvSpPr>
        <p:spPr>
          <a:xfrm>
            <a:off x="1097280" y="4112332"/>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5.</a:t>
            </a:r>
          </a:p>
        </p:txBody>
      </p:sp>
      <p:sp>
        <p:nvSpPr>
          <p:cNvPr id="11" name="Text Placeholder 14">
            <a:extLst>
              <a:ext uri="{FF2B5EF4-FFF2-40B4-BE49-F238E27FC236}">
                <a16:creationId xmlns:a16="http://schemas.microsoft.com/office/drawing/2014/main" id="{EF673EE5-354A-FD54-2A4E-F922E5E16253}"/>
              </a:ext>
            </a:extLst>
          </p:cNvPr>
          <p:cNvSpPr>
            <a:spLocks noGrp="1"/>
          </p:cNvSpPr>
          <p:nvPr/>
        </p:nvSpPr>
        <p:spPr>
          <a:xfrm>
            <a:off x="1811642" y="4240075"/>
            <a:ext cx="3389629" cy="352425"/>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sz="1600" b="1" dirty="0">
                <a:solidFill>
                  <a:srgbClr val="000000"/>
                </a:solidFill>
                <a:latin typeface="Times New Roman"/>
                <a:cs typeface="Times New Roman"/>
              </a:rPr>
              <a:t>Müşteri Memnuniyeti Yönetim Sistemi</a:t>
            </a:r>
            <a:endParaRPr lang="en-US" sz="1600" dirty="0">
              <a:solidFill>
                <a:srgbClr val="000000"/>
              </a:solidFill>
            </a:endParaRPr>
          </a:p>
        </p:txBody>
      </p:sp>
      <p:sp>
        <p:nvSpPr>
          <p:cNvPr id="12" name="Text Placeholder 6">
            <a:extLst>
              <a:ext uri="{FF2B5EF4-FFF2-40B4-BE49-F238E27FC236}">
                <a16:creationId xmlns:a16="http://schemas.microsoft.com/office/drawing/2014/main" id="{F4EFEB83-8DF8-9418-13FD-C034C8279A76}"/>
              </a:ext>
            </a:extLst>
          </p:cNvPr>
          <p:cNvSpPr>
            <a:spLocks noGrp="1"/>
          </p:cNvSpPr>
          <p:nvPr/>
        </p:nvSpPr>
        <p:spPr>
          <a:xfrm>
            <a:off x="1097280" y="2225711"/>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2.</a:t>
            </a:r>
          </a:p>
        </p:txBody>
      </p:sp>
      <p:sp>
        <p:nvSpPr>
          <p:cNvPr id="13" name="Text Placeholder 11">
            <a:extLst>
              <a:ext uri="{FF2B5EF4-FFF2-40B4-BE49-F238E27FC236}">
                <a16:creationId xmlns:a16="http://schemas.microsoft.com/office/drawing/2014/main" id="{827C4889-BB27-08A2-E9DE-947634C2E254}"/>
              </a:ext>
            </a:extLst>
          </p:cNvPr>
          <p:cNvSpPr>
            <a:spLocks noGrp="1"/>
          </p:cNvSpPr>
          <p:nvPr/>
        </p:nvSpPr>
        <p:spPr>
          <a:xfrm>
            <a:off x="1811642" y="2492411"/>
            <a:ext cx="3389629" cy="266700"/>
          </a:xfrm>
          <a:prstGeom prst="rect">
            <a:avLst/>
          </a:prstGeom>
        </p:spPr>
        <p:txBody>
          <a:bodyPr vert="horz" lIns="0" tIns="45720" rIns="0" bIns="0" rtlCol="0" anchor="b">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20000"/>
              </a:spcBef>
              <a:spcAft>
                <a:spcPct val="0"/>
              </a:spcAft>
            </a:pPr>
            <a:endParaRPr lang="tr-TR" sz="1600" b="1" dirty="0">
              <a:solidFill>
                <a:srgbClr val="000000"/>
              </a:solidFill>
              <a:latin typeface="Times New Roman"/>
              <a:cs typeface="Times New Roman"/>
            </a:endParaRPr>
          </a:p>
          <a:p>
            <a:pPr>
              <a:spcBef>
                <a:spcPct val="20000"/>
              </a:spcBef>
              <a:spcAft>
                <a:spcPct val="0"/>
              </a:spcAft>
            </a:pPr>
            <a:r>
              <a:rPr lang="tr-TR" sz="1600" b="1" dirty="0">
                <a:solidFill>
                  <a:srgbClr val="000000"/>
                </a:solidFill>
                <a:latin typeface="Times New Roman"/>
                <a:cs typeface="Times New Roman"/>
              </a:rPr>
              <a:t>Kalite Yönetim Sistemi Nedir?</a:t>
            </a:r>
            <a:endParaRPr lang="en-US" sz="1600" dirty="0">
              <a:solidFill>
                <a:srgbClr val="000000"/>
              </a:solidFill>
            </a:endParaRPr>
          </a:p>
        </p:txBody>
      </p:sp>
      <p:sp>
        <p:nvSpPr>
          <p:cNvPr id="14" name="Text Placeholder 9">
            <a:extLst>
              <a:ext uri="{FF2B5EF4-FFF2-40B4-BE49-F238E27FC236}">
                <a16:creationId xmlns:a16="http://schemas.microsoft.com/office/drawing/2014/main" id="{A632ECF9-0BA0-ED42-B636-54D9257AE5A7}"/>
              </a:ext>
            </a:extLst>
          </p:cNvPr>
          <p:cNvSpPr txBox="1">
            <a:spLocks/>
          </p:cNvSpPr>
          <p:nvPr/>
        </p:nvSpPr>
        <p:spPr>
          <a:xfrm>
            <a:off x="1097280" y="4569532"/>
            <a:ext cx="788639" cy="533400"/>
          </a:xfrm>
          <a:prstGeom prst="rect">
            <a:avLst/>
          </a:prstGeom>
        </p:spPr>
        <p:txBody>
          <a:bodyPr vert="horz" lIns="0" tIns="0" rIns="0" bIns="0" rtlCol="0" anchor="ctr">
            <a:noAutofit/>
          </a:bodyPr>
          <a:lstStyle>
            <a:defPPr>
              <a:defRPr lang="en-US"/>
            </a:defPPr>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6.</a:t>
            </a:r>
          </a:p>
        </p:txBody>
      </p:sp>
      <p:sp>
        <p:nvSpPr>
          <p:cNvPr id="15" name="Text Placeholder 9">
            <a:extLst>
              <a:ext uri="{FF2B5EF4-FFF2-40B4-BE49-F238E27FC236}">
                <a16:creationId xmlns:a16="http://schemas.microsoft.com/office/drawing/2014/main" id="{C84245D9-D755-F81E-9EB8-0277D2B857DE}"/>
              </a:ext>
            </a:extLst>
          </p:cNvPr>
          <p:cNvSpPr txBox="1">
            <a:spLocks/>
          </p:cNvSpPr>
          <p:nvPr/>
        </p:nvSpPr>
        <p:spPr>
          <a:xfrm>
            <a:off x="1097280" y="5188657"/>
            <a:ext cx="788639" cy="533400"/>
          </a:xfrm>
          <a:prstGeom prst="rect">
            <a:avLst/>
          </a:prstGeom>
          <a:ln>
            <a:noFill/>
          </a:ln>
        </p:spPr>
        <p:txBody>
          <a:bodyPr vert="horz" lIns="0" tIns="0" rIns="0" bIns="0" rtlCol="0" anchor="ctr">
            <a:noAutofit/>
          </a:bodyPr>
          <a:lstStyle>
            <a:defPPr>
              <a:defRPr lang="en-US"/>
            </a:defPPr>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7.</a:t>
            </a:r>
          </a:p>
        </p:txBody>
      </p:sp>
      <p:sp>
        <p:nvSpPr>
          <p:cNvPr id="18" name="TextBox 27">
            <a:extLst>
              <a:ext uri="{FF2B5EF4-FFF2-40B4-BE49-F238E27FC236}">
                <a16:creationId xmlns:a16="http://schemas.microsoft.com/office/drawing/2014/main" id="{790F4639-A69B-49F4-5A7F-277D3879F34B}"/>
              </a:ext>
            </a:extLst>
          </p:cNvPr>
          <p:cNvSpPr txBox="1"/>
          <p:nvPr/>
        </p:nvSpPr>
        <p:spPr>
          <a:xfrm>
            <a:off x="1665487" y="5323726"/>
            <a:ext cx="5129489"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b="1" dirty="0">
                <a:solidFill>
                  <a:srgbClr val="000000"/>
                </a:solidFill>
                <a:latin typeface="Times New Roman"/>
                <a:cs typeface="Times New Roman"/>
              </a:rPr>
              <a:t>Kalite Koordinatörlüğü Beklentiler ve Hedefleri</a:t>
            </a:r>
            <a:endParaRPr lang="en-US" sz="1600" dirty="0">
              <a:solidFill>
                <a:srgbClr val="000000"/>
              </a:solidFill>
            </a:endParaRPr>
          </a:p>
        </p:txBody>
      </p:sp>
      <p:sp>
        <p:nvSpPr>
          <p:cNvPr id="19" name="TextBox 28">
            <a:extLst>
              <a:ext uri="{FF2B5EF4-FFF2-40B4-BE49-F238E27FC236}">
                <a16:creationId xmlns:a16="http://schemas.microsoft.com/office/drawing/2014/main" id="{E4149A61-3D3D-E1B7-518E-B4E283454529}"/>
              </a:ext>
            </a:extLst>
          </p:cNvPr>
          <p:cNvSpPr txBox="1"/>
          <p:nvPr/>
        </p:nvSpPr>
        <p:spPr>
          <a:xfrm>
            <a:off x="1665487" y="4788836"/>
            <a:ext cx="3835930"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b="1" dirty="0">
                <a:solidFill>
                  <a:srgbClr val="000000"/>
                </a:solidFill>
                <a:latin typeface="Times New Roman"/>
                <a:cs typeface="Times New Roman"/>
              </a:rPr>
              <a:t>Üniversitemizdeki Akreditasyon Süreci</a:t>
            </a:r>
            <a:endParaRPr lang="en-US" sz="1600" dirty="0">
              <a:solidFill>
                <a:srgbClr val="000000"/>
              </a:solidFill>
            </a:endParaRPr>
          </a:p>
        </p:txBody>
      </p:sp>
    </p:spTree>
    <p:extLst>
      <p:ext uri="{BB962C8B-B14F-4D97-AF65-F5344CB8AC3E}">
        <p14:creationId xmlns:p14="http://schemas.microsoft.com/office/powerpoint/2010/main" val="4276489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359A-EC12-E85C-5ADC-B0198BEC2146}"/>
              </a:ext>
            </a:extLst>
          </p:cNvPr>
          <p:cNvSpPr>
            <a:spLocks noGrp="1"/>
          </p:cNvSpPr>
          <p:nvPr>
            <p:ph type="title" idx="4294967295"/>
          </p:nvPr>
        </p:nvSpPr>
        <p:spPr>
          <a:xfrm>
            <a:off x="1256685" y="176249"/>
            <a:ext cx="9409112" cy="563562"/>
          </a:xfrm>
        </p:spPr>
        <p:txBody>
          <a:bodyPr>
            <a:normAutofit/>
          </a:bodyPr>
          <a:lstStyle/>
          <a:p>
            <a:pPr algn="ctr"/>
            <a:r>
              <a:rPr lang="tr-TR" sz="2600" b="1" dirty="0">
                <a:latin typeface="Times New Roman"/>
                <a:cs typeface="Times New Roman"/>
              </a:rPr>
              <a:t>Kalite Yönetim Sistemi Dokümantasyonu</a:t>
            </a:r>
            <a:endParaRPr lang="en-CA" sz="2600" dirty="0"/>
          </a:p>
        </p:txBody>
      </p:sp>
      <p:sp>
        <p:nvSpPr>
          <p:cNvPr id="3" name="Content Placeholder 2">
            <a:extLst>
              <a:ext uri="{FF2B5EF4-FFF2-40B4-BE49-F238E27FC236}">
                <a16:creationId xmlns:a16="http://schemas.microsoft.com/office/drawing/2014/main" id="{A0BC6AC5-9E71-F570-33A1-77B3D27B6ACA}"/>
              </a:ext>
            </a:extLst>
          </p:cNvPr>
          <p:cNvSpPr>
            <a:spLocks noGrp="1"/>
          </p:cNvSpPr>
          <p:nvPr>
            <p:ph idx="4294967295"/>
          </p:nvPr>
        </p:nvSpPr>
        <p:spPr>
          <a:xfrm>
            <a:off x="1256685" y="5850277"/>
            <a:ext cx="10220325" cy="369888"/>
          </a:xfrm>
        </p:spPr>
        <p:txBody>
          <a:bodyPr>
            <a:normAutofit fontScale="85000" lnSpcReduction="10000"/>
          </a:bodyPr>
          <a:lstStyle/>
          <a:p>
            <a:pPr fontAlgn="base"/>
            <a:r>
              <a:rPr lang="tr-TR" b="1" i="1" dirty="0"/>
              <a:t>Kalite Yönetim Sisteminde etkin bir sistem oluşturmak için iyi bir dokümantasyona sahip olmak gerekir.</a:t>
            </a:r>
            <a:r>
              <a:rPr lang="tr-TR" dirty="0"/>
              <a:t>​</a:t>
            </a:r>
          </a:p>
        </p:txBody>
      </p:sp>
      <p:pic>
        <p:nvPicPr>
          <p:cNvPr id="6" name="Picture 5" descr="A diagram of a diagram&#10;&#10;AI-generated content may be incorrect.">
            <a:extLst>
              <a:ext uri="{FF2B5EF4-FFF2-40B4-BE49-F238E27FC236}">
                <a16:creationId xmlns:a16="http://schemas.microsoft.com/office/drawing/2014/main" id="{584E8B66-FD16-349A-08F7-44C1C82550D0}"/>
              </a:ext>
            </a:extLst>
          </p:cNvPr>
          <p:cNvPicPr>
            <a:picLocks noChangeAspect="1"/>
          </p:cNvPicPr>
          <p:nvPr/>
        </p:nvPicPr>
        <p:blipFill>
          <a:blip r:embed="rId2"/>
          <a:stretch>
            <a:fillRect/>
          </a:stretch>
        </p:blipFill>
        <p:spPr>
          <a:xfrm>
            <a:off x="1497122" y="822779"/>
            <a:ext cx="8928238" cy="4888209"/>
          </a:xfrm>
          <a:prstGeom prst="rect">
            <a:avLst/>
          </a:prstGeom>
        </p:spPr>
      </p:pic>
    </p:spTree>
    <p:extLst>
      <p:ext uri="{BB962C8B-B14F-4D97-AF65-F5344CB8AC3E}">
        <p14:creationId xmlns:p14="http://schemas.microsoft.com/office/powerpoint/2010/main" val="401237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A96F647-5AB9-770B-2E24-82E34F04B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 y="1087325"/>
            <a:ext cx="10940716" cy="468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218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48B2-E2F2-178B-414C-078CBDB97008}"/>
              </a:ext>
            </a:extLst>
          </p:cNvPr>
          <p:cNvSpPr>
            <a:spLocks noGrp="1"/>
          </p:cNvSpPr>
          <p:nvPr>
            <p:ph type="title"/>
          </p:nvPr>
        </p:nvSpPr>
        <p:spPr/>
        <p:txBody>
          <a:bodyPr/>
          <a:lstStyle/>
          <a:p>
            <a:r>
              <a:rPr lang="tr-TR" b="1" dirty="0"/>
              <a:t>KALİTE EL KİTABI</a:t>
            </a:r>
            <a:r>
              <a:rPr lang="tr-TR" dirty="0"/>
              <a:t>​</a:t>
            </a:r>
            <a:endParaRPr lang="en-CA" dirty="0"/>
          </a:p>
        </p:txBody>
      </p:sp>
      <p:sp>
        <p:nvSpPr>
          <p:cNvPr id="3" name="Content Placeholder 2">
            <a:extLst>
              <a:ext uri="{FF2B5EF4-FFF2-40B4-BE49-F238E27FC236}">
                <a16:creationId xmlns:a16="http://schemas.microsoft.com/office/drawing/2014/main" id="{090F0321-24F5-6206-629A-2458EE81E5B4}"/>
              </a:ext>
            </a:extLst>
          </p:cNvPr>
          <p:cNvSpPr>
            <a:spLocks noGrp="1"/>
          </p:cNvSpPr>
          <p:nvPr>
            <p:ph idx="1"/>
          </p:nvPr>
        </p:nvSpPr>
        <p:spPr/>
        <p:txBody>
          <a:bodyPr/>
          <a:lstStyle/>
          <a:p>
            <a:pPr fontAlgn="base"/>
            <a:r>
              <a:rPr lang="tr-TR" b="1" dirty="0"/>
              <a:t>Üniversitemizin belirlediği kalite politikası tanımlanır.</a:t>
            </a:r>
            <a:r>
              <a:rPr lang="tr-TR" dirty="0"/>
              <a:t>​</a:t>
            </a:r>
          </a:p>
          <a:p>
            <a:pPr fontAlgn="base"/>
            <a:r>
              <a:rPr lang="tr-TR" b="1" dirty="0"/>
              <a:t>Üniversitemizin kuruluş amacı tanımlanır.</a:t>
            </a:r>
            <a:r>
              <a:rPr lang="tr-TR" dirty="0"/>
              <a:t>​</a:t>
            </a:r>
          </a:p>
          <a:p>
            <a:pPr fontAlgn="base"/>
            <a:r>
              <a:rPr lang="tr-TR" b="1" dirty="0"/>
              <a:t>Üniversitemizin yapısı tanımlanır.</a:t>
            </a:r>
            <a:r>
              <a:rPr lang="tr-TR" dirty="0"/>
              <a:t>​</a:t>
            </a:r>
          </a:p>
          <a:p>
            <a:pPr fontAlgn="base"/>
            <a:r>
              <a:rPr lang="tr-TR" b="1" dirty="0"/>
              <a:t>Üniversitemizin iç bölümleri tanımlanır.</a:t>
            </a:r>
            <a:r>
              <a:rPr lang="tr-TR" dirty="0"/>
              <a:t>​</a:t>
            </a:r>
          </a:p>
          <a:p>
            <a:pPr fontAlgn="base"/>
            <a:r>
              <a:rPr lang="tr-TR" b="1" dirty="0"/>
              <a:t>Kontrollü dokümandır.</a:t>
            </a:r>
            <a:r>
              <a:rPr lang="tr-TR" dirty="0"/>
              <a:t>​</a:t>
            </a:r>
          </a:p>
          <a:p>
            <a:pPr fontAlgn="base"/>
            <a:r>
              <a:rPr lang="tr-TR" b="1" dirty="0"/>
              <a:t>Üniversitemiz tarafından yayınlanır.</a:t>
            </a:r>
            <a:r>
              <a:rPr lang="tr-TR" dirty="0"/>
              <a:t>​</a:t>
            </a:r>
          </a:p>
        </p:txBody>
      </p:sp>
    </p:spTree>
    <p:extLst>
      <p:ext uri="{BB962C8B-B14F-4D97-AF65-F5344CB8AC3E}">
        <p14:creationId xmlns:p14="http://schemas.microsoft.com/office/powerpoint/2010/main" val="536274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C6AB7-9A0F-5026-F3AA-6D0D128147E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FD17359-4A3F-F544-8673-C8C3615969E5}"/>
              </a:ext>
            </a:extLst>
          </p:cNvPr>
          <p:cNvSpPr>
            <a:spLocks noGrp="1"/>
          </p:cNvSpPr>
          <p:nvPr>
            <p:ph idx="1"/>
          </p:nvPr>
        </p:nvSpPr>
        <p:spPr/>
        <p:txBody>
          <a:bodyPr/>
          <a:lstStyle/>
          <a:p>
            <a:pPr fontAlgn="base"/>
            <a:r>
              <a:rPr lang="tr-TR" b="1" dirty="0"/>
              <a:t>Proses (Süreç):</a:t>
            </a:r>
            <a:r>
              <a:rPr lang="en-US" dirty="0"/>
              <a:t>​</a:t>
            </a:r>
          </a:p>
          <a:p>
            <a:pPr fontAlgn="base"/>
            <a:r>
              <a:rPr lang="tr-TR" b="1" dirty="0"/>
              <a:t>Kaynakları kullanarak, girdileri çıktılara dönüştüren birbirleriyle ilgili veya etkileşimli faaliyetler takımı. Yaptığımız işlerdir…</a:t>
            </a:r>
            <a:endParaRPr lang="en-US" dirty="0"/>
          </a:p>
          <a:p>
            <a:pPr fontAlgn="base"/>
            <a:r>
              <a:rPr lang="tr-TR" b="1" dirty="0"/>
              <a:t>Ürün/Hizmet: </a:t>
            </a:r>
            <a:r>
              <a:rPr lang="en-US" dirty="0"/>
              <a:t>​</a:t>
            </a:r>
          </a:p>
          <a:p>
            <a:pPr fontAlgn="base"/>
            <a:r>
              <a:rPr lang="tr-TR" b="1" dirty="0"/>
              <a:t>Bir prosesin sonucu.</a:t>
            </a:r>
            <a:endParaRPr lang="en-US" dirty="0"/>
          </a:p>
          <a:p>
            <a:endParaRPr lang="en-CA" dirty="0"/>
          </a:p>
        </p:txBody>
      </p:sp>
    </p:spTree>
    <p:extLst>
      <p:ext uri="{BB962C8B-B14F-4D97-AF65-F5344CB8AC3E}">
        <p14:creationId xmlns:p14="http://schemas.microsoft.com/office/powerpoint/2010/main" val="381260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D5D5-63F9-6D92-8514-127D4E461F1D}"/>
              </a:ext>
            </a:extLst>
          </p:cNvPr>
          <p:cNvSpPr>
            <a:spLocks noGrp="1"/>
          </p:cNvSpPr>
          <p:nvPr>
            <p:ph type="title"/>
          </p:nvPr>
        </p:nvSpPr>
        <p:spPr/>
        <p:txBody>
          <a:bodyPr/>
          <a:lstStyle/>
          <a:p>
            <a:r>
              <a:rPr lang="tr-TR" b="1" dirty="0"/>
              <a:t>İÇ TETKİK</a:t>
            </a:r>
            <a:r>
              <a:rPr lang="tr-TR" dirty="0"/>
              <a:t>​</a:t>
            </a:r>
            <a:endParaRPr lang="en-CA" dirty="0"/>
          </a:p>
        </p:txBody>
      </p:sp>
      <p:sp>
        <p:nvSpPr>
          <p:cNvPr id="3" name="Content Placeholder 2">
            <a:extLst>
              <a:ext uri="{FF2B5EF4-FFF2-40B4-BE49-F238E27FC236}">
                <a16:creationId xmlns:a16="http://schemas.microsoft.com/office/drawing/2014/main" id="{2EA0181F-ADC2-01C3-D900-9B13C1C97396}"/>
              </a:ext>
            </a:extLst>
          </p:cNvPr>
          <p:cNvSpPr>
            <a:spLocks noGrp="1"/>
          </p:cNvSpPr>
          <p:nvPr>
            <p:ph idx="1"/>
          </p:nvPr>
        </p:nvSpPr>
        <p:spPr/>
        <p:txBody>
          <a:bodyPr/>
          <a:lstStyle/>
          <a:p>
            <a:pPr fontAlgn="base"/>
            <a:r>
              <a:rPr lang="tr-TR" b="1" dirty="0"/>
              <a:t>Üniversitemiz, kalite yönetim sisteminin;</a:t>
            </a:r>
            <a:r>
              <a:rPr lang="tr-TR" dirty="0"/>
              <a:t>​</a:t>
            </a:r>
          </a:p>
          <a:p>
            <a:pPr fontAlgn="base"/>
            <a:r>
              <a:rPr lang="tr-TR" b="1" dirty="0"/>
              <a:t>Plânlanmış düzenlemelere, bu Standardın şartlarına ve kuruluş tarafından oluşturulan kalite yönetim sistemi şartlarına uyup uymadığını,</a:t>
            </a:r>
            <a:r>
              <a:rPr lang="en-US" dirty="0"/>
              <a:t>​</a:t>
            </a:r>
          </a:p>
          <a:p>
            <a:pPr fontAlgn="base"/>
            <a:r>
              <a:rPr lang="tr-TR" b="1" dirty="0"/>
              <a:t>Etkin olarak uygulanıp uygulanmadığı ve sürekliliğinin sağlanıp sağlanmadığını belirlemek için plânlanmış aralıklarla (yılda en az bir kez) iç tetkikler gerçekleştirilmelidir.</a:t>
            </a:r>
            <a:endParaRPr lang="tr-TR" dirty="0"/>
          </a:p>
          <a:p>
            <a:endParaRPr lang="en-CA" dirty="0"/>
          </a:p>
        </p:txBody>
      </p:sp>
    </p:spTree>
    <p:extLst>
      <p:ext uri="{BB962C8B-B14F-4D97-AF65-F5344CB8AC3E}">
        <p14:creationId xmlns:p14="http://schemas.microsoft.com/office/powerpoint/2010/main" val="3435197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18C6-180F-2A25-2B24-F735F35A7CDE}"/>
              </a:ext>
            </a:extLst>
          </p:cNvPr>
          <p:cNvSpPr>
            <a:spLocks noGrp="1"/>
          </p:cNvSpPr>
          <p:nvPr>
            <p:ph type="title"/>
          </p:nvPr>
        </p:nvSpPr>
        <p:spPr/>
        <p:txBody>
          <a:bodyPr/>
          <a:lstStyle/>
          <a:p>
            <a:r>
              <a:rPr lang="tr-TR" b="1" dirty="0"/>
              <a:t>VERİ ANALİZİ</a:t>
            </a:r>
            <a:r>
              <a:rPr lang="tr-TR" dirty="0"/>
              <a:t>​</a:t>
            </a:r>
            <a:endParaRPr lang="en-CA" dirty="0"/>
          </a:p>
        </p:txBody>
      </p:sp>
      <p:sp>
        <p:nvSpPr>
          <p:cNvPr id="3" name="Content Placeholder 2">
            <a:extLst>
              <a:ext uri="{FF2B5EF4-FFF2-40B4-BE49-F238E27FC236}">
                <a16:creationId xmlns:a16="http://schemas.microsoft.com/office/drawing/2014/main" id="{21CB7907-10E3-BE1E-A12F-EB7020FC5CDC}"/>
              </a:ext>
            </a:extLst>
          </p:cNvPr>
          <p:cNvSpPr>
            <a:spLocks noGrp="1"/>
          </p:cNvSpPr>
          <p:nvPr>
            <p:ph idx="1"/>
          </p:nvPr>
        </p:nvSpPr>
        <p:spPr/>
        <p:txBody>
          <a:bodyPr/>
          <a:lstStyle/>
          <a:p>
            <a:r>
              <a:rPr lang="tr-TR" b="1" dirty="0"/>
              <a:t>Kalite yönetim sisteminin uygunluk ve etkinliğini göstermek ve kalite yönetim sisteminin etkinliğinin sürekli iyileştirilmesinin yapılabileceği yerleri değerlendirmek için uygun verileri belirlemeli, toplamalı ve analiz etmelidir. Bu analiz, izleme ve ölçme sonuçlarından elde edilen ve ilgili diğer kaynaklardan gelen verileri kapsamalıdır.</a:t>
            </a:r>
            <a:r>
              <a:rPr lang="tr-TR" dirty="0"/>
              <a:t>​</a:t>
            </a:r>
            <a:endParaRPr lang="en-CA" dirty="0"/>
          </a:p>
        </p:txBody>
      </p:sp>
    </p:spTree>
    <p:extLst>
      <p:ext uri="{BB962C8B-B14F-4D97-AF65-F5344CB8AC3E}">
        <p14:creationId xmlns:p14="http://schemas.microsoft.com/office/powerpoint/2010/main" val="3282366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6DB0-4819-B63A-0434-3FDAB46515C5}"/>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E7E46E45-0CEF-3BA7-157E-4FACF4782B40}"/>
              </a:ext>
            </a:extLst>
          </p:cNvPr>
          <p:cNvSpPr>
            <a:spLocks noGrp="1"/>
          </p:cNvSpPr>
          <p:nvPr>
            <p:ph idx="1"/>
          </p:nvPr>
        </p:nvSpPr>
        <p:spPr/>
        <p:txBody>
          <a:bodyPr>
            <a:normAutofit/>
          </a:bodyPr>
          <a:lstStyle/>
          <a:p>
            <a:pPr marL="0" indent="0" algn="ctr">
              <a:buNone/>
            </a:pPr>
            <a:r>
              <a:rPr lang="tr-TR" sz="5400" dirty="0">
                <a:latin typeface="Times New Roman" panose="02020603050405020304" pitchFamily="18" charset="0"/>
                <a:cs typeface="Times New Roman" panose="02020603050405020304" pitchFamily="18" charset="0"/>
              </a:rPr>
              <a:t>Ölçmediğiniz hiç bir şeyi kontrol edemez, kontrol edemediğiniz hiç bir şeyi yönetemezsiniz. </a:t>
            </a:r>
          </a:p>
          <a:p>
            <a:r>
              <a:rPr lang="tr-TR" sz="5400" dirty="0">
                <a:latin typeface="Times New Roman" panose="02020603050405020304" pitchFamily="18" charset="0"/>
                <a:cs typeface="Times New Roman" panose="02020603050405020304" pitchFamily="18" charset="0"/>
              </a:rPr>
              <a:t> 						Peter Drucker</a:t>
            </a:r>
            <a:endParaRPr lang="en-CA"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777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0F40-92A2-9F60-A166-5F2BF8D1868E}"/>
              </a:ext>
            </a:extLst>
          </p:cNvPr>
          <p:cNvSpPr>
            <a:spLocks noGrp="1"/>
          </p:cNvSpPr>
          <p:nvPr>
            <p:ph type="title"/>
          </p:nvPr>
        </p:nvSpPr>
        <p:spPr/>
        <p:txBody>
          <a:bodyPr>
            <a:normAutofit/>
          </a:bodyPr>
          <a:lstStyle/>
          <a:p>
            <a:r>
              <a:rPr lang="tr-TR" b="1" dirty="0">
                <a:solidFill>
                  <a:srgbClr val="000000"/>
                </a:solidFill>
                <a:latin typeface="Times New Roman"/>
                <a:cs typeface="Times New Roman"/>
              </a:rPr>
              <a:t>Üniversitemizdeki Kalite Yönetim Sistemi Süreci</a:t>
            </a:r>
            <a:endParaRPr lang="en-CA" dirty="0"/>
          </a:p>
        </p:txBody>
      </p:sp>
      <p:sp>
        <p:nvSpPr>
          <p:cNvPr id="3" name="Content Placeholder 2">
            <a:extLst>
              <a:ext uri="{FF2B5EF4-FFF2-40B4-BE49-F238E27FC236}">
                <a16:creationId xmlns:a16="http://schemas.microsoft.com/office/drawing/2014/main" id="{48E20563-7EC7-B639-CDC3-39AFCDDDF408}"/>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85064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group of people sitting at a table&#10;&#10;Description automatically generated">
            <a:extLst>
              <a:ext uri="{FF2B5EF4-FFF2-40B4-BE49-F238E27FC236}">
                <a16:creationId xmlns:a16="http://schemas.microsoft.com/office/drawing/2014/main" id="{611AC24B-2D55-F048-A0F3-161073421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594" y="593405"/>
            <a:ext cx="7569522" cy="5251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EA7301-3260-1E9C-57CE-1A9462F8198F}"/>
              </a:ext>
            </a:extLst>
          </p:cNvPr>
          <p:cNvSpPr txBox="1"/>
          <p:nvPr/>
        </p:nvSpPr>
        <p:spPr>
          <a:xfrm>
            <a:off x="1026695" y="4485923"/>
            <a:ext cx="3044363" cy="1200329"/>
          </a:xfrm>
          <a:prstGeom prst="rect">
            <a:avLst/>
          </a:prstGeom>
          <a:noFill/>
        </p:spPr>
        <p:txBody>
          <a:bodyPr wrap="square">
            <a:spAutoFit/>
          </a:bodyPr>
          <a:lstStyle/>
          <a:p>
            <a:r>
              <a:rPr lang="tr-TR" sz="1800" b="0" i="0" u="none" strike="noStrike" dirty="0">
                <a:solidFill>
                  <a:srgbClr val="0066CC"/>
                </a:solidFill>
                <a:effectLst/>
                <a:latin typeface="Arial" panose="020B0604020202020204" pitchFamily="34" charset="0"/>
              </a:rPr>
              <a:t>KALİTE KOORDİNATÖRLÜĞÜNE WEB SAYFAMIZDAN TEK TIKLA ERİŞİM BUTONU</a:t>
            </a:r>
            <a:endParaRPr lang="en-CA" dirty="0"/>
          </a:p>
        </p:txBody>
      </p:sp>
      <p:sp>
        <p:nvSpPr>
          <p:cNvPr id="6" name="Arrow: Curved Down 5">
            <a:extLst>
              <a:ext uri="{FF2B5EF4-FFF2-40B4-BE49-F238E27FC236}">
                <a16:creationId xmlns:a16="http://schemas.microsoft.com/office/drawing/2014/main" id="{24FB930C-3360-39C8-FC35-8459F3755826}"/>
              </a:ext>
            </a:extLst>
          </p:cNvPr>
          <p:cNvSpPr/>
          <p:nvPr/>
        </p:nvSpPr>
        <p:spPr>
          <a:xfrm>
            <a:off x="3343175" y="2060848"/>
            <a:ext cx="6408712" cy="2736304"/>
          </a:xfrm>
          <a:prstGeom prst="curvedDownArrow">
            <a:avLst>
              <a:gd name="adj1" fmla="val 12212"/>
              <a:gd name="adj2" fmla="val 50000"/>
              <a:gd name="adj3" fmla="val 27825"/>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rgbClr val="FF0000"/>
              </a:solidFill>
            </a:endParaRPr>
          </a:p>
        </p:txBody>
      </p:sp>
    </p:spTree>
    <p:extLst>
      <p:ext uri="{BB962C8B-B14F-4D97-AF65-F5344CB8AC3E}">
        <p14:creationId xmlns:p14="http://schemas.microsoft.com/office/powerpoint/2010/main" val="1259744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486B-E9E1-CB9A-8BB0-4DA88E64801E}"/>
              </a:ext>
            </a:extLst>
          </p:cNvPr>
          <p:cNvSpPr txBox="1">
            <a:spLocks/>
          </p:cNvSpPr>
          <p:nvPr/>
        </p:nvSpPr>
        <p:spPr>
          <a:xfrm>
            <a:off x="1011936" y="330386"/>
            <a:ext cx="10168128" cy="91390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6000" b="0" i="0" u="none" strike="noStrike" kern="1200" cap="none" spc="0" normalizeH="0" baseline="0" noProof="0">
                <a:ln>
                  <a:noFill/>
                </a:ln>
                <a:solidFill>
                  <a:prstClr val="black"/>
                </a:solidFill>
                <a:effectLst/>
                <a:uLnTx/>
                <a:uFillTx/>
                <a:latin typeface="Aptos Display" panose="02110004020202020204"/>
                <a:ea typeface="+mj-ea"/>
                <a:cs typeface="+mj-cs"/>
              </a:rPr>
              <a:t>ÜNİVERSİTEMİZİN KALİTE YOLCULUĞU</a:t>
            </a:r>
            <a:endParaRPr kumimoji="0" lang="en-US" sz="6000" b="0" i="0" u="none" strike="noStrike" kern="1200" cap="none" spc="0" normalizeH="0" baseline="0" noProof="0">
              <a:ln>
                <a:noFill/>
              </a:ln>
              <a:solidFill>
                <a:prstClr val="black"/>
              </a:solidFill>
              <a:effectLst/>
              <a:uLnTx/>
              <a:uFillTx/>
              <a:latin typeface="Aptos Display" panose="02110004020202020204"/>
              <a:ea typeface="+mj-ea"/>
              <a:cs typeface="+mj-cs"/>
            </a:endParaRPr>
          </a:p>
        </p:txBody>
      </p:sp>
      <p:graphicFrame>
        <p:nvGraphicFramePr>
          <p:cNvPr id="5" name="Content Placeholder 3" descr="timeline">
            <a:extLst>
              <a:ext uri="{FF2B5EF4-FFF2-40B4-BE49-F238E27FC236}">
                <a16:creationId xmlns:a16="http://schemas.microsoft.com/office/drawing/2014/main" id="{487BC41D-D0D1-412B-63E8-47426F5C43CA}"/>
              </a:ext>
            </a:extLst>
          </p:cNvPr>
          <p:cNvGraphicFramePr>
            <a:graphicFrameLocks/>
          </p:cNvGraphicFramePr>
          <p:nvPr/>
        </p:nvGraphicFramePr>
        <p:xfrm>
          <a:off x="91408" y="1408962"/>
          <a:ext cx="11687150" cy="4376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blue and grey logo&#10;&#10;Description automatically generated">
            <a:extLst>
              <a:ext uri="{FF2B5EF4-FFF2-40B4-BE49-F238E27FC236}">
                <a16:creationId xmlns:a16="http://schemas.microsoft.com/office/drawing/2014/main" id="{58392B6D-9E47-C2D3-EB2A-B1574415A4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10" name="Rectangle: Rounded Corners 9">
            <a:extLst>
              <a:ext uri="{FF2B5EF4-FFF2-40B4-BE49-F238E27FC236}">
                <a16:creationId xmlns:a16="http://schemas.microsoft.com/office/drawing/2014/main" id="{4F951A9F-8F34-3E31-3D7D-E934DC74148B}"/>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kku.edu.tr             kirikkaleunv               kirikkaleunv              kirikkaleunv</a:t>
            </a:r>
            <a:endParaRPr kumimoji="0" lang="en-CA"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2">
            <a:extLst>
              <a:ext uri="{FF2B5EF4-FFF2-40B4-BE49-F238E27FC236}">
                <a16:creationId xmlns:a16="http://schemas.microsoft.com/office/drawing/2014/main" id="{5B3027D2-DC42-B79F-8A8D-1E7FC3D990E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585FADB0-B733-F994-38E1-61694E21FB5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6" name="Picture 6" descr="X Icon Images – Browse 1,150,658 Stock Photos, Vectors, and Video | Adobe  Stock">
            <a:extLst>
              <a:ext uri="{FF2B5EF4-FFF2-40B4-BE49-F238E27FC236}">
                <a16:creationId xmlns:a16="http://schemas.microsoft.com/office/drawing/2014/main" id="{8EDD7B7D-0632-1D9D-28F6-81F5733CC04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acebook - Free social media icons">
            <a:extLst>
              <a:ext uri="{FF2B5EF4-FFF2-40B4-BE49-F238E27FC236}">
                <a16:creationId xmlns:a16="http://schemas.microsoft.com/office/drawing/2014/main" id="{EB92B717-0BB1-53D9-E670-E86C06DD74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sp>
        <p:nvSpPr>
          <p:cNvPr id="4" name="TextBox 3">
            <a:extLst>
              <a:ext uri="{FF2B5EF4-FFF2-40B4-BE49-F238E27FC236}">
                <a16:creationId xmlns:a16="http://schemas.microsoft.com/office/drawing/2014/main" id="{3BEFC17B-84F3-0F69-F257-1E7684F1AFA7}"/>
              </a:ext>
            </a:extLst>
          </p:cNvPr>
          <p:cNvSpPr txBox="1"/>
          <p:nvPr/>
        </p:nvSpPr>
        <p:spPr>
          <a:xfrm>
            <a:off x="7836646" y="4181702"/>
            <a:ext cx="2344848"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等线" panose="02010600030101010101" pitchFamily="2" charset="-122"/>
                <a:cs typeface="+mn-cs"/>
              </a:rPr>
              <a:t>Üniversitemiz, Kurumsal Akreditasyon Programı (KAP) kapsamında Dış Değerlendirme Süreci geçirmiştir. </a:t>
            </a:r>
            <a:endParaRPr kumimoji="0" lang="en-CA" sz="13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等线" panose="02010600030101010101" pitchFamily="2" charset="-122"/>
              <a:cs typeface="+mn-cs"/>
            </a:endParaRPr>
          </a:p>
        </p:txBody>
      </p:sp>
      <p:sp>
        <p:nvSpPr>
          <p:cNvPr id="24" name="TextBox 23">
            <a:extLst>
              <a:ext uri="{FF2B5EF4-FFF2-40B4-BE49-F238E27FC236}">
                <a16:creationId xmlns:a16="http://schemas.microsoft.com/office/drawing/2014/main" id="{37AD83BE-E9E0-25D0-76C3-C82861052E72}"/>
              </a:ext>
            </a:extLst>
          </p:cNvPr>
          <p:cNvSpPr txBox="1"/>
          <p:nvPr/>
        </p:nvSpPr>
        <p:spPr>
          <a:xfrm>
            <a:off x="9009070" y="2148090"/>
            <a:ext cx="2946666"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等线" panose="02010600030101010101" pitchFamily="2" charset="-122"/>
                <a:cs typeface="+mn-cs"/>
              </a:rPr>
              <a:t>Üniversitemiz, YÖKAK tarafından Kurumsal Akreditasyon Programı (KAP) sürecinden olumlu sonuç alarak kalitesini bir kez daha tescil ettirmiştir.</a:t>
            </a:r>
            <a:endParaRPr kumimoji="0" lang="en-CA" sz="1200" b="1"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等线" panose="02010600030101010101" pitchFamily="2" charset="-122"/>
              <a:cs typeface="+mn-cs"/>
            </a:endParaRPr>
          </a:p>
        </p:txBody>
      </p:sp>
    </p:spTree>
    <p:extLst>
      <p:ext uri="{BB962C8B-B14F-4D97-AF65-F5344CB8AC3E}">
        <p14:creationId xmlns:p14="http://schemas.microsoft.com/office/powerpoint/2010/main" val="250095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8671-26ED-6775-9413-DBBF41AFBB12}"/>
              </a:ext>
            </a:extLst>
          </p:cNvPr>
          <p:cNvSpPr>
            <a:spLocks noGrp="1"/>
          </p:cNvSpPr>
          <p:nvPr>
            <p:ph type="title"/>
          </p:nvPr>
        </p:nvSpPr>
        <p:spPr/>
        <p:txBody>
          <a:bodyPr/>
          <a:lstStyle/>
          <a:p>
            <a:r>
              <a:rPr lang="tr-TR" b="1" dirty="0">
                <a:solidFill>
                  <a:srgbClr val="000000"/>
                </a:solidFill>
                <a:latin typeface="Times New Roman"/>
                <a:cs typeface="Times New Roman"/>
              </a:rPr>
              <a:t>Kalite Nedir?</a:t>
            </a:r>
            <a:endParaRPr lang="en-CA" dirty="0"/>
          </a:p>
        </p:txBody>
      </p:sp>
      <p:sp>
        <p:nvSpPr>
          <p:cNvPr id="3" name="Content Placeholder 2">
            <a:extLst>
              <a:ext uri="{FF2B5EF4-FFF2-40B4-BE49-F238E27FC236}">
                <a16:creationId xmlns:a16="http://schemas.microsoft.com/office/drawing/2014/main" id="{BBF767E1-E255-2795-9FEE-61E5F8E2C0FA}"/>
              </a:ext>
            </a:extLst>
          </p:cNvPr>
          <p:cNvSpPr>
            <a:spLocks noGrp="1"/>
          </p:cNvSpPr>
          <p:nvPr>
            <p:ph idx="1"/>
          </p:nvPr>
        </p:nvSpPr>
        <p:spPr>
          <a:xfrm>
            <a:off x="1097280" y="2805192"/>
            <a:ext cx="10058400" cy="3063901"/>
          </a:xfrm>
        </p:spPr>
        <p:txBody>
          <a:bodyPr/>
          <a:lstStyle/>
          <a:p>
            <a:pPr fontAlgn="base"/>
            <a:r>
              <a:rPr lang="tr-TR" b="1" dirty="0">
                <a:latin typeface="Times New Roman" panose="02020603050405020304" pitchFamily="18" charset="0"/>
                <a:cs typeface="Times New Roman" panose="02020603050405020304" pitchFamily="18" charset="0"/>
              </a:rPr>
              <a:t>Kalite, </a:t>
            </a:r>
            <a:r>
              <a:rPr lang="tr-TR" dirty="0">
                <a:latin typeface="Times New Roman" panose="02020603050405020304" pitchFamily="18" charset="0"/>
                <a:cs typeface="Times New Roman" panose="02020603050405020304" pitchFamily="18" charset="0"/>
              </a:rPr>
              <a:t>her şeyden önce bir </a:t>
            </a:r>
            <a:r>
              <a:rPr lang="tr-TR" i="1" dirty="0">
                <a:latin typeface="Times New Roman" panose="02020603050405020304" pitchFamily="18" charset="0"/>
                <a:cs typeface="Times New Roman" panose="02020603050405020304" pitchFamily="18" charset="0"/>
              </a:rPr>
              <a:t>“saygı”</a:t>
            </a:r>
            <a:r>
              <a:rPr lang="tr-TR" dirty="0">
                <a:latin typeface="Times New Roman" panose="02020603050405020304" pitchFamily="18" charset="0"/>
                <a:cs typeface="Times New Roman" panose="02020603050405020304" pitchFamily="18" charset="0"/>
              </a:rPr>
              <a:t> ve </a:t>
            </a:r>
            <a:r>
              <a:rPr lang="tr-TR" i="1" dirty="0">
                <a:latin typeface="Times New Roman" panose="02020603050405020304" pitchFamily="18" charset="0"/>
                <a:cs typeface="Times New Roman" panose="02020603050405020304" pitchFamily="18" charset="0"/>
              </a:rPr>
              <a:t>“nezaket”</a:t>
            </a:r>
            <a:r>
              <a:rPr lang="tr-TR" dirty="0">
                <a:latin typeface="Times New Roman" panose="02020603050405020304" pitchFamily="18" charset="0"/>
                <a:cs typeface="Times New Roman" panose="02020603050405020304" pitchFamily="18" charset="0"/>
              </a:rPr>
              <a:t> işidir. Bu saygı üç seviyede gerçekleşir :</a:t>
            </a:r>
            <a:r>
              <a:rPr lang="en-US" dirty="0">
                <a:latin typeface="Times New Roman" panose="02020603050405020304" pitchFamily="18" charset="0"/>
                <a:cs typeface="Times New Roman" panose="02020603050405020304" pitchFamily="18" charset="0"/>
              </a:rPr>
              <a:t>​​</a:t>
            </a:r>
          </a:p>
          <a:p>
            <a:pPr fontAlgn="base"/>
            <a:r>
              <a:rPr lang="tr-TR" dirty="0">
                <a:latin typeface="Times New Roman" panose="02020603050405020304" pitchFamily="18" charset="0"/>
                <a:cs typeface="Times New Roman" panose="02020603050405020304" pitchFamily="18" charset="0"/>
              </a:rPr>
              <a:t>Kurum dışında vatandaşlara saygı,</a:t>
            </a:r>
            <a:r>
              <a:rPr lang="en-US" dirty="0">
                <a:latin typeface="Times New Roman" panose="02020603050405020304" pitchFamily="18" charset="0"/>
                <a:cs typeface="Times New Roman" panose="02020603050405020304" pitchFamily="18" charset="0"/>
              </a:rPr>
              <a:t>​​</a:t>
            </a:r>
          </a:p>
          <a:p>
            <a:pPr fontAlgn="base"/>
            <a:r>
              <a:rPr lang="tr-TR" dirty="0">
                <a:latin typeface="Times New Roman" panose="02020603050405020304" pitchFamily="18" charset="0"/>
                <a:cs typeface="Times New Roman" panose="02020603050405020304" pitchFamily="18" charset="0"/>
              </a:rPr>
              <a:t>Kurum içinde, herkesin geliştirme ve iyileştirme faaliyetlerine yaptığı katkıya saygı,</a:t>
            </a:r>
            <a:r>
              <a:rPr lang="en-US" dirty="0">
                <a:latin typeface="Times New Roman" panose="02020603050405020304" pitchFamily="18" charset="0"/>
                <a:cs typeface="Times New Roman" panose="02020603050405020304" pitchFamily="18" charset="0"/>
              </a:rPr>
              <a:t>​​</a:t>
            </a:r>
          </a:p>
          <a:p>
            <a:pPr fontAlgn="base"/>
            <a:r>
              <a:rPr lang="tr-TR" dirty="0">
                <a:latin typeface="Times New Roman" panose="02020603050405020304" pitchFamily="18" charset="0"/>
                <a:cs typeface="Times New Roman" panose="02020603050405020304" pitchFamily="18" charset="0"/>
              </a:rPr>
              <a:t>Çalışma grupları içinde, iş görenlerin yararlı faaliyetlerinden dolayı kendi kendilerine saygı.​</a:t>
            </a:r>
            <a:endParaRPr lang="en-US"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909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1EC2F-0001-4871-1DB4-FCBC3B7AD286}"/>
              </a:ext>
            </a:extLst>
          </p:cNvPr>
          <p:cNvSpPr>
            <a:spLocks noGrp="1"/>
          </p:cNvSpPr>
          <p:nvPr>
            <p:ph type="title"/>
          </p:nvPr>
        </p:nvSpPr>
        <p:spPr>
          <a:xfrm>
            <a:off x="7859485" y="634946"/>
            <a:ext cx="3690257" cy="1450757"/>
          </a:xfrm>
        </p:spPr>
        <p:txBody>
          <a:bodyPr>
            <a:normAutofit/>
          </a:bodyPr>
          <a:lstStyle/>
          <a:p>
            <a:pPr algn="ctr"/>
            <a:r>
              <a:rPr lang="tr-TR" dirty="0"/>
              <a:t>14 TEMMUZ 2015 </a:t>
            </a:r>
            <a:endParaRPr lang="en-CA" dirty="0"/>
          </a:p>
        </p:txBody>
      </p:sp>
      <p:pic>
        <p:nvPicPr>
          <p:cNvPr id="2050" name="Picture 2">
            <a:extLst>
              <a:ext uri="{FF2B5EF4-FFF2-40B4-BE49-F238E27FC236}">
                <a16:creationId xmlns:a16="http://schemas.microsoft.com/office/drawing/2014/main" id="{2F845E22-6681-E390-6760-0CC0FE51E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30" r="3353" b="-2"/>
          <a:stretch>
            <a:fillRect/>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2070" name="Straight Connector 2069">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71" name="Content Placeholder 2">
            <a:extLst>
              <a:ext uri="{FF2B5EF4-FFF2-40B4-BE49-F238E27FC236}">
                <a16:creationId xmlns:a16="http://schemas.microsoft.com/office/drawing/2014/main" id="{0F04179E-01B6-988D-89E5-23A2C0FAA0DD}"/>
              </a:ext>
            </a:extLst>
          </p:cNvPr>
          <p:cNvSpPr>
            <a:spLocks noGrp="1"/>
          </p:cNvSpPr>
          <p:nvPr>
            <p:ph idx="1"/>
          </p:nvPr>
        </p:nvSpPr>
        <p:spPr>
          <a:xfrm>
            <a:off x="7859485" y="2198914"/>
            <a:ext cx="3690257" cy="3670180"/>
          </a:xfrm>
        </p:spPr>
        <p:txBody>
          <a:bodyPr>
            <a:normAutofit/>
          </a:bodyPr>
          <a:lstStyle/>
          <a:p>
            <a:endParaRPr lang="en-CA" b="1"/>
          </a:p>
        </p:txBody>
      </p:sp>
      <p:sp>
        <p:nvSpPr>
          <p:cNvPr id="2072" name="Rectangle 2071">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073" name="Rectangle 2072">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366169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487CA8-11FE-1F7B-CCC0-CF9DB6AA5BA4}"/>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533DE1-176F-0364-271D-91EDDD784EF4}"/>
              </a:ext>
            </a:extLst>
          </p:cNvPr>
          <p:cNvSpPr>
            <a:spLocks noGrp="1"/>
          </p:cNvSpPr>
          <p:nvPr>
            <p:ph type="title"/>
          </p:nvPr>
        </p:nvSpPr>
        <p:spPr>
          <a:xfrm>
            <a:off x="7859485" y="634946"/>
            <a:ext cx="3690257" cy="1450757"/>
          </a:xfrm>
        </p:spPr>
        <p:txBody>
          <a:bodyPr>
            <a:normAutofit/>
          </a:bodyPr>
          <a:lstStyle/>
          <a:p>
            <a:r>
              <a:rPr lang="tr-TR" dirty="0"/>
              <a:t>30 Ekim 2017</a:t>
            </a:r>
            <a:endParaRPr lang="en-CA" dirty="0"/>
          </a:p>
        </p:txBody>
      </p:sp>
      <p:pic>
        <p:nvPicPr>
          <p:cNvPr id="3074" name="Picture 2">
            <a:extLst>
              <a:ext uri="{FF2B5EF4-FFF2-40B4-BE49-F238E27FC236}">
                <a16:creationId xmlns:a16="http://schemas.microsoft.com/office/drawing/2014/main" id="{9A292135-2E56-93BD-BCA7-DF94D9F35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1" r="7044" b="2"/>
          <a:stretch>
            <a:fillRect/>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3081" name="Straight Connector 308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71" name="Content Placeholder 2">
            <a:extLst>
              <a:ext uri="{FF2B5EF4-FFF2-40B4-BE49-F238E27FC236}">
                <a16:creationId xmlns:a16="http://schemas.microsoft.com/office/drawing/2014/main" id="{CA557E75-6741-EBC7-24D3-8A06CE75F33F}"/>
              </a:ext>
            </a:extLst>
          </p:cNvPr>
          <p:cNvSpPr>
            <a:spLocks noGrp="1"/>
          </p:cNvSpPr>
          <p:nvPr>
            <p:ph idx="1"/>
          </p:nvPr>
        </p:nvSpPr>
        <p:spPr>
          <a:xfrm>
            <a:off x="7859485" y="2198914"/>
            <a:ext cx="3690257" cy="3670180"/>
          </a:xfrm>
        </p:spPr>
        <p:txBody>
          <a:bodyPr>
            <a:normAutofit/>
          </a:bodyPr>
          <a:lstStyle/>
          <a:p>
            <a:endParaRPr lang="en-CA" b="1"/>
          </a:p>
        </p:txBody>
      </p:sp>
      <p:sp>
        <p:nvSpPr>
          <p:cNvPr id="3083" name="Rectangle 308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085" name="Rectangle 308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66931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6B39-4E8A-E0F3-7104-55913FF6796D}"/>
            </a:ext>
          </a:extLst>
        </p:cNvPr>
        <p:cNvGrpSpPr/>
        <p:nvPr/>
      </p:nvGrpSpPr>
      <p:grpSpPr>
        <a:xfrm>
          <a:off x="0" y="0"/>
          <a:ext cx="0" cy="0"/>
          <a:chOff x="0" y="0"/>
          <a:chExt cx="0" cy="0"/>
        </a:xfrm>
      </p:grpSpPr>
      <p:pic>
        <p:nvPicPr>
          <p:cNvPr id="5" name="Picture 4" descr="A blue and grey logo&#10;&#10;Description automatically generated">
            <a:extLst>
              <a:ext uri="{FF2B5EF4-FFF2-40B4-BE49-F238E27FC236}">
                <a16:creationId xmlns:a16="http://schemas.microsoft.com/office/drawing/2014/main" id="{06C12629-28EB-4CB3-CC07-BF8C37918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6" name="Rectangle: Rounded Corners 5">
            <a:extLst>
              <a:ext uri="{FF2B5EF4-FFF2-40B4-BE49-F238E27FC236}">
                <a16:creationId xmlns:a16="http://schemas.microsoft.com/office/drawing/2014/main" id="{55C72433-CCAA-18A1-4E38-22DEDB1A320D}"/>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kku.edu.tr             kirikkaleunv               kirikkaleunv              kirikkaleunv</a:t>
            </a:r>
            <a:endParaRPr kumimoji="0" lang="en-CA"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a:extLst>
              <a:ext uri="{FF2B5EF4-FFF2-40B4-BE49-F238E27FC236}">
                <a16:creationId xmlns:a16="http://schemas.microsoft.com/office/drawing/2014/main" id="{3BC8B942-B574-1E6B-E571-D4B0F1556D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3652466-F7EF-BD40-2AC7-1F6EC4898F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X Icon Images – Browse 1,150,658 Stock Photos, Vectors, and Video | Adobe  Stock">
            <a:extLst>
              <a:ext uri="{FF2B5EF4-FFF2-40B4-BE49-F238E27FC236}">
                <a16:creationId xmlns:a16="http://schemas.microsoft.com/office/drawing/2014/main" id="{1DA64968-8344-94FD-2482-6382041420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 Free social media icons">
            <a:extLst>
              <a:ext uri="{FF2B5EF4-FFF2-40B4-BE49-F238E27FC236}">
                <a16:creationId xmlns:a16="http://schemas.microsoft.com/office/drawing/2014/main" id="{73539D3E-9907-BF0A-0EA8-36D9AD8906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sp>
        <p:nvSpPr>
          <p:cNvPr id="2" name="TextBox 1">
            <a:extLst>
              <a:ext uri="{FF2B5EF4-FFF2-40B4-BE49-F238E27FC236}">
                <a16:creationId xmlns:a16="http://schemas.microsoft.com/office/drawing/2014/main" id="{7A410294-864E-CC25-EDA5-64BC11950D0C}"/>
              </a:ext>
            </a:extLst>
          </p:cNvPr>
          <p:cNvSpPr txBox="1"/>
          <p:nvPr/>
        </p:nvSpPr>
        <p:spPr>
          <a:xfrm>
            <a:off x="958482" y="469577"/>
            <a:ext cx="10936586" cy="1077218"/>
          </a:xfrm>
          <a:prstGeom prst="rect">
            <a:avLst/>
          </a:prstGeom>
          <a:noFill/>
          <a:ln>
            <a:noFill/>
          </a:ln>
        </p:spPr>
        <p:txBody>
          <a:bodyPr wrap="square" lIns="91440" tIns="45720" rIns="91440" bIns="45720" rtlCol="0" anchor="t">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a:ln/>
                <a:solidFill>
                  <a:srgbClr val="C00000"/>
                </a:solidFill>
                <a:effectLst/>
                <a:uLnTx/>
                <a:uFillTx/>
                <a:latin typeface="Aptos" panose="02110004020202020204"/>
                <a:ea typeface="+mn-ea"/>
                <a:cs typeface="+mn-cs"/>
              </a:rPr>
              <a:t>KIRIKKALE ÜNİVERSİTESİ </a:t>
            </a:r>
            <a:endParaRPr kumimoji="0" lang="en-US" sz="3200" b="1" i="0" u="none" strike="noStrike" kern="1200" cap="none" spc="0" normalizeH="0" baseline="0" noProof="0">
              <a:ln/>
              <a:solidFill>
                <a:srgbClr val="C00000"/>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a:ln/>
                <a:solidFill>
                  <a:srgbClr val="C00000"/>
                </a:solidFill>
                <a:effectLst/>
                <a:uLnTx/>
                <a:uFillTx/>
                <a:latin typeface="Aptos" panose="02110004020202020204"/>
                <a:ea typeface="+mn-ea"/>
                <a:cs typeface="+mn-cs"/>
              </a:rPr>
              <a:t>KALİTE KOORDİNATÖRLÜĞÜ ORGANİZASYON ŞEMASI</a:t>
            </a:r>
            <a:endParaRPr kumimoji="0" lang="en-US" sz="3200" b="1" i="0" u="none" strike="noStrike" kern="1200" cap="none" spc="0" normalizeH="0" baseline="0" noProof="0">
              <a:ln/>
              <a:solidFill>
                <a:srgbClr val="C00000"/>
              </a:solidFill>
              <a:effectLst/>
              <a:uLnTx/>
              <a:uFillTx/>
              <a:latin typeface="Aptos" panose="02110004020202020204"/>
              <a:ea typeface="+mn-ea"/>
              <a:cs typeface="+mn-cs"/>
            </a:endParaRPr>
          </a:p>
        </p:txBody>
      </p:sp>
      <p:sp>
        <p:nvSpPr>
          <p:cNvPr id="11" name="Rectangle: Top Corners Rounded 10">
            <a:extLst>
              <a:ext uri="{FF2B5EF4-FFF2-40B4-BE49-F238E27FC236}">
                <a16:creationId xmlns:a16="http://schemas.microsoft.com/office/drawing/2014/main" id="{E390BD07-09E1-4A81-EE3F-D09A6AF640C5}"/>
              </a:ext>
            </a:extLst>
          </p:cNvPr>
          <p:cNvSpPr/>
          <p:nvPr/>
        </p:nvSpPr>
        <p:spPr>
          <a:xfrm>
            <a:off x="4992918" y="1485988"/>
            <a:ext cx="1819746" cy="425513"/>
          </a:xfrm>
          <a:prstGeom prst="round2SameRect">
            <a:avLst>
              <a:gd name="adj1" fmla="val 44445"/>
              <a:gd name="adj2" fmla="val 43413"/>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a:ln>
                  <a:noFill/>
                </a:ln>
                <a:solidFill>
                  <a:prstClr val="white"/>
                </a:solidFill>
                <a:effectLst/>
                <a:uLnTx/>
                <a:uFillTx/>
                <a:latin typeface="Aptos" panose="02110004020202020204"/>
                <a:ea typeface="+mn-ea"/>
                <a:cs typeface="+mn-cs"/>
              </a:rPr>
              <a:t>REKTÖR</a:t>
            </a:r>
            <a:endParaRPr kumimoji="0" lang="en-CA" sz="1200" b="1"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0F86F507-D7F9-0997-12D9-203AE471816E}"/>
              </a:ext>
            </a:extLst>
          </p:cNvPr>
          <p:cNvCxnSpPr>
            <a:cxnSpLocks/>
            <a:stCxn id="11" idx="1"/>
            <a:endCxn id="15" idx="0"/>
          </p:cNvCxnSpPr>
          <p:nvPr/>
        </p:nvCxnSpPr>
        <p:spPr>
          <a:xfrm flipH="1">
            <a:off x="2748943" y="1911501"/>
            <a:ext cx="3153848" cy="14103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35B7B5A-7B04-839B-45C4-55819402C4FD}"/>
              </a:ext>
            </a:extLst>
          </p:cNvPr>
          <p:cNvCxnSpPr>
            <a:cxnSpLocks/>
            <a:stCxn id="11" idx="1"/>
            <a:endCxn id="17" idx="0"/>
          </p:cNvCxnSpPr>
          <p:nvPr/>
        </p:nvCxnSpPr>
        <p:spPr>
          <a:xfrm flipH="1">
            <a:off x="5902236" y="1911501"/>
            <a:ext cx="555" cy="1395141"/>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50A00827-F640-CED0-DD21-B761CD26AE7D}"/>
              </a:ext>
            </a:extLst>
          </p:cNvPr>
          <p:cNvCxnSpPr>
            <a:cxnSpLocks/>
            <a:stCxn id="11" idx="1"/>
            <a:endCxn id="21" idx="0"/>
          </p:cNvCxnSpPr>
          <p:nvPr/>
        </p:nvCxnSpPr>
        <p:spPr>
          <a:xfrm>
            <a:off x="5902791" y="1911501"/>
            <a:ext cx="3252130" cy="1380065"/>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Rounded Corners 14">
            <a:extLst>
              <a:ext uri="{FF2B5EF4-FFF2-40B4-BE49-F238E27FC236}">
                <a16:creationId xmlns:a16="http://schemas.microsoft.com/office/drawing/2014/main" id="{59F6C7B9-034C-CF2E-7C64-21D2E9E8AC5B}"/>
              </a:ext>
            </a:extLst>
          </p:cNvPr>
          <p:cNvSpPr/>
          <p:nvPr/>
        </p:nvSpPr>
        <p:spPr>
          <a:xfrm>
            <a:off x="1295802" y="3321889"/>
            <a:ext cx="2906282" cy="425512"/>
          </a:xfrm>
          <a:prstGeom prst="roundRect">
            <a:avLst>
              <a:gd name="adj"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KALİTE YÖNETİM TEMSİLCİSİ VE KALİTE KOORDİNATÖRÜ</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75B6E996-E232-102E-AD16-FE00BD14AB1B}"/>
              </a:ext>
            </a:extLst>
          </p:cNvPr>
          <p:cNvSpPr/>
          <p:nvPr/>
        </p:nvSpPr>
        <p:spPr>
          <a:xfrm>
            <a:off x="1295802" y="3866548"/>
            <a:ext cx="2906282" cy="42551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KALİTE KOORDİNATÖR YARDIMCILARI</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Rounded Corners 16">
            <a:extLst>
              <a:ext uri="{FF2B5EF4-FFF2-40B4-BE49-F238E27FC236}">
                <a16:creationId xmlns:a16="http://schemas.microsoft.com/office/drawing/2014/main" id="{2B347B93-DEF4-517C-B98E-638484F8F711}"/>
              </a:ext>
            </a:extLst>
          </p:cNvPr>
          <p:cNvSpPr/>
          <p:nvPr/>
        </p:nvSpPr>
        <p:spPr>
          <a:xfrm>
            <a:off x="4562414" y="3306642"/>
            <a:ext cx="2679643" cy="422844"/>
          </a:xfrm>
          <a:prstGeom prst="roundRect">
            <a:avLst>
              <a:gd name="adj"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a:ln>
                  <a:noFill/>
                </a:ln>
                <a:solidFill>
                  <a:prstClr val="white"/>
                </a:solidFill>
                <a:effectLst/>
                <a:uLnTx/>
                <a:uFillTx/>
                <a:latin typeface="Aptos" panose="02110004020202020204"/>
                <a:ea typeface="+mn-ea"/>
                <a:cs typeface="+mn-cs"/>
              </a:rPr>
              <a:t>KALİTE KOMİSYONU</a:t>
            </a:r>
            <a:endParaRPr kumimoji="0" lang="en-CA" sz="12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57AC5FD5-9B0E-DE70-6D4F-39EF0EC95E12}"/>
              </a:ext>
            </a:extLst>
          </p:cNvPr>
          <p:cNvSpPr/>
          <p:nvPr/>
        </p:nvSpPr>
        <p:spPr>
          <a:xfrm>
            <a:off x="4527433" y="3859620"/>
            <a:ext cx="2679643" cy="425511"/>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Aptos" panose="02110004020202020204"/>
                <a:ea typeface="+mn-ea"/>
                <a:cs typeface="+mn-cs"/>
              </a:rPr>
              <a:t>KALİTE ALT KOMİSYONU</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Rounded Corners 18">
            <a:extLst>
              <a:ext uri="{FF2B5EF4-FFF2-40B4-BE49-F238E27FC236}">
                <a16:creationId xmlns:a16="http://schemas.microsoft.com/office/drawing/2014/main" id="{D34E919D-0728-FCD5-DFF9-26BC20D7ECB4}"/>
              </a:ext>
            </a:extLst>
          </p:cNvPr>
          <p:cNvSpPr/>
          <p:nvPr/>
        </p:nvSpPr>
        <p:spPr>
          <a:xfrm>
            <a:off x="4503209" y="4357319"/>
            <a:ext cx="2770169" cy="521527"/>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BİRİM KALİTE VE AKREDİTASYON KOMİSYONU</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318CA42D-1BE1-BF99-D334-7597D75BF2ED}"/>
              </a:ext>
            </a:extLst>
          </p:cNvPr>
          <p:cNvSpPr/>
          <p:nvPr/>
        </p:nvSpPr>
        <p:spPr>
          <a:xfrm>
            <a:off x="4503209" y="4965905"/>
            <a:ext cx="2770169" cy="421360"/>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BİRİM KALİTE TEMSİLCİLERİ</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Rounded Corners 20">
            <a:extLst>
              <a:ext uri="{FF2B5EF4-FFF2-40B4-BE49-F238E27FC236}">
                <a16:creationId xmlns:a16="http://schemas.microsoft.com/office/drawing/2014/main" id="{3C2A2B53-27F7-F7F4-BBBD-1BD6045C4499}"/>
              </a:ext>
            </a:extLst>
          </p:cNvPr>
          <p:cNvSpPr/>
          <p:nvPr/>
        </p:nvSpPr>
        <p:spPr>
          <a:xfrm>
            <a:off x="7750178" y="3291566"/>
            <a:ext cx="2809485" cy="422844"/>
          </a:xfrm>
          <a:prstGeom prst="roundRect">
            <a:avLst>
              <a:gd name="adj"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a:ln>
                  <a:noFill/>
                </a:ln>
                <a:solidFill>
                  <a:prstClr val="white"/>
                </a:solidFill>
                <a:effectLst/>
                <a:uLnTx/>
                <a:uFillTx/>
                <a:latin typeface="Aptos" panose="02110004020202020204"/>
                <a:ea typeface="+mn-ea"/>
                <a:cs typeface="+mn-cs"/>
              </a:rPr>
              <a:t>KALİTE POLİTİKA VE İZLEME KURULLARI</a:t>
            </a:r>
            <a:endParaRPr kumimoji="0" lang="en-CA" sz="12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Rounded Corners 21">
            <a:extLst>
              <a:ext uri="{FF2B5EF4-FFF2-40B4-BE49-F238E27FC236}">
                <a16:creationId xmlns:a16="http://schemas.microsoft.com/office/drawing/2014/main" id="{B12D487F-79E3-C609-8A0D-B7156036208A}"/>
              </a:ext>
            </a:extLst>
          </p:cNvPr>
          <p:cNvSpPr/>
          <p:nvPr/>
        </p:nvSpPr>
        <p:spPr>
          <a:xfrm>
            <a:off x="7750178" y="4361491"/>
            <a:ext cx="2809484" cy="454857"/>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EĞİTİM-ÖĞRETİM PİK</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70A391EB-2D10-D049-BDF7-9FE6A7DE19F5}"/>
              </a:ext>
            </a:extLst>
          </p:cNvPr>
          <p:cNvSpPr/>
          <p:nvPr/>
        </p:nvSpPr>
        <p:spPr>
          <a:xfrm>
            <a:off x="7750178" y="3812146"/>
            <a:ext cx="2809484" cy="495878"/>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LİDERLİK YÖNETİŞİM VE KALİTE PİK</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37C8899E-1E44-127C-D1C1-5EB667D7BD86}"/>
              </a:ext>
            </a:extLst>
          </p:cNvPr>
          <p:cNvSpPr/>
          <p:nvPr/>
        </p:nvSpPr>
        <p:spPr>
          <a:xfrm>
            <a:off x="7750178" y="4868384"/>
            <a:ext cx="2809483" cy="437428"/>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ARAŞTIRMA- GELİŞTİRME PİK</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angle: Rounded Corners 24">
            <a:extLst>
              <a:ext uri="{FF2B5EF4-FFF2-40B4-BE49-F238E27FC236}">
                <a16:creationId xmlns:a16="http://schemas.microsoft.com/office/drawing/2014/main" id="{38911EAF-0ADB-46BE-FDE0-5EB95C4A44A8}"/>
              </a:ext>
            </a:extLst>
          </p:cNvPr>
          <p:cNvSpPr/>
          <p:nvPr/>
        </p:nvSpPr>
        <p:spPr>
          <a:xfrm>
            <a:off x="7764107" y="5376690"/>
            <a:ext cx="2809483" cy="454857"/>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TOPLUMSAL KATKI PİK</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Rectangle: Rounded Corners 30">
            <a:extLst>
              <a:ext uri="{FF2B5EF4-FFF2-40B4-BE49-F238E27FC236}">
                <a16:creationId xmlns:a16="http://schemas.microsoft.com/office/drawing/2014/main" id="{0AEE22E8-8EB4-FDBC-C2CA-7B88DBD3EFF5}"/>
              </a:ext>
            </a:extLst>
          </p:cNvPr>
          <p:cNvSpPr/>
          <p:nvPr/>
        </p:nvSpPr>
        <p:spPr>
          <a:xfrm>
            <a:off x="1295802" y="4376234"/>
            <a:ext cx="2906282" cy="42551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İDARİ PERSONEL</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86AEB232-5DCA-3749-CCFF-A7B1A1A36D83}"/>
              </a:ext>
            </a:extLst>
          </p:cNvPr>
          <p:cNvSpPr/>
          <p:nvPr/>
        </p:nvSpPr>
        <p:spPr>
          <a:xfrm>
            <a:off x="4503208" y="5468186"/>
            <a:ext cx="2770169" cy="421360"/>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white"/>
                </a:solidFill>
                <a:effectLst/>
                <a:uLnTx/>
                <a:uFillTx/>
                <a:latin typeface="Aptos" panose="02110004020202020204"/>
                <a:ea typeface="+mn-ea"/>
                <a:cs typeface="+mn-cs"/>
              </a:rPr>
              <a:t>AKREDİTASYON KURULU</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2410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31BC-64E0-4761-704E-411F1D71317A}"/>
              </a:ext>
            </a:extLst>
          </p:cNvPr>
          <p:cNvSpPr>
            <a:spLocks noGrp="1"/>
          </p:cNvSpPr>
          <p:nvPr>
            <p:ph type="title"/>
          </p:nvPr>
        </p:nvSpPr>
        <p:spPr/>
        <p:txBody>
          <a:bodyPr/>
          <a:lstStyle/>
          <a:p>
            <a:r>
              <a:rPr lang="tr-TR" b="1" dirty="0"/>
              <a:t>KIRIKKALE ÜNİVERSİTESİ </a:t>
            </a:r>
            <a:r>
              <a:rPr lang="tr-TR" dirty="0"/>
              <a:t>​</a:t>
            </a:r>
            <a:br>
              <a:rPr lang="tr-TR" dirty="0"/>
            </a:br>
            <a:r>
              <a:rPr lang="tr-TR" b="1" dirty="0"/>
              <a:t>KALİTE YÖNETİM SİSTEMİ DOKÜMANLARI</a:t>
            </a:r>
            <a:r>
              <a:rPr lang="tr-TR" dirty="0"/>
              <a:t>​</a:t>
            </a:r>
            <a:endParaRPr lang="en-CA" dirty="0"/>
          </a:p>
        </p:txBody>
      </p:sp>
      <p:sp>
        <p:nvSpPr>
          <p:cNvPr id="3" name="Content Placeholder 2">
            <a:extLst>
              <a:ext uri="{FF2B5EF4-FFF2-40B4-BE49-F238E27FC236}">
                <a16:creationId xmlns:a16="http://schemas.microsoft.com/office/drawing/2014/main" id="{31B59551-0C5B-F646-D1D4-95D6001AB9FC}"/>
              </a:ext>
            </a:extLst>
          </p:cNvPr>
          <p:cNvSpPr>
            <a:spLocks noGrp="1"/>
          </p:cNvSpPr>
          <p:nvPr>
            <p:ph idx="1"/>
          </p:nvPr>
        </p:nvSpPr>
        <p:spPr/>
        <p:txBody>
          <a:bodyPr/>
          <a:lstStyle/>
          <a:p>
            <a:pPr fontAlgn="base"/>
            <a:r>
              <a:rPr lang="tr-TR" b="1" dirty="0"/>
              <a:t>7 PROSES</a:t>
            </a:r>
            <a:r>
              <a:rPr lang="en-US" dirty="0"/>
              <a:t>​</a:t>
            </a:r>
          </a:p>
          <a:p>
            <a:pPr fontAlgn="base"/>
            <a:r>
              <a:rPr lang="tr-TR" b="1" dirty="0"/>
              <a:t>6 PROSEDÜR</a:t>
            </a:r>
            <a:r>
              <a:rPr lang="en-US" dirty="0"/>
              <a:t>​</a:t>
            </a:r>
          </a:p>
          <a:p>
            <a:pPr fontAlgn="base"/>
            <a:r>
              <a:rPr lang="tr-TR" b="1" dirty="0"/>
              <a:t>6 TALİMAT</a:t>
            </a:r>
            <a:r>
              <a:rPr lang="en-US" dirty="0"/>
              <a:t>​</a:t>
            </a:r>
          </a:p>
          <a:p>
            <a:pPr fontAlgn="base"/>
            <a:r>
              <a:rPr lang="tr-TR" b="1" dirty="0"/>
              <a:t>9 PLAN</a:t>
            </a:r>
            <a:r>
              <a:rPr lang="en-US" dirty="0"/>
              <a:t>​</a:t>
            </a:r>
          </a:p>
          <a:p>
            <a:pPr fontAlgn="base"/>
            <a:r>
              <a:rPr lang="tr-TR" b="1" dirty="0"/>
              <a:t>13 LİSTE </a:t>
            </a:r>
            <a:r>
              <a:rPr lang="en-US" dirty="0"/>
              <a:t>​</a:t>
            </a:r>
          </a:p>
          <a:p>
            <a:pPr fontAlgn="base"/>
            <a:r>
              <a:rPr lang="tr-TR" b="1" dirty="0"/>
              <a:t>226 FORM</a:t>
            </a:r>
            <a:endParaRPr lang="en-US" dirty="0"/>
          </a:p>
        </p:txBody>
      </p:sp>
    </p:spTree>
    <p:extLst>
      <p:ext uri="{BB962C8B-B14F-4D97-AF65-F5344CB8AC3E}">
        <p14:creationId xmlns:p14="http://schemas.microsoft.com/office/powerpoint/2010/main" val="2525714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CB82B72-FEB5-742F-EEB4-CCB549264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292"/>
            <a:ext cx="121920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415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8CC05E-A370-2ADB-ABFD-7B96D4B10902}"/>
              </a:ext>
            </a:extLst>
          </p:cNvPr>
          <p:cNvPicPr>
            <a:picLocks noChangeAspect="1"/>
          </p:cNvPicPr>
          <p:nvPr/>
        </p:nvPicPr>
        <p:blipFill>
          <a:blip r:embed="rId2"/>
          <a:stretch>
            <a:fillRect/>
          </a:stretch>
        </p:blipFill>
        <p:spPr>
          <a:xfrm>
            <a:off x="819150" y="0"/>
            <a:ext cx="10744200" cy="6343650"/>
          </a:xfrm>
          <a:prstGeom prst="rect">
            <a:avLst/>
          </a:prstGeom>
        </p:spPr>
      </p:pic>
    </p:spTree>
    <p:extLst>
      <p:ext uri="{BB962C8B-B14F-4D97-AF65-F5344CB8AC3E}">
        <p14:creationId xmlns:p14="http://schemas.microsoft.com/office/powerpoint/2010/main" val="369736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72AF-2F02-DE76-CAC8-458630068071}"/>
              </a:ext>
            </a:extLst>
          </p:cNvPr>
          <p:cNvSpPr>
            <a:spLocks noGrp="1"/>
          </p:cNvSpPr>
          <p:nvPr>
            <p:ph type="title"/>
          </p:nvPr>
        </p:nvSpPr>
        <p:spPr/>
        <p:txBody>
          <a:bodyPr/>
          <a:lstStyle/>
          <a:p>
            <a:r>
              <a:rPr lang="tr-TR" dirty="0"/>
              <a:t>KAİZEN</a:t>
            </a:r>
            <a:endParaRPr lang="en-CA" dirty="0"/>
          </a:p>
        </p:txBody>
      </p:sp>
      <p:sp>
        <p:nvSpPr>
          <p:cNvPr id="3" name="Content Placeholder 2">
            <a:extLst>
              <a:ext uri="{FF2B5EF4-FFF2-40B4-BE49-F238E27FC236}">
                <a16:creationId xmlns:a16="http://schemas.microsoft.com/office/drawing/2014/main" id="{E24F4271-4309-57A7-F7BD-CFBCDCBB0653}"/>
              </a:ext>
            </a:extLst>
          </p:cNvPr>
          <p:cNvSpPr>
            <a:spLocks noGrp="1"/>
          </p:cNvSpPr>
          <p:nvPr>
            <p:ph idx="1"/>
          </p:nvPr>
        </p:nvSpPr>
        <p:spPr/>
        <p:txBody>
          <a:bodyPr/>
          <a:lstStyle/>
          <a:p>
            <a:pPr fontAlgn="base"/>
            <a:r>
              <a:rPr lang="tr-TR" b="1" dirty="0"/>
              <a:t>Japonlar: Noksanlık duygusu, tatmin olmama</a:t>
            </a:r>
            <a:r>
              <a:rPr lang="tr-TR" dirty="0"/>
              <a:t>​</a:t>
            </a:r>
          </a:p>
          <a:p>
            <a:pPr fontAlgn="base"/>
            <a:r>
              <a:rPr lang="tr-TR" b="1" dirty="0"/>
              <a:t>Bizim kültürümüzde karşılığı var mı?</a:t>
            </a:r>
            <a:r>
              <a:rPr lang="tr-TR" i="1" dirty="0"/>
              <a:t> </a:t>
            </a:r>
            <a:r>
              <a:rPr lang="en-US" dirty="0"/>
              <a:t>​</a:t>
            </a:r>
          </a:p>
          <a:p>
            <a:pPr fontAlgn="base"/>
            <a:r>
              <a:rPr lang="tr-TR" b="1" i="1" dirty="0"/>
              <a:t>“İki günü denk olan zarardadır”</a:t>
            </a:r>
            <a:r>
              <a:rPr lang="tr-TR" dirty="0"/>
              <a:t>​</a:t>
            </a:r>
          </a:p>
          <a:p>
            <a:pPr fontAlgn="base"/>
            <a:r>
              <a:rPr lang="tr-TR" b="1" i="1" dirty="0"/>
              <a:t>“Damlaya damlaya göl olur”</a:t>
            </a:r>
            <a:r>
              <a:rPr lang="en-US" dirty="0"/>
              <a:t>​</a:t>
            </a:r>
          </a:p>
          <a:p>
            <a:pPr fontAlgn="base"/>
            <a:r>
              <a:rPr lang="tr-TR" b="1" i="1" dirty="0"/>
              <a:t>“Bin adıma da bir adımla başlanır”</a:t>
            </a:r>
            <a:r>
              <a:rPr lang="en-US" dirty="0"/>
              <a:t>​</a:t>
            </a:r>
          </a:p>
          <a:p>
            <a:pPr fontAlgn="base"/>
            <a:r>
              <a:rPr lang="tr-TR" b="1" i="1" dirty="0"/>
              <a:t>“Dağ ne kadar yüce de olsa, yol üstünden aşar”</a:t>
            </a:r>
            <a:r>
              <a:rPr lang="en-US" dirty="0"/>
              <a:t>​</a:t>
            </a:r>
          </a:p>
          <a:p>
            <a:pPr fontAlgn="base"/>
            <a:r>
              <a:rPr lang="tr-TR" b="1" i="1" dirty="0"/>
              <a:t>“Boynuz kulağı geçer”</a:t>
            </a:r>
            <a:r>
              <a:rPr lang="en-US" dirty="0"/>
              <a:t>​</a:t>
            </a:r>
          </a:p>
          <a:p>
            <a:pPr fontAlgn="base"/>
            <a:r>
              <a:rPr lang="tr-TR" b="1" i="1" dirty="0"/>
              <a:t>“Bir lokma bir hırka” “Küçük olsun benim olsun”</a:t>
            </a:r>
            <a:r>
              <a:rPr lang="en-US" dirty="0"/>
              <a:t>​</a:t>
            </a:r>
          </a:p>
          <a:p>
            <a:pPr fontAlgn="base"/>
            <a:r>
              <a:rPr lang="tr-TR" b="1" i="1" dirty="0"/>
              <a:t>“Azıcık aşım kaygısız başım”</a:t>
            </a:r>
            <a:r>
              <a:rPr lang="tr-TR" dirty="0"/>
              <a:t>​</a:t>
            </a:r>
          </a:p>
        </p:txBody>
      </p:sp>
    </p:spTree>
    <p:extLst>
      <p:ext uri="{BB962C8B-B14F-4D97-AF65-F5344CB8AC3E}">
        <p14:creationId xmlns:p14="http://schemas.microsoft.com/office/powerpoint/2010/main" val="558078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6275F-6AB9-4825-C987-283B16D1B7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6129AF-69B9-AF52-C8F6-BD0D1195CD3E}"/>
              </a:ext>
            </a:extLst>
          </p:cNvPr>
          <p:cNvSpPr>
            <a:spLocks noGrp="1"/>
          </p:cNvSpPr>
          <p:nvPr>
            <p:ph type="ctrTitle"/>
          </p:nvPr>
        </p:nvSpPr>
        <p:spPr>
          <a:xfrm>
            <a:off x="447368" y="270880"/>
            <a:ext cx="11297264" cy="1524000"/>
          </a:xfrm>
        </p:spPr>
        <p:txBody>
          <a:bodyPr/>
          <a:lstStyle/>
          <a:p>
            <a:r>
              <a:rPr lang="en-US" dirty="0">
                <a:solidFill>
                  <a:schemeClr val="accent1"/>
                </a:solidFill>
              </a:rPr>
              <a:t>KALİTE YÖNETİM SİSTEMİ</a:t>
            </a:r>
            <a:endParaRPr lang="en-US" dirty="0"/>
          </a:p>
        </p:txBody>
      </p:sp>
      <p:sp>
        <p:nvSpPr>
          <p:cNvPr id="4" name="Text Placeholder 3">
            <a:extLst>
              <a:ext uri="{FF2B5EF4-FFF2-40B4-BE49-F238E27FC236}">
                <a16:creationId xmlns:a16="http://schemas.microsoft.com/office/drawing/2014/main" id="{0C47EF32-5F4D-AB68-A2F7-DAB9B18CD15D}"/>
              </a:ext>
            </a:extLst>
          </p:cNvPr>
          <p:cNvSpPr>
            <a:spLocks noGrp="1"/>
          </p:cNvSpPr>
          <p:nvPr>
            <p:ph type="body" sz="quarter" idx="16"/>
          </p:nvPr>
        </p:nvSpPr>
        <p:spPr>
          <a:xfrm>
            <a:off x="1318352" y="1894376"/>
            <a:ext cx="2847975" cy="3390899"/>
          </a:xfrm>
        </p:spPr>
        <p:txBody>
          <a:bodyPr/>
          <a:lstStyle/>
          <a:p>
            <a:r>
              <a:rPr lang="en-US" dirty="0"/>
              <a:t>TSE</a:t>
            </a:r>
          </a:p>
        </p:txBody>
      </p:sp>
      <p:pic>
        <p:nvPicPr>
          <p:cNvPr id="51" name="Picture Placeholder 50" descr="Abacus">
            <a:extLst>
              <a:ext uri="{FF2B5EF4-FFF2-40B4-BE49-F238E27FC236}">
                <a16:creationId xmlns:a16="http://schemas.microsoft.com/office/drawing/2014/main" id="{10F6E620-A8B4-EFC7-43AE-C2CF4BB410D9}"/>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t="4502" b="4502"/>
          <a:stretch/>
        </p:blipFill>
        <p:spPr>
          <a:xfrm>
            <a:off x="2239419" y="2833688"/>
            <a:ext cx="1005840" cy="914400"/>
          </a:xfrm>
        </p:spPr>
      </p:pic>
      <p:sp>
        <p:nvSpPr>
          <p:cNvPr id="8" name="Text Placeholder 7">
            <a:extLst>
              <a:ext uri="{FF2B5EF4-FFF2-40B4-BE49-F238E27FC236}">
                <a16:creationId xmlns:a16="http://schemas.microsoft.com/office/drawing/2014/main" id="{C78A1012-2A35-8603-CE7F-A5768713537C}"/>
              </a:ext>
            </a:extLst>
          </p:cNvPr>
          <p:cNvSpPr>
            <a:spLocks noGrp="1"/>
          </p:cNvSpPr>
          <p:nvPr>
            <p:ph type="body" sz="quarter" idx="20"/>
          </p:nvPr>
        </p:nvSpPr>
        <p:spPr>
          <a:xfrm>
            <a:off x="1605817" y="3989405"/>
            <a:ext cx="2275880" cy="893763"/>
          </a:xfrm>
        </p:spPr>
        <p:txBody>
          <a:bodyPr vert="horz" lIns="0" tIns="45720" rIns="0" bIns="45720" rtlCol="0" anchor="t">
            <a:noAutofit/>
          </a:bodyPr>
          <a:lstStyle/>
          <a:p>
            <a:r>
              <a:rPr lang="en-US" err="1"/>
              <a:t>Tüm</a:t>
            </a:r>
            <a:r>
              <a:rPr lang="en-US" dirty="0"/>
              <a:t> </a:t>
            </a:r>
            <a:r>
              <a:rPr lang="en-US" err="1"/>
              <a:t>birimleri</a:t>
            </a:r>
            <a:r>
              <a:rPr lang="en-US" dirty="0"/>
              <a:t> </a:t>
            </a:r>
            <a:r>
              <a:rPr lang="en-US" err="1"/>
              <a:t>ilgilendirir</a:t>
            </a:r>
            <a:r>
              <a:rPr lang="en-US" dirty="0"/>
              <a:t> </a:t>
            </a:r>
            <a:endParaRPr lang="en-US"/>
          </a:p>
          <a:p>
            <a:r>
              <a:rPr lang="en-US" dirty="0"/>
              <a:t>(45 </a:t>
            </a:r>
            <a:r>
              <a:rPr lang="en-US" dirty="0" err="1"/>
              <a:t>birim</a:t>
            </a:r>
            <a:r>
              <a:rPr lang="en-US" dirty="0"/>
              <a:t>)</a:t>
            </a:r>
            <a:endParaRPr lang="en-US"/>
          </a:p>
        </p:txBody>
      </p:sp>
      <p:sp>
        <p:nvSpPr>
          <p:cNvPr id="7" name="Text Placeholder 6">
            <a:extLst>
              <a:ext uri="{FF2B5EF4-FFF2-40B4-BE49-F238E27FC236}">
                <a16:creationId xmlns:a16="http://schemas.microsoft.com/office/drawing/2014/main" id="{DE3D258C-CC83-6C1D-6954-7238E6761C21}"/>
              </a:ext>
            </a:extLst>
          </p:cNvPr>
          <p:cNvSpPr>
            <a:spLocks noGrp="1"/>
          </p:cNvSpPr>
          <p:nvPr>
            <p:ph type="body" sz="quarter" idx="18"/>
          </p:nvPr>
        </p:nvSpPr>
        <p:spPr>
          <a:xfrm>
            <a:off x="4651092" y="1894376"/>
            <a:ext cx="2847975" cy="3390899"/>
          </a:xfrm>
        </p:spPr>
        <p:txBody>
          <a:bodyPr/>
          <a:lstStyle/>
          <a:p>
            <a:r>
              <a:rPr lang="en-US" dirty="0"/>
              <a:t>YÖKAK</a:t>
            </a:r>
          </a:p>
        </p:txBody>
      </p:sp>
      <p:pic>
        <p:nvPicPr>
          <p:cNvPr id="53" name="Picture Placeholder 52" descr="3d Glasses">
            <a:extLst>
              <a:ext uri="{FF2B5EF4-FFF2-40B4-BE49-F238E27FC236}">
                <a16:creationId xmlns:a16="http://schemas.microsoft.com/office/drawing/2014/main" id="{00D5E193-FF12-25AE-332F-11AF87A0D3F4}"/>
              </a:ext>
            </a:extLst>
          </p:cNvPr>
          <p:cNvPicPr>
            <a:picLocks noGrp="1" noChangeAspect="1"/>
          </p:cNvPicPr>
          <p:nvPr>
            <p:ph type="pic" sz="quarter" idx="24"/>
          </p:nvPr>
        </p:nvPicPr>
        <p:blipFill>
          <a:blip r:embed="rId4">
            <a:extLst>
              <a:ext uri="{96DAC541-7B7A-43D3-8B79-37D633B846F1}">
                <asvg:svgBlip xmlns:asvg="http://schemas.microsoft.com/office/drawing/2016/SVG/main" r:embed="rId5"/>
              </a:ext>
            </a:extLst>
          </a:blip>
          <a:srcRect t="4574" b="4574"/>
          <a:stretch/>
        </p:blipFill>
        <p:spPr>
          <a:xfrm>
            <a:off x="5572159" y="2954840"/>
            <a:ext cx="1005840" cy="914400"/>
          </a:xfrm>
        </p:spPr>
      </p:pic>
      <p:sp>
        <p:nvSpPr>
          <p:cNvPr id="9" name="Text Placeholder 8">
            <a:extLst>
              <a:ext uri="{FF2B5EF4-FFF2-40B4-BE49-F238E27FC236}">
                <a16:creationId xmlns:a16="http://schemas.microsoft.com/office/drawing/2014/main" id="{D0B95099-DA3B-DB06-A826-DEEB5CF420A5}"/>
              </a:ext>
            </a:extLst>
          </p:cNvPr>
          <p:cNvSpPr>
            <a:spLocks noGrp="1"/>
          </p:cNvSpPr>
          <p:nvPr>
            <p:ph type="body" sz="quarter" idx="21"/>
          </p:nvPr>
        </p:nvSpPr>
        <p:spPr>
          <a:xfrm>
            <a:off x="4938557" y="3989404"/>
            <a:ext cx="2275880" cy="893763"/>
          </a:xfrm>
        </p:spPr>
        <p:txBody>
          <a:bodyPr vert="horz" lIns="0" tIns="45720" rIns="0" bIns="45720" rtlCol="0" anchor="t">
            <a:noAutofit/>
          </a:bodyPr>
          <a:lstStyle/>
          <a:p>
            <a:r>
              <a:rPr lang="en-US" dirty="0" err="1"/>
              <a:t>Tüm</a:t>
            </a:r>
            <a:r>
              <a:rPr lang="en-US" dirty="0"/>
              <a:t> </a:t>
            </a:r>
            <a:r>
              <a:rPr lang="en-US" dirty="0" err="1"/>
              <a:t>birimleri</a:t>
            </a:r>
            <a:r>
              <a:rPr lang="en-US" dirty="0"/>
              <a:t> </a:t>
            </a:r>
            <a:r>
              <a:rPr lang="en-US" dirty="0" err="1"/>
              <a:t>ilgilendirir</a:t>
            </a:r>
            <a:r>
              <a:rPr lang="en-US" dirty="0"/>
              <a:t> </a:t>
            </a:r>
          </a:p>
          <a:p>
            <a:r>
              <a:rPr lang="en-US" dirty="0"/>
              <a:t>(45 </a:t>
            </a:r>
            <a:r>
              <a:rPr lang="en-US" dirty="0" err="1"/>
              <a:t>birim</a:t>
            </a:r>
            <a:r>
              <a:rPr lang="en-US" dirty="0"/>
              <a:t>)</a:t>
            </a:r>
          </a:p>
        </p:txBody>
      </p:sp>
      <p:sp>
        <p:nvSpPr>
          <p:cNvPr id="2" name="Text Placeholder 1">
            <a:extLst>
              <a:ext uri="{FF2B5EF4-FFF2-40B4-BE49-F238E27FC236}">
                <a16:creationId xmlns:a16="http://schemas.microsoft.com/office/drawing/2014/main" id="{6D1FE0B1-48CD-184D-AB75-29D92FC5B7AF}"/>
              </a:ext>
            </a:extLst>
          </p:cNvPr>
          <p:cNvSpPr>
            <a:spLocks noGrp="1"/>
          </p:cNvSpPr>
          <p:nvPr>
            <p:ph type="body" sz="quarter" idx="19"/>
          </p:nvPr>
        </p:nvSpPr>
        <p:spPr>
          <a:xfrm>
            <a:off x="7995403" y="1894376"/>
            <a:ext cx="2847975" cy="3390899"/>
          </a:xfrm>
        </p:spPr>
        <p:txBody>
          <a:bodyPr/>
          <a:lstStyle/>
          <a:p>
            <a:r>
              <a:rPr lang="en-US" dirty="0"/>
              <a:t>PROGRAM AREDİTASYONU</a:t>
            </a:r>
          </a:p>
        </p:txBody>
      </p:sp>
      <p:pic>
        <p:nvPicPr>
          <p:cNvPr id="55" name="Picture Placeholder 54" descr="Circuit">
            <a:extLst>
              <a:ext uri="{FF2B5EF4-FFF2-40B4-BE49-F238E27FC236}">
                <a16:creationId xmlns:a16="http://schemas.microsoft.com/office/drawing/2014/main" id="{7F0A90E5-F7CA-A8E5-DE91-8B0C12EC8676}"/>
              </a:ext>
            </a:extLst>
          </p:cNvPr>
          <p:cNvPicPr>
            <a:picLocks noGrp="1" noChangeAspect="1"/>
          </p:cNvPicPr>
          <p:nvPr>
            <p:ph type="pic" sz="quarter" idx="25"/>
          </p:nvPr>
        </p:nvPicPr>
        <p:blipFill>
          <a:blip r:embed="rId6">
            <a:extLst>
              <a:ext uri="{96DAC541-7B7A-43D3-8B79-37D633B846F1}">
                <asvg:svgBlip xmlns:asvg="http://schemas.microsoft.com/office/drawing/2016/SVG/main" r:embed="rId7"/>
              </a:ext>
            </a:extLst>
          </a:blip>
          <a:srcRect t="4502" b="4502"/>
          <a:stretch/>
        </p:blipFill>
        <p:spPr>
          <a:xfrm>
            <a:off x="8916470" y="2955984"/>
            <a:ext cx="1005840" cy="914400"/>
          </a:xfrm>
        </p:spPr>
      </p:pic>
      <p:sp>
        <p:nvSpPr>
          <p:cNvPr id="10" name="Text Placeholder 9">
            <a:extLst>
              <a:ext uri="{FF2B5EF4-FFF2-40B4-BE49-F238E27FC236}">
                <a16:creationId xmlns:a16="http://schemas.microsoft.com/office/drawing/2014/main" id="{BD76AF98-B291-343C-A753-97629522788D}"/>
              </a:ext>
            </a:extLst>
          </p:cNvPr>
          <p:cNvSpPr>
            <a:spLocks noGrp="1"/>
          </p:cNvSpPr>
          <p:nvPr>
            <p:ph type="body" sz="quarter" idx="22"/>
          </p:nvPr>
        </p:nvSpPr>
        <p:spPr>
          <a:xfrm>
            <a:off x="8282868" y="3989404"/>
            <a:ext cx="2275880" cy="893763"/>
          </a:xfrm>
        </p:spPr>
        <p:txBody>
          <a:bodyPr vert="horz" lIns="0" tIns="45720" rIns="0" bIns="45720" rtlCol="0" anchor="t">
            <a:noAutofit/>
          </a:bodyPr>
          <a:lstStyle/>
          <a:p>
            <a:r>
              <a:rPr lang="en-US" dirty="0"/>
              <a:t>Akademik </a:t>
            </a:r>
            <a:r>
              <a:rPr lang="en-US" dirty="0" err="1"/>
              <a:t>Birimleri</a:t>
            </a:r>
            <a:r>
              <a:rPr lang="en-US" dirty="0"/>
              <a:t> </a:t>
            </a:r>
            <a:r>
              <a:rPr lang="en-US" dirty="0" err="1"/>
              <a:t>ilgilendirir</a:t>
            </a:r>
          </a:p>
        </p:txBody>
      </p:sp>
      <p:sp>
        <p:nvSpPr>
          <p:cNvPr id="6" name="Slide Number Placeholder 5">
            <a:extLst>
              <a:ext uri="{FF2B5EF4-FFF2-40B4-BE49-F238E27FC236}">
                <a16:creationId xmlns:a16="http://schemas.microsoft.com/office/drawing/2014/main" id="{B8E64BB5-D7E2-50BA-F25A-4CBAB09642C7}"/>
              </a:ext>
            </a:extLst>
          </p:cNvPr>
          <p:cNvSpPr>
            <a:spLocks noGrp="1"/>
          </p:cNvSpPr>
          <p:nvPr>
            <p:ph type="sldNum" sz="quarter" idx="4"/>
          </p:nvPr>
        </p:nvSpPr>
        <p:spPr>
          <a:xfrm>
            <a:off x="10768546" y="6290774"/>
            <a:ext cx="6179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73048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AD0B-2392-8A5D-AFDB-A531F60E852F}"/>
              </a:ext>
            </a:extLst>
          </p:cNvPr>
          <p:cNvSpPr>
            <a:spLocks noGrp="1"/>
          </p:cNvSpPr>
          <p:nvPr>
            <p:ph type="title"/>
          </p:nvPr>
        </p:nvSpPr>
        <p:spPr>
          <a:xfrm>
            <a:off x="1456714" y="516641"/>
            <a:ext cx="10058400" cy="1450757"/>
          </a:xfrm>
        </p:spPr>
        <p:txBody>
          <a:bodyPr>
            <a:normAutofit fontScale="90000"/>
          </a:bodyPr>
          <a:lstStyle/>
          <a:p>
            <a:r>
              <a:rPr lang="tr-TR" b="1" dirty="0">
                <a:solidFill>
                  <a:srgbClr val="000000"/>
                </a:solidFill>
                <a:latin typeface="Times New Roman"/>
                <a:cs typeface="Times New Roman"/>
              </a:rPr>
              <a:t>Üniversitemizdeki Akreditasyon Süreci</a:t>
            </a:r>
            <a:br>
              <a:rPr lang="en-US" dirty="0">
                <a:solidFill>
                  <a:srgbClr val="000000"/>
                </a:solidFill>
              </a:rPr>
            </a:br>
            <a:endParaRPr lang="en-CA" dirty="0"/>
          </a:p>
        </p:txBody>
      </p:sp>
      <p:pic>
        <p:nvPicPr>
          <p:cNvPr id="6" name="Content Placeholder 5" descr="YÖKAK Değerlendirici Başvuruları Hakkında | BAU | Bahçeşehir Üniversitesi">
            <a:extLst>
              <a:ext uri="{FF2B5EF4-FFF2-40B4-BE49-F238E27FC236}">
                <a16:creationId xmlns:a16="http://schemas.microsoft.com/office/drawing/2014/main" id="{D5E0BFA1-3138-5EDF-58EE-69A2920953BC}"/>
              </a:ext>
            </a:extLst>
          </p:cNvPr>
          <p:cNvPicPr>
            <a:picLocks noGrp="1" noChangeAspect="1"/>
          </p:cNvPicPr>
          <p:nvPr>
            <p:ph idx="1"/>
          </p:nvPr>
        </p:nvPicPr>
        <p:blipFill>
          <a:blip r:embed="rId2"/>
          <a:stretch>
            <a:fillRect/>
          </a:stretch>
        </p:blipFill>
        <p:spPr>
          <a:xfrm>
            <a:off x="1096963" y="2561440"/>
            <a:ext cx="10058400" cy="2592371"/>
          </a:xfrm>
          <a:prstGeom prst="rect">
            <a:avLst/>
          </a:prstGeom>
        </p:spPr>
      </p:pic>
    </p:spTree>
    <p:extLst>
      <p:ext uri="{BB962C8B-B14F-4D97-AF65-F5344CB8AC3E}">
        <p14:creationId xmlns:p14="http://schemas.microsoft.com/office/powerpoint/2010/main" val="2683437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1138-E72A-A94B-01EE-14D5DEF0669A}"/>
              </a:ext>
            </a:extLst>
          </p:cNvPr>
          <p:cNvSpPr>
            <a:spLocks noGrp="1"/>
          </p:cNvSpPr>
          <p:nvPr>
            <p:ph type="title"/>
          </p:nvPr>
        </p:nvSpPr>
        <p:spPr>
          <a:xfrm>
            <a:off x="1097280" y="71254"/>
            <a:ext cx="10058400" cy="702303"/>
          </a:xfrm>
        </p:spPr>
        <p:txBody>
          <a:bodyPr>
            <a:normAutofit fontScale="90000"/>
          </a:bodyPr>
          <a:lstStyle/>
          <a:p>
            <a:pPr algn="ctr"/>
            <a:r>
              <a:rPr lang="tr-TR" dirty="0"/>
              <a:t>Kurumsal Akreditasyon Programı (KAP)</a:t>
            </a:r>
            <a:endParaRPr lang="en-CA" dirty="0"/>
          </a:p>
        </p:txBody>
      </p:sp>
      <p:sp>
        <p:nvSpPr>
          <p:cNvPr id="3" name="Content Placeholder 2">
            <a:extLst>
              <a:ext uri="{FF2B5EF4-FFF2-40B4-BE49-F238E27FC236}">
                <a16:creationId xmlns:a16="http://schemas.microsoft.com/office/drawing/2014/main" id="{09F067B5-D635-29CB-5D55-ADDC06D009F6}"/>
              </a:ext>
            </a:extLst>
          </p:cNvPr>
          <p:cNvSpPr>
            <a:spLocks noGrp="1"/>
          </p:cNvSpPr>
          <p:nvPr>
            <p:ph idx="1"/>
          </p:nvPr>
        </p:nvSpPr>
        <p:spPr>
          <a:xfrm>
            <a:off x="1066799" y="1417320"/>
            <a:ext cx="10058400" cy="4023360"/>
          </a:xfrm>
        </p:spPr>
        <p:txBody>
          <a:bodyPr>
            <a:normAutofit/>
          </a:bodyPr>
          <a:lstStyle/>
          <a:p>
            <a:r>
              <a:rPr lang="en-CA" sz="1800" dirty="0" err="1">
                <a:latin typeface="Times New Roman" panose="02020603050405020304" pitchFamily="18" charset="0"/>
                <a:cs typeface="Times New Roman" panose="02020603050405020304" pitchFamily="18" charset="0"/>
              </a:rPr>
              <a:t>Kurumsal</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Akreditasyon</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Programı</a:t>
            </a:r>
            <a:r>
              <a:rPr lang="en-CA" sz="1800" dirty="0">
                <a:latin typeface="Times New Roman" panose="02020603050405020304" pitchFamily="18" charset="0"/>
                <a:cs typeface="Times New Roman" panose="02020603050405020304" pitchFamily="18" charset="0"/>
              </a:rPr>
              <a:t> (KAP) </a:t>
            </a:r>
            <a:r>
              <a:rPr lang="en-CA" sz="1800" dirty="0" err="1">
                <a:latin typeface="Times New Roman" panose="02020603050405020304" pitchFamily="18" charset="0"/>
                <a:cs typeface="Times New Roman" panose="02020603050405020304" pitchFamily="18" charset="0"/>
              </a:rPr>
              <a:t>yükseköğretim</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kurumlarındaki</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kalite</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güvencesi</a:t>
            </a:r>
            <a:r>
              <a:rPr lang="en-CA" sz="1800" dirty="0">
                <a:latin typeface="Times New Roman" panose="02020603050405020304" pitchFamily="18" charset="0"/>
                <a:cs typeface="Times New Roman" panose="02020603050405020304" pitchFamily="18" charset="0"/>
              </a:rPr>
              <a:t>, </a:t>
            </a:r>
            <a:endParaRPr lang="tr-TR"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CA" sz="1800" dirty="0" err="1">
                <a:latin typeface="Times New Roman" panose="02020603050405020304" pitchFamily="18" charset="0"/>
                <a:cs typeface="Times New Roman" panose="02020603050405020304" pitchFamily="18" charset="0"/>
              </a:rPr>
              <a:t>eğitim-öğretim</a:t>
            </a:r>
            <a:r>
              <a:rPr lang="en-CA" sz="1800" dirty="0">
                <a:latin typeface="Times New Roman" panose="02020603050405020304" pitchFamily="18" charset="0"/>
                <a:cs typeface="Times New Roman" panose="02020603050405020304" pitchFamily="18" charset="0"/>
              </a:rPr>
              <a:t>, </a:t>
            </a:r>
            <a:endParaRPr lang="tr-TR"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CA" sz="1800" dirty="0" err="1">
                <a:latin typeface="Times New Roman" panose="02020603050405020304" pitchFamily="18" charset="0"/>
                <a:cs typeface="Times New Roman" panose="02020603050405020304" pitchFamily="18" charset="0"/>
              </a:rPr>
              <a:t>araştırma-geliştirme</a:t>
            </a:r>
            <a:r>
              <a:rPr lang="en-CA" sz="1800" dirty="0">
                <a:latin typeface="Times New Roman" panose="02020603050405020304" pitchFamily="18" charset="0"/>
                <a:cs typeface="Times New Roman" panose="02020603050405020304" pitchFamily="18" charset="0"/>
              </a:rPr>
              <a:t>, </a:t>
            </a:r>
            <a:endParaRPr lang="tr-TR"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CA" sz="1800" dirty="0" err="1">
                <a:latin typeface="Times New Roman" panose="02020603050405020304" pitchFamily="18" charset="0"/>
                <a:cs typeface="Times New Roman" panose="02020603050405020304" pitchFamily="18" charset="0"/>
              </a:rPr>
              <a:t>toplumsal</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katkı</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ve</a:t>
            </a:r>
            <a:r>
              <a:rPr lang="en-CA" sz="1800" dirty="0">
                <a:latin typeface="Times New Roman" panose="02020603050405020304" pitchFamily="18" charset="0"/>
                <a:cs typeface="Times New Roman" panose="02020603050405020304" pitchFamily="18" charset="0"/>
              </a:rPr>
              <a:t> </a:t>
            </a:r>
            <a:endParaRPr lang="tr-TR"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CA" sz="1800" dirty="0" err="1">
                <a:latin typeface="Times New Roman" panose="02020603050405020304" pitchFamily="18" charset="0"/>
                <a:cs typeface="Times New Roman" panose="02020603050405020304" pitchFamily="18" charset="0"/>
              </a:rPr>
              <a:t>yönetim</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sistemi</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süreçlerinin</a:t>
            </a:r>
            <a:r>
              <a:rPr lang="en-CA" sz="1800" dirty="0">
                <a:latin typeface="Times New Roman" panose="02020603050405020304" pitchFamily="18" charset="0"/>
                <a:cs typeface="Times New Roman" panose="02020603050405020304" pitchFamily="18" charset="0"/>
              </a:rPr>
              <a:t> </a:t>
            </a:r>
            <a:endParaRPr lang="tr-TR" sz="1800" dirty="0">
              <a:latin typeface="Times New Roman" panose="02020603050405020304" pitchFamily="18" charset="0"/>
              <a:cs typeface="Times New Roman" panose="02020603050405020304" pitchFamily="18" charset="0"/>
            </a:endParaRPr>
          </a:p>
          <a:p>
            <a:pPr marL="0" indent="0">
              <a:buNone/>
            </a:pPr>
            <a:r>
              <a:rPr lang="en-CA" sz="1800" dirty="0">
                <a:latin typeface="Times New Roman" panose="02020603050405020304" pitchFamily="18" charset="0"/>
                <a:cs typeface="Times New Roman" panose="02020603050405020304" pitchFamily="18" charset="0"/>
              </a:rPr>
              <a:t>“</a:t>
            </a:r>
            <a:r>
              <a:rPr lang="en-CA" sz="1800" dirty="0" err="1">
                <a:latin typeface="Times New Roman" panose="02020603050405020304" pitchFamily="18" charset="0"/>
                <a:cs typeface="Times New Roman" panose="02020603050405020304" pitchFamily="18" charset="0"/>
              </a:rPr>
              <a:t>planlama</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uygulama</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kontrol</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etme</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ve</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önlem</a:t>
            </a:r>
            <a:r>
              <a:rPr lang="en-CA" sz="1800" dirty="0">
                <a:latin typeface="Times New Roman" panose="02020603050405020304" pitchFamily="18" charset="0"/>
                <a:cs typeface="Times New Roman" panose="02020603050405020304" pitchFamily="18" charset="0"/>
              </a:rPr>
              <a:t> alma” </a:t>
            </a:r>
            <a:r>
              <a:rPr lang="en-CA" sz="1800" dirty="0" err="1">
                <a:latin typeface="Times New Roman" panose="02020603050405020304" pitchFamily="18" charset="0"/>
                <a:cs typeface="Times New Roman" panose="02020603050405020304" pitchFamily="18" charset="0"/>
              </a:rPr>
              <a:t>döngüsü</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kapsamında</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değerlendirilmesini</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sağlayan</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bir</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dış</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değerlendirme</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yöntemidir</a:t>
            </a:r>
            <a:r>
              <a:rPr lang="en-CA" sz="18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EABD210C-E8FB-3E7C-4BC4-074B65DE3224}"/>
              </a:ext>
            </a:extLst>
          </p:cNvPr>
          <p:cNvPicPr>
            <a:picLocks noChangeAspect="1"/>
          </p:cNvPicPr>
          <p:nvPr/>
        </p:nvPicPr>
        <p:blipFill>
          <a:blip r:embed="rId2"/>
          <a:stretch>
            <a:fillRect/>
          </a:stretch>
        </p:blipFill>
        <p:spPr>
          <a:xfrm>
            <a:off x="2968994" y="4202234"/>
            <a:ext cx="6453187" cy="2079451"/>
          </a:xfrm>
          <a:prstGeom prst="rect">
            <a:avLst/>
          </a:prstGeom>
        </p:spPr>
      </p:pic>
    </p:spTree>
    <p:extLst>
      <p:ext uri="{BB962C8B-B14F-4D97-AF65-F5344CB8AC3E}">
        <p14:creationId xmlns:p14="http://schemas.microsoft.com/office/powerpoint/2010/main" val="340906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CF18-3AFC-283A-83DF-2BE7A87CE183}"/>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899ABF29-E94B-1640-1894-1BB4425FDBAF}"/>
              </a:ext>
            </a:extLst>
          </p:cNvPr>
          <p:cNvSpPr>
            <a:spLocks noGrp="1"/>
          </p:cNvSpPr>
          <p:nvPr>
            <p:ph idx="1"/>
          </p:nvPr>
        </p:nvSpPr>
        <p:spPr/>
        <p:txBody>
          <a:bodyPr>
            <a:normAutofit/>
          </a:bodyPr>
          <a:lstStyle/>
          <a:p>
            <a:pPr algn="just"/>
            <a:r>
              <a:rPr lang="tr-TR" sz="4400" b="1" dirty="0">
                <a:latin typeface="Times New Roman" panose="02020603050405020304" pitchFamily="18" charset="0"/>
                <a:cs typeface="Times New Roman" panose="02020603050405020304" pitchFamily="18" charset="0"/>
              </a:rPr>
              <a:t>Kalite, bir ürün veya hizmet ile ilgili özelliklerin, belirlenen veya olabilecek ihtiyaçları karşılama derecesidir.” </a:t>
            </a:r>
            <a:endParaRPr lang="en-CA"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899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5" name="Rectangle 34">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5" name="Content Placeholder 4" descr="A certificate of appreciation&#10;&#10;AI-generated content may be incorrect.">
            <a:extLst>
              <a:ext uri="{FF2B5EF4-FFF2-40B4-BE49-F238E27FC236}">
                <a16:creationId xmlns:a16="http://schemas.microsoft.com/office/drawing/2014/main" id="{40279D8C-5995-A890-23B8-FD12D34F6363}"/>
              </a:ext>
            </a:extLst>
          </p:cNvPr>
          <p:cNvPicPr>
            <a:picLocks noChangeAspect="1"/>
          </p:cNvPicPr>
          <p:nvPr/>
        </p:nvPicPr>
        <p:blipFill>
          <a:blip r:embed="rId2"/>
          <a:srcRect/>
          <a:stretch>
            <a:fillRect/>
          </a:stretch>
        </p:blipFill>
        <p:spPr>
          <a:xfrm>
            <a:off x="20" y="10"/>
            <a:ext cx="12191980" cy="6857990"/>
          </a:xfrm>
          <a:prstGeom prst="rect">
            <a:avLst/>
          </a:prstGeom>
        </p:spPr>
      </p:pic>
    </p:spTree>
    <p:extLst>
      <p:ext uri="{BB962C8B-B14F-4D97-AF65-F5344CB8AC3E}">
        <p14:creationId xmlns:p14="http://schemas.microsoft.com/office/powerpoint/2010/main" val="3587850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96D0B-25B1-3404-34E3-4112C9DFE6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1ACCEB-464D-175C-8095-32B92B50A4B2}"/>
              </a:ext>
            </a:extLst>
          </p:cNvPr>
          <p:cNvSpPr>
            <a:spLocks noGrp="1"/>
          </p:cNvSpPr>
          <p:nvPr>
            <p:ph type="ctrTitle"/>
          </p:nvPr>
        </p:nvSpPr>
        <p:spPr>
          <a:xfrm>
            <a:off x="447368" y="270880"/>
            <a:ext cx="11297264" cy="1524000"/>
          </a:xfrm>
        </p:spPr>
        <p:txBody>
          <a:bodyPr/>
          <a:lstStyle/>
          <a:p>
            <a:r>
              <a:rPr lang="en-US" dirty="0">
                <a:solidFill>
                  <a:schemeClr val="accent1"/>
                </a:solidFill>
              </a:rPr>
              <a:t>KALİTE YÖNETİM SİSTEMİ</a:t>
            </a:r>
            <a:endParaRPr lang="en-US" dirty="0"/>
          </a:p>
        </p:txBody>
      </p:sp>
      <p:sp>
        <p:nvSpPr>
          <p:cNvPr id="4" name="Text Placeholder 3">
            <a:extLst>
              <a:ext uri="{FF2B5EF4-FFF2-40B4-BE49-F238E27FC236}">
                <a16:creationId xmlns:a16="http://schemas.microsoft.com/office/drawing/2014/main" id="{486EE56B-DDB1-BB92-C588-FE32FCE41F53}"/>
              </a:ext>
            </a:extLst>
          </p:cNvPr>
          <p:cNvSpPr>
            <a:spLocks noGrp="1"/>
          </p:cNvSpPr>
          <p:nvPr>
            <p:ph type="body" sz="quarter" idx="16"/>
          </p:nvPr>
        </p:nvSpPr>
        <p:spPr>
          <a:xfrm>
            <a:off x="1318352" y="1894376"/>
            <a:ext cx="2847975" cy="3390899"/>
          </a:xfrm>
        </p:spPr>
        <p:txBody>
          <a:bodyPr/>
          <a:lstStyle/>
          <a:p>
            <a:r>
              <a:rPr lang="en-US" dirty="0"/>
              <a:t>TSE</a:t>
            </a:r>
          </a:p>
        </p:txBody>
      </p:sp>
      <p:pic>
        <p:nvPicPr>
          <p:cNvPr id="51" name="Picture Placeholder 50" descr="Abacus">
            <a:extLst>
              <a:ext uri="{FF2B5EF4-FFF2-40B4-BE49-F238E27FC236}">
                <a16:creationId xmlns:a16="http://schemas.microsoft.com/office/drawing/2014/main" id="{7EFEF44F-5194-B544-F646-23A5BAF45538}"/>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t="4502" b="4502"/>
          <a:stretch/>
        </p:blipFill>
        <p:spPr>
          <a:xfrm>
            <a:off x="2239419" y="2833688"/>
            <a:ext cx="1005840" cy="914400"/>
          </a:xfrm>
        </p:spPr>
      </p:pic>
      <p:sp>
        <p:nvSpPr>
          <p:cNvPr id="8" name="Text Placeholder 7">
            <a:extLst>
              <a:ext uri="{FF2B5EF4-FFF2-40B4-BE49-F238E27FC236}">
                <a16:creationId xmlns:a16="http://schemas.microsoft.com/office/drawing/2014/main" id="{BAD55629-7F3A-60C0-3EF3-F7462B870E26}"/>
              </a:ext>
            </a:extLst>
          </p:cNvPr>
          <p:cNvSpPr>
            <a:spLocks noGrp="1"/>
          </p:cNvSpPr>
          <p:nvPr>
            <p:ph type="body" sz="quarter" idx="20"/>
          </p:nvPr>
        </p:nvSpPr>
        <p:spPr>
          <a:xfrm>
            <a:off x="1605817" y="3989405"/>
            <a:ext cx="2275880" cy="893763"/>
          </a:xfrm>
        </p:spPr>
        <p:txBody>
          <a:bodyPr vert="horz" lIns="0" tIns="45720" rIns="0" bIns="45720" rtlCol="0" anchor="t">
            <a:noAutofit/>
          </a:bodyPr>
          <a:lstStyle/>
          <a:p>
            <a:r>
              <a:rPr lang="en-US" err="1"/>
              <a:t>Tüm</a:t>
            </a:r>
            <a:r>
              <a:rPr lang="en-US" dirty="0"/>
              <a:t> </a:t>
            </a:r>
            <a:r>
              <a:rPr lang="en-US" err="1"/>
              <a:t>birimleri</a:t>
            </a:r>
            <a:r>
              <a:rPr lang="en-US" dirty="0"/>
              <a:t> </a:t>
            </a:r>
            <a:r>
              <a:rPr lang="en-US" err="1"/>
              <a:t>ilgilendirir</a:t>
            </a:r>
            <a:r>
              <a:rPr lang="en-US" dirty="0"/>
              <a:t> </a:t>
            </a:r>
            <a:endParaRPr lang="en-US"/>
          </a:p>
          <a:p>
            <a:r>
              <a:rPr lang="en-US" dirty="0"/>
              <a:t>(45 </a:t>
            </a:r>
            <a:r>
              <a:rPr lang="en-US" dirty="0" err="1"/>
              <a:t>birim</a:t>
            </a:r>
            <a:r>
              <a:rPr lang="en-US" dirty="0"/>
              <a:t>)</a:t>
            </a:r>
            <a:endParaRPr lang="en-US"/>
          </a:p>
        </p:txBody>
      </p:sp>
      <p:sp>
        <p:nvSpPr>
          <p:cNvPr id="7" name="Text Placeholder 6">
            <a:extLst>
              <a:ext uri="{FF2B5EF4-FFF2-40B4-BE49-F238E27FC236}">
                <a16:creationId xmlns:a16="http://schemas.microsoft.com/office/drawing/2014/main" id="{46B0455E-A69A-222A-706B-58B042A2C212}"/>
              </a:ext>
            </a:extLst>
          </p:cNvPr>
          <p:cNvSpPr>
            <a:spLocks noGrp="1"/>
          </p:cNvSpPr>
          <p:nvPr>
            <p:ph type="body" sz="quarter" idx="18"/>
          </p:nvPr>
        </p:nvSpPr>
        <p:spPr>
          <a:xfrm>
            <a:off x="4651092" y="1894376"/>
            <a:ext cx="2847975" cy="3390899"/>
          </a:xfrm>
        </p:spPr>
        <p:txBody>
          <a:bodyPr/>
          <a:lstStyle/>
          <a:p>
            <a:r>
              <a:rPr lang="en-US" dirty="0"/>
              <a:t>YÖKAK</a:t>
            </a:r>
          </a:p>
        </p:txBody>
      </p:sp>
      <p:pic>
        <p:nvPicPr>
          <p:cNvPr id="53" name="Picture Placeholder 52" descr="3d Glasses">
            <a:extLst>
              <a:ext uri="{FF2B5EF4-FFF2-40B4-BE49-F238E27FC236}">
                <a16:creationId xmlns:a16="http://schemas.microsoft.com/office/drawing/2014/main" id="{3AA3489D-5C2A-9EE6-79BF-255CBEE5FA9E}"/>
              </a:ext>
            </a:extLst>
          </p:cNvPr>
          <p:cNvPicPr>
            <a:picLocks noGrp="1" noChangeAspect="1"/>
          </p:cNvPicPr>
          <p:nvPr>
            <p:ph type="pic" sz="quarter" idx="24"/>
          </p:nvPr>
        </p:nvPicPr>
        <p:blipFill>
          <a:blip r:embed="rId4">
            <a:extLst>
              <a:ext uri="{96DAC541-7B7A-43D3-8B79-37D633B846F1}">
                <asvg:svgBlip xmlns:asvg="http://schemas.microsoft.com/office/drawing/2016/SVG/main" r:embed="rId5"/>
              </a:ext>
            </a:extLst>
          </a:blip>
          <a:srcRect t="4574" b="4574"/>
          <a:stretch/>
        </p:blipFill>
        <p:spPr>
          <a:xfrm>
            <a:off x="5572159" y="2954840"/>
            <a:ext cx="1005840" cy="914400"/>
          </a:xfrm>
        </p:spPr>
      </p:pic>
      <p:sp>
        <p:nvSpPr>
          <p:cNvPr id="9" name="Text Placeholder 8">
            <a:extLst>
              <a:ext uri="{FF2B5EF4-FFF2-40B4-BE49-F238E27FC236}">
                <a16:creationId xmlns:a16="http://schemas.microsoft.com/office/drawing/2014/main" id="{CFE61020-0BA8-87A2-160E-3B3B0AF87CE4}"/>
              </a:ext>
            </a:extLst>
          </p:cNvPr>
          <p:cNvSpPr>
            <a:spLocks noGrp="1"/>
          </p:cNvSpPr>
          <p:nvPr>
            <p:ph type="body" sz="quarter" idx="21"/>
          </p:nvPr>
        </p:nvSpPr>
        <p:spPr>
          <a:xfrm>
            <a:off x="4938557" y="3989404"/>
            <a:ext cx="2275880" cy="893763"/>
          </a:xfrm>
        </p:spPr>
        <p:txBody>
          <a:bodyPr vert="horz" lIns="0" tIns="45720" rIns="0" bIns="45720" rtlCol="0" anchor="t">
            <a:noAutofit/>
          </a:bodyPr>
          <a:lstStyle/>
          <a:p>
            <a:r>
              <a:rPr lang="en-US" dirty="0" err="1"/>
              <a:t>Tüm</a:t>
            </a:r>
            <a:r>
              <a:rPr lang="en-US" dirty="0"/>
              <a:t> </a:t>
            </a:r>
            <a:r>
              <a:rPr lang="en-US" dirty="0" err="1"/>
              <a:t>birimleri</a:t>
            </a:r>
            <a:r>
              <a:rPr lang="en-US" dirty="0"/>
              <a:t> </a:t>
            </a:r>
            <a:r>
              <a:rPr lang="en-US" dirty="0" err="1"/>
              <a:t>ilgilendirir</a:t>
            </a:r>
            <a:r>
              <a:rPr lang="en-US" dirty="0"/>
              <a:t> </a:t>
            </a:r>
          </a:p>
          <a:p>
            <a:r>
              <a:rPr lang="en-US" dirty="0"/>
              <a:t>(45 </a:t>
            </a:r>
            <a:r>
              <a:rPr lang="en-US" dirty="0" err="1"/>
              <a:t>birim</a:t>
            </a:r>
            <a:r>
              <a:rPr lang="en-US" dirty="0"/>
              <a:t>)</a:t>
            </a:r>
          </a:p>
        </p:txBody>
      </p:sp>
      <p:sp>
        <p:nvSpPr>
          <p:cNvPr id="2" name="Text Placeholder 1">
            <a:extLst>
              <a:ext uri="{FF2B5EF4-FFF2-40B4-BE49-F238E27FC236}">
                <a16:creationId xmlns:a16="http://schemas.microsoft.com/office/drawing/2014/main" id="{11A29BA5-46E2-BEAA-8645-890CB28FD26D}"/>
              </a:ext>
            </a:extLst>
          </p:cNvPr>
          <p:cNvSpPr>
            <a:spLocks noGrp="1"/>
          </p:cNvSpPr>
          <p:nvPr>
            <p:ph type="body" sz="quarter" idx="19"/>
          </p:nvPr>
        </p:nvSpPr>
        <p:spPr>
          <a:xfrm>
            <a:off x="7995403" y="1894376"/>
            <a:ext cx="2847975" cy="3390899"/>
          </a:xfrm>
        </p:spPr>
        <p:txBody>
          <a:bodyPr/>
          <a:lstStyle/>
          <a:p>
            <a:r>
              <a:rPr lang="en-US" dirty="0"/>
              <a:t>PROGRAM AREDİTASYONU</a:t>
            </a:r>
          </a:p>
        </p:txBody>
      </p:sp>
      <p:pic>
        <p:nvPicPr>
          <p:cNvPr id="55" name="Picture Placeholder 54" descr="Circuit">
            <a:extLst>
              <a:ext uri="{FF2B5EF4-FFF2-40B4-BE49-F238E27FC236}">
                <a16:creationId xmlns:a16="http://schemas.microsoft.com/office/drawing/2014/main" id="{22E2F77B-93DE-D6EF-080F-B60D6363DF0C}"/>
              </a:ext>
            </a:extLst>
          </p:cNvPr>
          <p:cNvPicPr>
            <a:picLocks noGrp="1" noChangeAspect="1"/>
          </p:cNvPicPr>
          <p:nvPr>
            <p:ph type="pic" sz="quarter" idx="25"/>
          </p:nvPr>
        </p:nvPicPr>
        <p:blipFill>
          <a:blip r:embed="rId6">
            <a:extLst>
              <a:ext uri="{96DAC541-7B7A-43D3-8B79-37D633B846F1}">
                <asvg:svgBlip xmlns:asvg="http://schemas.microsoft.com/office/drawing/2016/SVG/main" r:embed="rId7"/>
              </a:ext>
            </a:extLst>
          </a:blip>
          <a:srcRect t="4502" b="4502"/>
          <a:stretch/>
        </p:blipFill>
        <p:spPr>
          <a:xfrm>
            <a:off x="8916470" y="2955984"/>
            <a:ext cx="1005840" cy="914400"/>
          </a:xfrm>
        </p:spPr>
      </p:pic>
      <p:sp>
        <p:nvSpPr>
          <p:cNvPr id="10" name="Text Placeholder 9">
            <a:extLst>
              <a:ext uri="{FF2B5EF4-FFF2-40B4-BE49-F238E27FC236}">
                <a16:creationId xmlns:a16="http://schemas.microsoft.com/office/drawing/2014/main" id="{AFFDBDFB-4C2A-899F-9FE2-348997B4CCBC}"/>
              </a:ext>
            </a:extLst>
          </p:cNvPr>
          <p:cNvSpPr>
            <a:spLocks noGrp="1"/>
          </p:cNvSpPr>
          <p:nvPr>
            <p:ph type="body" sz="quarter" idx="22"/>
          </p:nvPr>
        </p:nvSpPr>
        <p:spPr>
          <a:xfrm>
            <a:off x="8282868" y="3989404"/>
            <a:ext cx="2275880" cy="893763"/>
          </a:xfrm>
        </p:spPr>
        <p:txBody>
          <a:bodyPr vert="horz" lIns="0" tIns="45720" rIns="0" bIns="45720" rtlCol="0" anchor="t">
            <a:noAutofit/>
          </a:bodyPr>
          <a:lstStyle/>
          <a:p>
            <a:r>
              <a:rPr lang="en-US" dirty="0"/>
              <a:t>Akademik </a:t>
            </a:r>
            <a:r>
              <a:rPr lang="en-US" dirty="0" err="1"/>
              <a:t>Birimleri</a:t>
            </a:r>
            <a:r>
              <a:rPr lang="en-US" dirty="0"/>
              <a:t> </a:t>
            </a:r>
            <a:r>
              <a:rPr lang="en-US" dirty="0" err="1"/>
              <a:t>ilgilendirir</a:t>
            </a:r>
          </a:p>
        </p:txBody>
      </p:sp>
      <p:sp>
        <p:nvSpPr>
          <p:cNvPr id="6" name="Slide Number Placeholder 5">
            <a:extLst>
              <a:ext uri="{FF2B5EF4-FFF2-40B4-BE49-F238E27FC236}">
                <a16:creationId xmlns:a16="http://schemas.microsoft.com/office/drawing/2014/main" id="{2CD1492B-2860-FDF7-34D6-458479F022EA}"/>
              </a:ext>
            </a:extLst>
          </p:cNvPr>
          <p:cNvSpPr>
            <a:spLocks noGrp="1"/>
          </p:cNvSpPr>
          <p:nvPr>
            <p:ph type="sldNum" sz="quarter" idx="4"/>
          </p:nvPr>
        </p:nvSpPr>
        <p:spPr>
          <a:xfrm>
            <a:off x="10768546" y="6290774"/>
            <a:ext cx="6179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484533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DB35D23-0CFE-7B44-A6CD-560829FD66C1}"/>
              </a:ext>
            </a:extLst>
          </p:cNvPr>
          <p:cNvSpPr>
            <a:spLocks noGrp="1"/>
          </p:cNvSpPr>
          <p:nvPr>
            <p:ph type="sldNum" sz="quarter" idx="12"/>
          </p:nvPr>
        </p:nvSpPr>
        <p:spPr/>
        <p:txBody>
          <a:bodyPr/>
          <a:lstStyle/>
          <a:p>
            <a:fld id="{3A98EE3D-8CD1-4C3F-BD1C-C98C9596463C}" type="slidenum">
              <a:rPr lang="en-US" smtClean="0"/>
              <a:pPr/>
              <a:t>42</a:t>
            </a:fld>
            <a:endParaRPr lang="en-US" dirty="0"/>
          </a:p>
        </p:txBody>
      </p:sp>
      <p:pic>
        <p:nvPicPr>
          <p:cNvPr id="14" name="Picture 13">
            <a:extLst>
              <a:ext uri="{FF2B5EF4-FFF2-40B4-BE49-F238E27FC236}">
                <a16:creationId xmlns:a16="http://schemas.microsoft.com/office/drawing/2014/main" id="{5CE011C2-C415-E1D7-ACC6-3C4D4AF9C758}"/>
              </a:ext>
            </a:extLst>
          </p:cNvPr>
          <p:cNvPicPr>
            <a:picLocks noChangeAspect="1"/>
          </p:cNvPicPr>
          <p:nvPr/>
        </p:nvPicPr>
        <p:blipFill>
          <a:blip r:embed="rId2"/>
          <a:stretch>
            <a:fillRect/>
          </a:stretch>
        </p:blipFill>
        <p:spPr>
          <a:xfrm>
            <a:off x="339306" y="114121"/>
            <a:ext cx="1615554" cy="6615381"/>
          </a:xfrm>
          <a:prstGeom prst="rect">
            <a:avLst/>
          </a:prstGeom>
        </p:spPr>
      </p:pic>
      <p:pic>
        <p:nvPicPr>
          <p:cNvPr id="15" name="Picture 14">
            <a:extLst>
              <a:ext uri="{FF2B5EF4-FFF2-40B4-BE49-F238E27FC236}">
                <a16:creationId xmlns:a16="http://schemas.microsoft.com/office/drawing/2014/main" id="{3D951AC0-76E5-79DA-8DE7-9170B68CB19C}"/>
              </a:ext>
            </a:extLst>
          </p:cNvPr>
          <p:cNvPicPr>
            <a:picLocks noChangeAspect="1"/>
          </p:cNvPicPr>
          <p:nvPr/>
        </p:nvPicPr>
        <p:blipFill>
          <a:blip r:embed="rId3"/>
          <a:stretch>
            <a:fillRect/>
          </a:stretch>
        </p:blipFill>
        <p:spPr>
          <a:xfrm>
            <a:off x="3483005" y="-14016"/>
            <a:ext cx="1481665" cy="6886035"/>
          </a:xfrm>
          <a:prstGeom prst="rect">
            <a:avLst/>
          </a:prstGeom>
        </p:spPr>
      </p:pic>
      <p:pic>
        <p:nvPicPr>
          <p:cNvPr id="16" name="Picture 15">
            <a:extLst>
              <a:ext uri="{FF2B5EF4-FFF2-40B4-BE49-F238E27FC236}">
                <a16:creationId xmlns:a16="http://schemas.microsoft.com/office/drawing/2014/main" id="{82A7DA4A-2DEE-5BCE-08FC-0A0D525D1B90}"/>
              </a:ext>
            </a:extLst>
          </p:cNvPr>
          <p:cNvPicPr>
            <a:picLocks noChangeAspect="1"/>
          </p:cNvPicPr>
          <p:nvPr/>
        </p:nvPicPr>
        <p:blipFill>
          <a:blip r:embed="rId4"/>
          <a:stretch>
            <a:fillRect/>
          </a:stretch>
        </p:blipFill>
        <p:spPr>
          <a:xfrm>
            <a:off x="6885676" y="114839"/>
            <a:ext cx="1448059" cy="6628322"/>
          </a:xfrm>
          <a:prstGeom prst="rect">
            <a:avLst/>
          </a:prstGeom>
        </p:spPr>
      </p:pic>
      <p:pic>
        <p:nvPicPr>
          <p:cNvPr id="17" name="Picture 16">
            <a:extLst>
              <a:ext uri="{FF2B5EF4-FFF2-40B4-BE49-F238E27FC236}">
                <a16:creationId xmlns:a16="http://schemas.microsoft.com/office/drawing/2014/main" id="{86E7E50C-8CD7-875A-60B0-7EF2B7E7EB87}"/>
              </a:ext>
            </a:extLst>
          </p:cNvPr>
          <p:cNvPicPr>
            <a:picLocks noChangeAspect="1"/>
          </p:cNvPicPr>
          <p:nvPr/>
        </p:nvPicPr>
        <p:blipFill>
          <a:blip r:embed="rId5"/>
          <a:stretch>
            <a:fillRect/>
          </a:stretch>
        </p:blipFill>
        <p:spPr>
          <a:xfrm>
            <a:off x="9813716" y="3864"/>
            <a:ext cx="1501075" cy="6821518"/>
          </a:xfrm>
          <a:prstGeom prst="rect">
            <a:avLst/>
          </a:prstGeom>
        </p:spPr>
      </p:pic>
    </p:spTree>
    <p:extLst>
      <p:ext uri="{BB962C8B-B14F-4D97-AF65-F5344CB8AC3E}">
        <p14:creationId xmlns:p14="http://schemas.microsoft.com/office/powerpoint/2010/main" val="742654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2D8C134C-94D4-064F-A625-793AA54BBAD5}"/>
              </a:ext>
            </a:extLst>
          </p:cNvPr>
          <p:cNvSpPr>
            <a:spLocks noGrp="1"/>
          </p:cNvSpPr>
          <p:nvPr>
            <p:ph type="ftr" sz="quarter" idx="11"/>
          </p:nvPr>
        </p:nvSpPr>
        <p:spPr/>
        <p:txBody>
          <a:bodyPr/>
          <a:lstStyle/>
          <a:p>
            <a:r>
              <a:rPr lang="en-US" dirty="0"/>
              <a:t>Add footer here</a:t>
            </a:r>
          </a:p>
        </p:txBody>
      </p:sp>
      <p:sp>
        <p:nvSpPr>
          <p:cNvPr id="13" name="Slide Number Placeholder 12">
            <a:extLst>
              <a:ext uri="{FF2B5EF4-FFF2-40B4-BE49-F238E27FC236}">
                <a16:creationId xmlns:a16="http://schemas.microsoft.com/office/drawing/2014/main" id="{B4D0CBC0-7C94-6D04-D27B-7D5991FCF888}"/>
              </a:ext>
            </a:extLst>
          </p:cNvPr>
          <p:cNvSpPr>
            <a:spLocks noGrp="1"/>
          </p:cNvSpPr>
          <p:nvPr>
            <p:ph type="sldNum" sz="quarter" idx="12"/>
          </p:nvPr>
        </p:nvSpPr>
        <p:spPr/>
        <p:txBody>
          <a:bodyPr/>
          <a:lstStyle/>
          <a:p>
            <a:fld id="{3A98EE3D-8CD1-4C3F-BD1C-C98C9596463C}" type="slidenum">
              <a:rPr lang="en-US" smtClean="0"/>
              <a:pPr/>
              <a:t>43</a:t>
            </a:fld>
            <a:endParaRPr lang="en-US" dirty="0"/>
          </a:p>
        </p:txBody>
      </p:sp>
      <p:sp>
        <p:nvSpPr>
          <p:cNvPr id="14" name="TextBox 13">
            <a:extLst>
              <a:ext uri="{FF2B5EF4-FFF2-40B4-BE49-F238E27FC236}">
                <a16:creationId xmlns:a16="http://schemas.microsoft.com/office/drawing/2014/main" id="{B83AB9EA-0A59-F712-ABFB-A5D621D50816}"/>
              </a:ext>
            </a:extLst>
          </p:cNvPr>
          <p:cNvSpPr txBox="1"/>
          <p:nvPr/>
        </p:nvSpPr>
        <p:spPr>
          <a:xfrm>
            <a:off x="699602" y="2486708"/>
            <a:ext cx="10805160" cy="1421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000" dirty="0">
                <a:solidFill>
                  <a:srgbClr val="333333"/>
                </a:solidFill>
                <a:latin typeface="Times New Roman"/>
                <a:cs typeface="Times New Roman"/>
              </a:rPr>
              <a:t>Program </a:t>
            </a:r>
            <a:r>
              <a:rPr lang="en-US" sz="2000" err="1">
                <a:solidFill>
                  <a:srgbClr val="333333"/>
                </a:solidFill>
                <a:latin typeface="Times New Roman"/>
                <a:cs typeface="Times New Roman"/>
              </a:rPr>
              <a:t>Akreditasyonu</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bir</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akreditasyon</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kuruluşu</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tarafından</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belirli</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bir</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alanda</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önceden</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belirlenmiş</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akademik</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ve</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alana</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özgü</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standartların</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bir</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yükseköğretim</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programı</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tarafından</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karşılanıp</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karşılanmadığını</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ölçen</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değerlendirme</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ve</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dış</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kalite</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güvence</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sürecini</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ifade</a:t>
            </a:r>
            <a:r>
              <a:rPr lang="en-US" sz="2000" dirty="0">
                <a:solidFill>
                  <a:srgbClr val="333333"/>
                </a:solidFill>
                <a:latin typeface="Times New Roman"/>
                <a:cs typeface="Times New Roman"/>
              </a:rPr>
              <a:t> </a:t>
            </a:r>
            <a:r>
              <a:rPr lang="en-US" sz="2000" err="1">
                <a:solidFill>
                  <a:srgbClr val="333333"/>
                </a:solidFill>
                <a:latin typeface="Times New Roman"/>
                <a:cs typeface="Times New Roman"/>
              </a:rPr>
              <a:t>etmektedir</a:t>
            </a:r>
            <a:r>
              <a:rPr lang="en-US" sz="2000" dirty="0">
                <a:solidFill>
                  <a:srgbClr val="333333"/>
                </a:solidFill>
                <a:latin typeface="Times New Roman"/>
                <a:cs typeface="Times New Roman"/>
              </a:rPr>
              <a:t>.</a:t>
            </a:r>
            <a:endParaRPr lang="en-US" sz="2000">
              <a:latin typeface="Times New Roman"/>
              <a:cs typeface="Times New Roman"/>
            </a:endParaRPr>
          </a:p>
        </p:txBody>
      </p:sp>
    </p:spTree>
    <p:extLst>
      <p:ext uri="{BB962C8B-B14F-4D97-AF65-F5344CB8AC3E}">
        <p14:creationId xmlns:p14="http://schemas.microsoft.com/office/powerpoint/2010/main" val="1801523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E21AA7A9-ADFD-3A8C-0956-9E55642D0606}"/>
              </a:ext>
            </a:extLst>
          </p:cNvPr>
          <p:cNvGraphicFramePr>
            <a:graphicFrameLocks noGrp="1"/>
          </p:cNvGraphicFramePr>
          <p:nvPr>
            <p:extLst>
              <p:ext uri="{D42A27DB-BD31-4B8C-83A1-F6EECF244321}">
                <p14:modId xmlns:p14="http://schemas.microsoft.com/office/powerpoint/2010/main" val="4287553164"/>
              </p:ext>
            </p:extLst>
          </p:nvPr>
        </p:nvGraphicFramePr>
        <p:xfrm>
          <a:off x="0" y="265471"/>
          <a:ext cx="12191998" cy="6037038"/>
        </p:xfrm>
        <a:graphic>
          <a:graphicData uri="http://schemas.openxmlformats.org/drawingml/2006/table">
            <a:tbl>
              <a:tblPr/>
              <a:tblGrid>
                <a:gridCol w="4357421">
                  <a:extLst>
                    <a:ext uri="{9D8B030D-6E8A-4147-A177-3AD203B41FA5}">
                      <a16:colId xmlns:a16="http://schemas.microsoft.com/office/drawing/2014/main" val="1655690357"/>
                    </a:ext>
                  </a:extLst>
                </a:gridCol>
                <a:gridCol w="2838252">
                  <a:extLst>
                    <a:ext uri="{9D8B030D-6E8A-4147-A177-3AD203B41FA5}">
                      <a16:colId xmlns:a16="http://schemas.microsoft.com/office/drawing/2014/main" val="369410822"/>
                    </a:ext>
                  </a:extLst>
                </a:gridCol>
                <a:gridCol w="2063723">
                  <a:extLst>
                    <a:ext uri="{9D8B030D-6E8A-4147-A177-3AD203B41FA5}">
                      <a16:colId xmlns:a16="http://schemas.microsoft.com/office/drawing/2014/main" val="3457672773"/>
                    </a:ext>
                  </a:extLst>
                </a:gridCol>
                <a:gridCol w="2932602">
                  <a:extLst>
                    <a:ext uri="{9D8B030D-6E8A-4147-A177-3AD203B41FA5}">
                      <a16:colId xmlns:a16="http://schemas.microsoft.com/office/drawing/2014/main" val="2849260569"/>
                    </a:ext>
                  </a:extLst>
                </a:gridCol>
              </a:tblGrid>
              <a:tr h="497778">
                <a:tc>
                  <a:txBody>
                    <a:bodyPr/>
                    <a:lstStyle/>
                    <a:p>
                      <a:pPr algn="ctr"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Akademik Birim​</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17355" cap="flat" cmpd="sng" algn="ctr">
                      <a:solidFill>
                        <a:srgbClr val="196B24"/>
                      </a:solidFill>
                      <a:prstDash val="solid"/>
                      <a:round/>
                      <a:headEnd type="none" w="med" len="med"/>
                      <a:tailEnd type="none" w="med" len="med"/>
                    </a:lnB>
                    <a:noFill/>
                  </a:tcPr>
                </a:tc>
                <a:tc>
                  <a:txBody>
                    <a:bodyPr/>
                    <a:lstStyle/>
                    <a:p>
                      <a:pPr algn="ctr"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Akreditasyon Süreci​</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17355" cap="flat" cmpd="sng" algn="ctr">
                      <a:solidFill>
                        <a:srgbClr val="196B24"/>
                      </a:solidFill>
                      <a:prstDash val="solid"/>
                      <a:round/>
                      <a:headEnd type="none" w="med" len="med"/>
                      <a:tailEnd type="none" w="med" len="med"/>
                    </a:lnB>
                    <a:noFill/>
                  </a:tcPr>
                </a:tc>
                <a:tc>
                  <a:txBody>
                    <a:bodyPr/>
                    <a:lstStyle/>
                    <a:p>
                      <a:pPr algn="ctr"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Akreditasyon Kurumu​</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17355" cap="flat" cmpd="sng" algn="ctr">
                      <a:solidFill>
                        <a:srgbClr val="196B24"/>
                      </a:solidFill>
                      <a:prstDash val="solid"/>
                      <a:round/>
                      <a:headEnd type="none" w="med" len="med"/>
                      <a:tailEnd type="none" w="med" len="med"/>
                    </a:lnB>
                    <a:noFill/>
                  </a:tcPr>
                </a:tc>
                <a:tc>
                  <a:txBody>
                    <a:bodyPr/>
                    <a:lstStyle/>
                    <a:p>
                      <a:pPr algn="ctr"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Geçerlilik tarihi ve genel bilgiler​</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1735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1336456433"/>
                  </a:ext>
                </a:extLst>
              </a:tr>
              <a:tr h="632076">
                <a:tc>
                  <a:txBody>
                    <a:bodyPr/>
                    <a:lstStyle/>
                    <a:p>
                      <a:pPr algn="l"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Eğitim Fakültesi ​</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Matematik Eğitimi ABD</a:t>
                      </a:r>
                      <a:r>
                        <a:rPr lang="en-US" sz="1200" b="1"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Sınıf Eğitimi ABD</a:t>
                      </a:r>
                      <a:r>
                        <a:rPr lang="en-US" sz="1200" b="1"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1735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Akredite​</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Akredite ​</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1735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EPDAD​</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EPDAD​</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1735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01.05.2027​</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01.05.2027​</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1735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3371583122"/>
                  </a:ext>
                </a:extLst>
              </a:tr>
              <a:tr h="433429">
                <a:tc>
                  <a:txBody>
                    <a:bodyPr/>
                    <a:lstStyle/>
                    <a:p>
                      <a:pPr algn="l"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Mühendislik ve Doğa Bilimleri Fakültesi ​</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Endüstri Mühendisliği</a:t>
                      </a:r>
                      <a:r>
                        <a:rPr lang="en-US" sz="1200" b="1"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nchor="ctr">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Dosya revizyonu talep edildi​</a:t>
                      </a:r>
                    </a:p>
                  </a:txBody>
                  <a:tcPr marL="79967" marR="79967" marT="39984" marB="39984" anchor="b">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MÜDEK​</a:t>
                      </a:r>
                    </a:p>
                  </a:txBody>
                  <a:tcPr marL="79967" marR="79967" marT="39984" marB="39984" anchor="b">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FMHEN​</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1780530751"/>
                  </a:ext>
                </a:extLst>
              </a:tr>
              <a:tr h="433429">
                <a:tc>
                  <a:txBody>
                    <a:bodyPr/>
                    <a:lstStyle/>
                    <a:p>
                      <a:pPr algn="l"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İslami İlimler Fakültesi​</a:t>
                      </a:r>
                    </a:p>
                    <a:p>
                      <a:pPr algn="l"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nchor="ctr">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Ziyaret bekleniyor​</a:t>
                      </a:r>
                    </a:p>
                  </a:txBody>
                  <a:tcPr marL="79967" marR="79967" marT="39984" marB="39984" anchor="ctr">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İAA​</a:t>
                      </a:r>
                    </a:p>
                  </a:txBody>
                  <a:tcPr marL="79967" marR="79967" marT="39984" marB="39984" anchor="ctr">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15653305"/>
                  </a:ext>
                </a:extLst>
              </a:tr>
              <a:tr h="433429">
                <a:tc>
                  <a:txBody>
                    <a:bodyPr/>
                    <a:lstStyle/>
                    <a:p>
                      <a:pPr algn="l"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Spor Bilimleri Fakültesi ​</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Beden Eğitimi ve Spor Öğretmenliği Bölümü</a:t>
                      </a:r>
                      <a:r>
                        <a:rPr lang="en-US" sz="1200" b="1"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Akredite süresi uzatıldı​</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SPORAK​</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23.11.2025​</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1614387751"/>
                  </a:ext>
                </a:extLst>
              </a:tr>
              <a:tr h="1228044">
                <a:tc>
                  <a:txBody>
                    <a:bodyPr/>
                    <a:lstStyle/>
                    <a:p>
                      <a:pPr algn="l"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Tıp Fakültesi ​</a:t>
                      </a:r>
                    </a:p>
                    <a:p>
                      <a:pPr algn="l"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Enfeksiyon Hastalıkları ve Klinik Mikrobiyoloji ABD.</a:t>
                      </a:r>
                      <a:r>
                        <a:rPr lang="en-US" sz="1200" b="1"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1"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KBB ABD</a:t>
                      </a:r>
                      <a:r>
                        <a:rPr lang="en-US" sz="1200" b="1"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Akredite​</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Akredite​</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Akredite​</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TEPDAD ​</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EKMUD-EMEK​</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KBB-BBC​</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YETKUR​</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01.01.2030​</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07.11.2027​</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01.09.2028​</a:t>
                      </a:r>
                    </a:p>
                    <a:p>
                      <a:pPr algn="l" rtl="0" fontAlgn="base">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3229776074"/>
                  </a:ext>
                </a:extLst>
              </a:tr>
              <a:tr h="433429">
                <a:tc>
                  <a:txBody>
                    <a:bodyPr/>
                    <a:lstStyle/>
                    <a:p>
                      <a:pPr algn="l" rtl="0" fontAlgn="base">
                        <a:lnSpc>
                          <a:spcPct val="100000"/>
                        </a:lnSpc>
                        <a:buNone/>
                      </a:pPr>
                      <a:r>
                        <a:rPr lang="tr-TR" sz="1200" b="1" i="0">
                          <a:solidFill>
                            <a:srgbClr val="000000"/>
                          </a:solidFill>
                          <a:effectLst/>
                          <a:latin typeface="Times New Roman" panose="02020603050405020304" pitchFamily="18" charset="0"/>
                          <a:cs typeface="Times New Roman" panose="02020603050405020304" pitchFamily="18" charset="0"/>
                        </a:rPr>
                        <a:t>Diş Hekimliği Fakültesi​</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Başvuru yapıldı.​</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DEPAD​</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4014528771"/>
                  </a:ext>
                </a:extLst>
              </a:tr>
              <a:tr h="632076">
                <a:tc>
                  <a:txBody>
                    <a:bodyPr/>
                    <a:lstStyle/>
                    <a:p>
                      <a:pPr algn="l" rtl="0" fontAlgn="base">
                        <a:lnSpc>
                          <a:spcPct val="100000"/>
                        </a:lnSpc>
                        <a:buNone/>
                      </a:pPr>
                      <a:r>
                        <a:rPr lang="tr-TR" sz="1200" b="1" i="0">
                          <a:solidFill>
                            <a:srgbClr val="000000"/>
                          </a:solidFill>
                          <a:effectLst/>
                          <a:latin typeface="Times New Roman" panose="02020603050405020304" pitchFamily="18" charset="0"/>
                          <a:cs typeface="Times New Roman" panose="02020603050405020304" pitchFamily="18" charset="0"/>
                        </a:rPr>
                        <a:t>Sağlık Bilimleri Fakültesi​</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Sağlık Yönetimi Bölümü</a:t>
                      </a:r>
                      <a:r>
                        <a:rPr lang="tr-TR" sz="1200" b="1"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Fizyoterapi ve Rehabilitasyon Bölümü</a:t>
                      </a:r>
                      <a:r>
                        <a:rPr lang="tr-TR" sz="1200" b="1"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Akredite​</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Başvuru kabul edildi.​</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SABAK​</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FTR-AD​</a:t>
                      </a:r>
                    </a:p>
                  </a:txBody>
                  <a:tcPr marL="79967" marR="79967" marT="39984" marB="39984" anchor="ctr">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30.09.2027​</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3773145832"/>
                  </a:ext>
                </a:extLst>
              </a:tr>
              <a:tr h="632076">
                <a:tc>
                  <a:txBody>
                    <a:bodyPr/>
                    <a:lstStyle/>
                    <a:p>
                      <a:pPr algn="l" rtl="0" fontAlgn="base">
                        <a:lnSpc>
                          <a:spcPct val="100000"/>
                        </a:lnSpc>
                        <a:buNone/>
                      </a:pPr>
                      <a:r>
                        <a:rPr lang="tr-TR" sz="1200" b="1" i="0">
                          <a:solidFill>
                            <a:srgbClr val="000000"/>
                          </a:solidFill>
                          <a:effectLst/>
                          <a:latin typeface="Times New Roman" panose="02020603050405020304" pitchFamily="18" charset="0"/>
                          <a:cs typeface="Times New Roman" panose="02020603050405020304" pitchFamily="18" charset="0"/>
                        </a:rPr>
                        <a:t>İktisadi ve İdari Bilimler Fakültesi​</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İktisat Bölümü</a:t>
                      </a:r>
                      <a:r>
                        <a:rPr lang="tr-TR" sz="1200" b="1"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İşletme Bölümü</a:t>
                      </a:r>
                      <a:r>
                        <a:rPr lang="tr-TR" sz="1200" b="1"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Başvuru yapıldı​</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Başvuru yapıldı​</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STAR​</a:t>
                      </a:r>
                    </a:p>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STAR​</a:t>
                      </a:r>
                    </a:p>
                  </a:txBody>
                  <a:tcPr marL="79967" marR="79967" marT="39984" marB="39984" anchor="ctr">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en-US" sz="1200" b="0" i="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281932416"/>
                  </a:ext>
                </a:extLst>
              </a:tr>
              <a:tr h="632076">
                <a:tc>
                  <a:txBody>
                    <a:bodyPr/>
                    <a:lstStyle/>
                    <a:p>
                      <a:pPr algn="l" rtl="0" fontAlgn="base">
                        <a:lnSpc>
                          <a:spcPct val="100000"/>
                        </a:lnSpc>
                        <a:buNone/>
                      </a:pPr>
                      <a:r>
                        <a:rPr lang="tr-TR" sz="1200" b="1" i="0">
                          <a:solidFill>
                            <a:srgbClr val="000000"/>
                          </a:solidFill>
                          <a:effectLst/>
                          <a:latin typeface="Times New Roman" panose="02020603050405020304" pitchFamily="18" charset="0"/>
                          <a:cs typeface="Times New Roman" panose="02020603050405020304" pitchFamily="18" charset="0"/>
                        </a:rPr>
                        <a:t>Meslek Yüksekokulları​</a:t>
                      </a:r>
                    </a:p>
                    <a:p>
                      <a:pPr algn="l" rtl="0" fontAlgn="base">
                        <a:lnSpc>
                          <a:spcPct val="100000"/>
                        </a:lnSpc>
                        <a:buNone/>
                      </a:pPr>
                      <a:r>
                        <a:rPr lang="tr-TR" sz="1200" b="1" i="0">
                          <a:solidFill>
                            <a:srgbClr val="000000"/>
                          </a:solidFill>
                          <a:effectLst/>
                          <a:latin typeface="Times New Roman" panose="02020603050405020304" pitchFamily="18" charset="0"/>
                          <a:cs typeface="Times New Roman" panose="02020603050405020304" pitchFamily="18" charset="0"/>
                        </a:rPr>
                        <a:t>Delice MYO, Fatma Şenses MYO, Kırıkkale MYO, Keskin MYO, Sağlık Hizmetleri MYO​</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tr-TR" sz="1200" b="0" i="0">
                          <a:solidFill>
                            <a:srgbClr val="000000"/>
                          </a:solidFill>
                          <a:effectLst/>
                          <a:latin typeface="Times New Roman" panose="02020603050405020304" pitchFamily="18" charset="0"/>
                          <a:cs typeface="Times New Roman" panose="02020603050405020304" pitchFamily="18" charset="0"/>
                        </a:rPr>
                        <a:t>1’er Program için Başvuru yapıldı​</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base">
                        <a:lnSpc>
                          <a:spcPct val="100000"/>
                        </a:lnSpc>
                        <a:buNone/>
                      </a:pPr>
                      <a:r>
                        <a:rPr lang="tr-TR" sz="1200" b="0" i="0" dirty="0">
                          <a:solidFill>
                            <a:srgbClr val="000000"/>
                          </a:solidFill>
                          <a:effectLst/>
                          <a:latin typeface="Times New Roman" panose="02020603050405020304" pitchFamily="18" charset="0"/>
                          <a:cs typeface="Times New Roman" panose="02020603050405020304" pitchFamily="18" charset="0"/>
                        </a:rPr>
                        <a:t>MEDEK​</a:t>
                      </a:r>
                    </a:p>
                  </a:txBody>
                  <a:tcPr marL="79967" marR="79967" marT="39984" marB="39984" anchor="ctr">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tc>
                  <a:txBody>
                    <a:bodyPr/>
                    <a:lstStyle/>
                    <a:p>
                      <a:pPr algn="l" rtl="0" fontAlgn="auto">
                        <a:lnSpc>
                          <a:spcPct val="100000"/>
                        </a:lnSpc>
                        <a:buNone/>
                      </a:pPr>
                      <a:r>
                        <a:rPr lang="en-US" sz="1200" b="0" i="0" dirty="0">
                          <a:solidFill>
                            <a:srgbClr val="000000"/>
                          </a:solidFill>
                          <a:effectLst/>
                          <a:latin typeface="Times New Roman" panose="02020603050405020304" pitchFamily="18" charset="0"/>
                          <a:cs typeface="Times New Roman" panose="02020603050405020304" pitchFamily="18" charset="0"/>
                        </a:rPr>
                        <a:t>​</a:t>
                      </a:r>
                    </a:p>
                  </a:txBody>
                  <a:tcPr marL="79967" marR="79967" marT="39984" marB="39984">
                    <a:lnL w="9525" cap="flat" cmpd="sng" algn="ctr">
                      <a:solidFill>
                        <a:srgbClr val="196B24"/>
                      </a:solidFill>
                      <a:prstDash val="solid"/>
                      <a:round/>
                      <a:headEnd type="none" w="med" len="med"/>
                      <a:tailEnd type="none" w="med" len="med"/>
                    </a:lnL>
                    <a:lnR w="9525" cap="flat" cmpd="sng" algn="ctr">
                      <a:solidFill>
                        <a:srgbClr val="196B24"/>
                      </a:solidFill>
                      <a:prstDash val="solid"/>
                      <a:round/>
                      <a:headEnd type="none" w="med" len="med"/>
                      <a:tailEnd type="none" w="med" len="med"/>
                    </a:lnR>
                    <a:lnT w="9525" cap="flat" cmpd="sng" algn="ctr">
                      <a:solidFill>
                        <a:srgbClr val="196B24"/>
                      </a:solidFill>
                      <a:prstDash val="solid"/>
                      <a:round/>
                      <a:headEnd type="none" w="med" len="med"/>
                      <a:tailEnd type="none" w="med" len="med"/>
                    </a:lnT>
                    <a:lnB w="9525"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1410949624"/>
                  </a:ext>
                </a:extLst>
              </a:tr>
            </a:tbl>
          </a:graphicData>
        </a:graphic>
      </p:graphicFrame>
    </p:spTree>
    <p:extLst>
      <p:ext uri="{BB962C8B-B14F-4D97-AF65-F5344CB8AC3E}">
        <p14:creationId xmlns:p14="http://schemas.microsoft.com/office/powerpoint/2010/main" val="1197743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E1D2-6CFD-4AD6-7B09-394893052EC5}"/>
              </a:ext>
            </a:extLst>
          </p:cNvPr>
          <p:cNvSpPr>
            <a:spLocks noGrp="1"/>
          </p:cNvSpPr>
          <p:nvPr>
            <p:ph type="title"/>
          </p:nvPr>
        </p:nvSpPr>
        <p:spPr/>
        <p:txBody>
          <a:bodyPr/>
          <a:lstStyle/>
          <a:p>
            <a:r>
              <a:rPr lang="tr-TR" dirty="0"/>
              <a:t>Beklentiler </a:t>
            </a:r>
            <a:endParaRPr lang="en-CA" dirty="0"/>
          </a:p>
        </p:txBody>
      </p:sp>
      <p:sp>
        <p:nvSpPr>
          <p:cNvPr id="3" name="Content Placeholder 2">
            <a:extLst>
              <a:ext uri="{FF2B5EF4-FFF2-40B4-BE49-F238E27FC236}">
                <a16:creationId xmlns:a16="http://schemas.microsoft.com/office/drawing/2014/main" id="{9E038AE8-9929-C9B2-8661-FE4C7136936C}"/>
              </a:ext>
            </a:extLst>
          </p:cNvPr>
          <p:cNvSpPr>
            <a:spLocks noGrp="1"/>
          </p:cNvSpPr>
          <p:nvPr>
            <p:ph idx="1"/>
          </p:nvPr>
        </p:nvSpPr>
        <p:spPr/>
        <p:txBody>
          <a:bodyPr/>
          <a:lstStyle/>
          <a:p>
            <a:r>
              <a:rPr lang="tr-TR" dirty="0"/>
              <a:t>Zamanında işlerin tamamlanması</a:t>
            </a:r>
          </a:p>
          <a:p>
            <a:r>
              <a:rPr lang="tr-TR" dirty="0"/>
              <a:t>Düzgün ve kuralına uygun şekilde işleyiş</a:t>
            </a:r>
          </a:p>
          <a:p>
            <a:r>
              <a:rPr lang="tr-TR" dirty="0"/>
              <a:t>Günceli takip etmek (Özellikle formlar)</a:t>
            </a:r>
          </a:p>
          <a:p>
            <a:r>
              <a:rPr lang="tr-TR" dirty="0"/>
              <a:t>BGG ve BPR 3 aylık periyotlarda aksatılmadan gönderilmesi (Akademik Birimler ve Genel Sekreterlik)</a:t>
            </a:r>
          </a:p>
          <a:p>
            <a:r>
              <a:rPr lang="tr-TR" dirty="0"/>
              <a:t>Sene başında da o yıl ait hedefler, ortaya çıkan riskler listesi , risk değerlendirme tablosu, risk eylem planı Kalite Koordinatörlüğüne gönderilmesi</a:t>
            </a:r>
          </a:p>
          <a:p>
            <a:r>
              <a:rPr lang="tr-TR" dirty="0"/>
              <a:t>Aylık bazda proseslerin gönderilmesi</a:t>
            </a:r>
          </a:p>
          <a:p>
            <a:r>
              <a:rPr lang="tr-TR" dirty="0"/>
              <a:t>Dilek Öneri Şikayet Memnuniyet Listeleri Güncel Hali</a:t>
            </a:r>
          </a:p>
          <a:p>
            <a:pPr marL="0" indent="0">
              <a:buNone/>
            </a:pPr>
            <a:endParaRPr lang="en-CA" dirty="0"/>
          </a:p>
        </p:txBody>
      </p:sp>
    </p:spTree>
    <p:extLst>
      <p:ext uri="{BB962C8B-B14F-4D97-AF65-F5344CB8AC3E}">
        <p14:creationId xmlns:p14="http://schemas.microsoft.com/office/powerpoint/2010/main" val="2294990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F7E9-BD9F-D34C-76D1-C6399E32DA33}"/>
              </a:ext>
            </a:extLst>
          </p:cNvPr>
          <p:cNvSpPr>
            <a:spLocks noGrp="1"/>
          </p:cNvSpPr>
          <p:nvPr>
            <p:ph type="title"/>
          </p:nvPr>
        </p:nvSpPr>
        <p:spPr/>
        <p:txBody>
          <a:bodyPr/>
          <a:lstStyle/>
          <a:p>
            <a:r>
              <a:rPr lang="tr-TR" dirty="0"/>
              <a:t>Hedeflerimiz</a:t>
            </a:r>
            <a:endParaRPr lang="en-CA" dirty="0"/>
          </a:p>
        </p:txBody>
      </p:sp>
      <p:sp>
        <p:nvSpPr>
          <p:cNvPr id="3" name="Content Placeholder 2">
            <a:extLst>
              <a:ext uri="{FF2B5EF4-FFF2-40B4-BE49-F238E27FC236}">
                <a16:creationId xmlns:a16="http://schemas.microsoft.com/office/drawing/2014/main" id="{766D64D3-5F44-B50B-EEC5-17A7E638652D}"/>
              </a:ext>
            </a:extLst>
          </p:cNvPr>
          <p:cNvSpPr>
            <a:spLocks noGrp="1"/>
          </p:cNvSpPr>
          <p:nvPr>
            <p:ph idx="1"/>
          </p:nvPr>
        </p:nvSpPr>
        <p:spPr/>
        <p:txBody>
          <a:bodyPr>
            <a:normAutofit lnSpcReduction="10000"/>
          </a:bodyPr>
          <a:lstStyle/>
          <a:p>
            <a:pPr marL="0" indent="0" algn="just">
              <a:lnSpc>
                <a:spcPct val="150000"/>
              </a:lnSpc>
              <a:buNone/>
            </a:pPr>
            <a:r>
              <a:rPr lang="en-CA" sz="3600" dirty="0">
                <a:latin typeface="Times New Roman" panose="02020603050405020304" pitchFamily="18" charset="0"/>
                <a:cs typeface="Times New Roman" panose="02020603050405020304" pitchFamily="18" charset="0"/>
              </a:rPr>
              <a:t>“</a:t>
            </a:r>
            <a:r>
              <a:rPr lang="en-CA" sz="3600" dirty="0" err="1">
                <a:latin typeface="Times New Roman" panose="02020603050405020304" pitchFamily="18" charset="0"/>
                <a:cs typeface="Times New Roman" panose="02020603050405020304" pitchFamily="18" charset="0"/>
              </a:rPr>
              <a:t>Yazılım</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sistemlerini</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etkin</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şekilde</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kullanarak</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güncel</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gelişmeleri</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yakalamak</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tasarruf</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tedbirleri</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başta</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olmak</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üzere</a:t>
            </a:r>
            <a:r>
              <a:rPr lang="en-CA" sz="3600" dirty="0">
                <a:latin typeface="Times New Roman" panose="02020603050405020304" pitchFamily="18" charset="0"/>
                <a:cs typeface="Times New Roman" panose="02020603050405020304" pitchFamily="18" charset="0"/>
              </a:rPr>
              <a:t> zaman, </a:t>
            </a:r>
            <a:r>
              <a:rPr lang="en-CA" sz="3600" dirty="0" err="1">
                <a:latin typeface="Times New Roman" panose="02020603050405020304" pitchFamily="18" charset="0"/>
                <a:cs typeface="Times New Roman" panose="02020603050405020304" pitchFamily="18" charset="0"/>
              </a:rPr>
              <a:t>iş</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gücü</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ve</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maliyetlerden</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tasarruf</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sağlarken</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kaliteyi</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en</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üst</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seviyede</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tutmak</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ve</a:t>
            </a:r>
            <a:r>
              <a:rPr lang="en-CA" sz="3600" dirty="0">
                <a:latin typeface="Times New Roman" panose="02020603050405020304" pitchFamily="18" charset="0"/>
                <a:cs typeface="Times New Roman" panose="02020603050405020304" pitchFamily="18" charset="0"/>
              </a:rPr>
              <a:t> her </a:t>
            </a:r>
            <a:r>
              <a:rPr lang="en-CA" sz="3600" dirty="0" err="1">
                <a:latin typeface="Times New Roman" panose="02020603050405020304" pitchFamily="18" charset="0"/>
                <a:cs typeface="Times New Roman" panose="02020603050405020304" pitchFamily="18" charset="0"/>
              </a:rPr>
              <a:t>geçen</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gün</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sürekli</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iyileşmeyi</a:t>
            </a:r>
            <a:r>
              <a:rPr lang="en-CA" sz="3600" dirty="0">
                <a:latin typeface="Times New Roman" panose="02020603050405020304" pitchFamily="18" charset="0"/>
                <a:cs typeface="Times New Roman" panose="02020603050405020304" pitchFamily="18" charset="0"/>
              </a:rPr>
              <a:t> </a:t>
            </a:r>
            <a:r>
              <a:rPr lang="en-CA" sz="3600" dirty="0" err="1">
                <a:latin typeface="Times New Roman" panose="02020603050405020304" pitchFamily="18" charset="0"/>
                <a:cs typeface="Times New Roman" panose="02020603050405020304" pitchFamily="18" charset="0"/>
              </a:rPr>
              <a:t>hedeflemek</a:t>
            </a:r>
            <a:r>
              <a:rPr lang="en-CA"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0261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9" name="Rectangle 8">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1" name="Straight Connector 10">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C2F63-584C-F3CF-7420-7BE306AB7256}"/>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a:solidFill>
                  <a:schemeClr val="tx1">
                    <a:lumMod val="85000"/>
                    <a:lumOff val="15000"/>
                  </a:schemeClr>
                </a:solidFill>
              </a:rPr>
              <a:t>İLGİNİZ İÇİN TEŞEKKÜR EDERİZ.</a:t>
            </a:r>
            <a:br>
              <a:rPr lang="en-US" sz="8000">
                <a:solidFill>
                  <a:schemeClr val="tx1">
                    <a:lumMod val="85000"/>
                    <a:lumOff val="15000"/>
                  </a:schemeClr>
                </a:solidFill>
              </a:rPr>
            </a:br>
            <a:endParaRPr lang="en-US" sz="8000">
              <a:solidFill>
                <a:schemeClr val="tx1">
                  <a:lumMod val="85000"/>
                  <a:lumOff val="15000"/>
                </a:schemeClr>
              </a:solidFill>
            </a:endParaRPr>
          </a:p>
        </p:txBody>
      </p:sp>
      <p:cxnSp>
        <p:nvCxnSpPr>
          <p:cNvPr id="15"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9" name="Rectangle 18">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8327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BB304FD-E7E3-AECA-443A-E424696DB906}"/>
              </a:ext>
            </a:extLst>
          </p:cNvPr>
          <p:cNvGraphicFramePr>
            <a:graphicFrameLocks noGrp="1"/>
          </p:cNvGraphicFramePr>
          <p:nvPr>
            <p:ph idx="1"/>
            <p:extLst>
              <p:ext uri="{D42A27DB-BD31-4B8C-83A1-F6EECF244321}">
                <p14:modId xmlns:p14="http://schemas.microsoft.com/office/powerpoint/2010/main" val="192931378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5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ACCDEBE-763A-3BBA-FFD9-59900DBE398B}"/>
              </a:ext>
            </a:extLst>
          </p:cNvPr>
          <p:cNvGraphicFramePr>
            <a:graphicFrameLocks noGrp="1"/>
          </p:cNvGraphicFramePr>
          <p:nvPr>
            <p:ph idx="1"/>
            <p:extLst>
              <p:ext uri="{D42A27DB-BD31-4B8C-83A1-F6EECF244321}">
                <p14:modId xmlns:p14="http://schemas.microsoft.com/office/powerpoint/2010/main" val="23901089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39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2A0B861-DA72-C1FD-D4A6-306B47C52C5C}"/>
              </a:ext>
            </a:extLst>
          </p:cNvPr>
          <p:cNvGraphicFramePr>
            <a:graphicFrameLocks noGrp="1"/>
          </p:cNvGraphicFramePr>
          <p:nvPr>
            <p:ph idx="1"/>
            <p:extLst>
              <p:ext uri="{D42A27DB-BD31-4B8C-83A1-F6EECF244321}">
                <p14:modId xmlns:p14="http://schemas.microsoft.com/office/powerpoint/2010/main" val="290124530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96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B3EB-030C-9092-A72C-37092D1B4E4C}"/>
              </a:ext>
            </a:extLst>
          </p:cNvPr>
          <p:cNvSpPr>
            <a:spLocks noGrp="1"/>
          </p:cNvSpPr>
          <p:nvPr>
            <p:ph type="title"/>
          </p:nvPr>
        </p:nvSpPr>
        <p:spPr>
          <a:xfrm>
            <a:off x="1097280" y="286603"/>
            <a:ext cx="10058400" cy="1450757"/>
          </a:xfrm>
        </p:spPr>
        <p:txBody>
          <a:bodyPr>
            <a:normAutofit/>
          </a:bodyPr>
          <a:lstStyle/>
          <a:p>
            <a:r>
              <a:rPr lang="tr-TR" b="1" dirty="0"/>
              <a:t>KALİTE İLE İLGİLİ YANLIŞ DÜŞÜNCELER</a:t>
            </a:r>
            <a:r>
              <a:rPr lang="tr-TR" dirty="0"/>
              <a:t>​</a:t>
            </a:r>
            <a:endParaRPr lang="en-CA"/>
          </a:p>
        </p:txBody>
      </p:sp>
      <p:graphicFrame>
        <p:nvGraphicFramePr>
          <p:cNvPr id="5" name="Content Placeholder 2">
            <a:extLst>
              <a:ext uri="{FF2B5EF4-FFF2-40B4-BE49-F238E27FC236}">
                <a16:creationId xmlns:a16="http://schemas.microsoft.com/office/drawing/2014/main" id="{27D0C545-3C08-C738-6428-3AEB166D2F8C}"/>
              </a:ext>
            </a:extLst>
          </p:cNvPr>
          <p:cNvGraphicFramePr>
            <a:graphicFrameLocks noGrp="1"/>
          </p:cNvGraphicFramePr>
          <p:nvPr>
            <p:ph idx="1"/>
            <p:extLst>
              <p:ext uri="{D42A27DB-BD31-4B8C-83A1-F6EECF244321}">
                <p14:modId xmlns:p14="http://schemas.microsoft.com/office/powerpoint/2010/main" val="167006050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73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DDCB89E2-D54C-7842-5126-255FF50DA7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091951-E96C-9926-78ED-FE94E0BC854F}"/>
              </a:ext>
            </a:extLst>
          </p:cNvPr>
          <p:cNvSpPr>
            <a:spLocks noGrp="1"/>
          </p:cNvSpPr>
          <p:nvPr>
            <p:ph idx="1"/>
          </p:nvPr>
        </p:nvSpPr>
        <p:spPr>
          <a:xfrm>
            <a:off x="6411684" y="2222673"/>
            <a:ext cx="5127172" cy="3670180"/>
          </a:xfrm>
        </p:spPr>
        <p:txBody>
          <a:bodyPr vert="horz" lIns="0" tIns="45720" rIns="0" bIns="45720" rtlCol="0" anchor="t">
            <a:normAutofit/>
          </a:bodyPr>
          <a:lstStyle/>
          <a:p>
            <a:r>
              <a:rPr lang="tr-TR" sz="4400" dirty="0"/>
              <a:t>KALİTENİN, HATA BULMA DEĞİL HATA ÖNLEME SANATI OLDUĞU HİÇ UNUTULMAMALIDIR.</a:t>
            </a:r>
            <a:endParaRPr lang="en-CA" sz="4400">
              <a:ea typeface="Calibri"/>
              <a:cs typeface="Calibri"/>
            </a:endParaRPr>
          </a:p>
        </p:txBody>
      </p:sp>
      <p:sp>
        <p:nvSpPr>
          <p:cNvPr id="14" name="Rectangle 13">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6" name="Rectangle 15">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54614280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1eedbdc-3618-45d0-97e3-07a0460e72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881F2B488854FB3016435CAE4F1F8" ma:contentTypeVersion="16" ma:contentTypeDescription="Create a new document." ma:contentTypeScope="" ma:versionID="758e89bc1290ba59eeb721f736caa920">
  <xsd:schema xmlns:xsd="http://www.w3.org/2001/XMLSchema" xmlns:xs="http://www.w3.org/2001/XMLSchema" xmlns:p="http://schemas.microsoft.com/office/2006/metadata/properties" xmlns:ns3="01eedbdc-3618-45d0-97e3-07a0460e725a" xmlns:ns4="47bd162d-a6f3-47ee-a927-b8d3cb198851" targetNamespace="http://schemas.microsoft.com/office/2006/metadata/properties" ma:root="true" ma:fieldsID="f4fac59b45884db28d1b747bff5e5150" ns3:_="" ns4:_="">
    <xsd:import namespace="01eedbdc-3618-45d0-97e3-07a0460e725a"/>
    <xsd:import namespace="47bd162d-a6f3-47ee-a927-b8d3cb19885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SearchProperties" minOccurs="0"/>
                <xsd:element ref="ns3:MediaServiceSystemTags" minOccurs="0"/>
                <xsd:element ref="ns3:MediaServiceOCR" minOccurs="0"/>
                <xsd:element ref="ns3:MediaServiceDateTake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edbdc-3618-45d0-97e3-07a0460e7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bd162d-a6f3-47ee-a927-b8d3cb1988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CE79-36D3-47C5-BAB6-6879FB76E269}">
  <ds:schemaRefs>
    <ds:schemaRef ds:uri="01eedbdc-3618-45d0-97e3-07a0460e725a"/>
    <ds:schemaRef ds:uri="http://www.w3.org/XML/1998/namespace"/>
    <ds:schemaRef ds:uri="47bd162d-a6f3-47ee-a927-b8d3cb19885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0CC794C6-5808-411F-8044-117CDCA75DDE}">
  <ds:schemaRefs>
    <ds:schemaRef ds:uri="http://schemas.microsoft.com/sharepoint/v3/contenttype/forms"/>
  </ds:schemaRefs>
</ds:datastoreItem>
</file>

<file path=customXml/itemProps3.xml><?xml version="1.0" encoding="utf-8"?>
<ds:datastoreItem xmlns:ds="http://schemas.openxmlformats.org/officeDocument/2006/customXml" ds:itemID="{BD984F86-864A-4C29-AD1B-064C1AFFD2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edbdc-3618-45d0-97e3-07a0460e725a"/>
    <ds:schemaRef ds:uri="47bd162d-a6f3-47ee-a927-b8d3cb198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646</TotalTime>
  <Words>1756</Words>
  <Application>Microsoft Office PowerPoint</Application>
  <PresentationFormat>Geniş ekran</PresentationFormat>
  <Paragraphs>308</Paragraphs>
  <Slides>47</Slides>
  <Notes>1</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47</vt:i4>
      </vt:variant>
    </vt:vector>
  </HeadingPairs>
  <TitlesOfParts>
    <vt:vector size="59" baseType="lpstr">
      <vt:lpstr>Aptos</vt:lpstr>
      <vt:lpstr>Aptos Display</vt:lpstr>
      <vt:lpstr>Arial</vt:lpstr>
      <vt:lpstr>Book Antiqua</vt:lpstr>
      <vt:lpstr>Calibri</vt:lpstr>
      <vt:lpstr>Calibri Light</vt:lpstr>
      <vt:lpstr>Century Gothic</vt:lpstr>
      <vt:lpstr>Courier New</vt:lpstr>
      <vt:lpstr>Times New Roman</vt:lpstr>
      <vt:lpstr>Retrospect</vt:lpstr>
      <vt:lpstr>Custom</vt:lpstr>
      <vt:lpstr>Office Theme</vt:lpstr>
      <vt:lpstr>KIRIKKALE ÜNİVERSİTESİ ​ KALİTE YÖNETİM SİSTEMİ SÜRECİ​</vt:lpstr>
      <vt:lpstr>Program Akışı​</vt:lpstr>
      <vt:lpstr>Kalite Nedir?</vt:lpstr>
      <vt:lpstr>PowerPoint Sunusu</vt:lpstr>
      <vt:lpstr>PowerPoint Sunusu</vt:lpstr>
      <vt:lpstr>PowerPoint Sunusu</vt:lpstr>
      <vt:lpstr>PowerPoint Sunusu</vt:lpstr>
      <vt:lpstr>KALİTE İLE İLGİLİ YANLIŞ DÜŞÜNCELER​</vt:lpstr>
      <vt:lpstr>PowerPoint Sunusu</vt:lpstr>
      <vt:lpstr> 2. Kalite Yönetim Sistemi Nedir? </vt:lpstr>
      <vt:lpstr>Üniversitemizde Kalite Kültürü Nasıl?</vt:lpstr>
      <vt:lpstr>PowerPoint Sunusu</vt:lpstr>
      <vt:lpstr>KALİTE YÖNETİM SİSTEMİ</vt:lpstr>
      <vt:lpstr>PowerPoint Sunusu</vt:lpstr>
      <vt:lpstr>TSE STANDARTLARI</vt:lpstr>
      <vt:lpstr>TSE ISO 9001:2008 KALİTE YÖNETİM SİSTEMİ</vt:lpstr>
      <vt:lpstr>ISO 9001 BELGESİ KURUMUMUZA KATKISI</vt:lpstr>
      <vt:lpstr>ISO 9001 AMACI</vt:lpstr>
      <vt:lpstr>PowerPoint Sunusu</vt:lpstr>
      <vt:lpstr>Kalite Yönetim Sistemi Dokümantasyonu</vt:lpstr>
      <vt:lpstr>PowerPoint Sunusu</vt:lpstr>
      <vt:lpstr>KALİTE EL KİTABI​</vt:lpstr>
      <vt:lpstr>PowerPoint Sunusu</vt:lpstr>
      <vt:lpstr>İÇ TETKİK​</vt:lpstr>
      <vt:lpstr>VERİ ANALİZİ​</vt:lpstr>
      <vt:lpstr>PowerPoint Sunusu</vt:lpstr>
      <vt:lpstr>Üniversitemizdeki Kalite Yönetim Sistemi Süreci</vt:lpstr>
      <vt:lpstr>PowerPoint Sunusu</vt:lpstr>
      <vt:lpstr>PowerPoint Sunusu</vt:lpstr>
      <vt:lpstr>14 TEMMUZ 2015 </vt:lpstr>
      <vt:lpstr>30 Ekim 2017</vt:lpstr>
      <vt:lpstr>PowerPoint Sunusu</vt:lpstr>
      <vt:lpstr>KIRIKKALE ÜNİVERSİTESİ ​ KALİTE YÖNETİM SİSTEMİ DOKÜMANLARI​</vt:lpstr>
      <vt:lpstr>PowerPoint Sunusu</vt:lpstr>
      <vt:lpstr>PowerPoint Sunusu</vt:lpstr>
      <vt:lpstr>KAİZEN</vt:lpstr>
      <vt:lpstr>KALİTE YÖNETİM SİSTEMİ</vt:lpstr>
      <vt:lpstr>Üniversitemizdeki Akreditasyon Süreci </vt:lpstr>
      <vt:lpstr>Kurumsal Akreditasyon Programı (KAP)</vt:lpstr>
      <vt:lpstr>PowerPoint Sunusu</vt:lpstr>
      <vt:lpstr>KALİTE YÖNETİM SİSTEMİ</vt:lpstr>
      <vt:lpstr>PowerPoint Sunusu</vt:lpstr>
      <vt:lpstr>PowerPoint Sunusu</vt:lpstr>
      <vt:lpstr>PowerPoint Sunusu</vt:lpstr>
      <vt:lpstr>Beklentiler </vt:lpstr>
      <vt:lpstr>Hedeflerimiz</vt:lpstr>
      <vt:lpstr>İLGİNİZ İÇİN TEŞEKKÜR EDERİZ.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Şeyma Hümeyra Çakır-akademik</dc:creator>
  <cp:lastModifiedBy>Şeyma Hümeyra  Çakır</cp:lastModifiedBy>
  <cp:revision>154</cp:revision>
  <dcterms:created xsi:type="dcterms:W3CDTF">2025-09-26T23:24:43Z</dcterms:created>
  <dcterms:modified xsi:type="dcterms:W3CDTF">2025-09-30T08:49:21Z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0x010100BD5881F2B488854FB3016435CAE4F1F8</vt:lpwstr>
  </property>
</Properties>
</file>