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2" r:id="rId4"/>
  </p:sldMasterIdLst>
  <p:notesMasterIdLst>
    <p:notesMasterId r:id="rId14"/>
  </p:notesMasterIdLst>
  <p:handoutMasterIdLst>
    <p:handoutMasterId r:id="rId15"/>
  </p:handoutMasterIdLst>
  <p:sldIdLst>
    <p:sldId id="301" r:id="rId5"/>
    <p:sldId id="302" r:id="rId6"/>
    <p:sldId id="304" r:id="rId7"/>
    <p:sldId id="305" r:id="rId8"/>
    <p:sldId id="306" r:id="rId9"/>
    <p:sldId id="307" r:id="rId10"/>
    <p:sldId id="308" r:id="rId11"/>
    <p:sldId id="309" r:id="rId12"/>
    <p:sldId id="300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00"/>
    <a:srgbClr val="ED37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69" autoAdjust="0"/>
    <p:restoredTop sz="80110" autoAdjust="0"/>
  </p:normalViewPr>
  <p:slideViewPr>
    <p:cSldViewPr snapToGrid="0" showGuides="1">
      <p:cViewPr varScale="1">
        <p:scale>
          <a:sx n="74" d="100"/>
          <a:sy n="74" d="100"/>
        </p:scale>
        <p:origin x="-11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277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tr-TR" sz="1200"/>
            </a:lvl1pPr>
          </a:lstStyle>
          <a:p>
            <a:endParaRPr lang="tr-TR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tr-TR" sz="1200"/>
            </a:lvl1pPr>
          </a:lstStyle>
          <a:p>
            <a:fld id="{79716444-A5D8-430B-859A-7BB91D81175F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tr-TR"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tr-TR" sz="1200"/>
            </a:lvl1pPr>
          </a:lstStyle>
          <a:p>
            <a:fld id="{6320F472-929B-459B-8D82-2FABCC5B32A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latinLnBrk="0">
              <a:defRPr lang="tr-TR" sz="1200"/>
            </a:lvl1pPr>
          </a:lstStyle>
          <a:p>
            <a:endParaRPr lang="tr-TR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latinLnBrk="0">
              <a:defRPr lang="tr-TR" sz="1200"/>
            </a:lvl1pPr>
          </a:lstStyle>
          <a:p>
            <a:fld id="{13D0F5D7-EC48-4857-8558-DE53990AC52E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tr-TR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latinLnBrk="0">
              <a:defRPr lang="tr-TR"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latinLnBrk="0">
              <a:defRPr lang="tr-TR" sz="1200"/>
            </a:lvl1pPr>
          </a:lstStyle>
          <a:p>
            <a:fld id="{67F715A1-4ADC-44E0-9587-804FF39D6B22}" type="slidenum">
              <a:rPr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tr-T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CFB0B-0942-4165-B690-7EE1F469332C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2" name="31 Dikdörtgen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Dikdörtgen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Dikdörtgen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Dikdörtgen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56" name="55 Dikdörtgen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Dikdörtgen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Dikdörtgen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Dikdörtgen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600E3-009C-482D-B855-A7547B92BE7D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07EEB2-7D04-4328-B5A1-112B091DEED5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58D101-713C-4838-A509-D50948E51B45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Serbest Form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Serbest Form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Serbest Form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Serbest Form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Serbest Form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Serbest Form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Serbest Form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Serbest Form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Serbest Form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Serbest Form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Serbest Form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Serbest Form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Serbest Form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Serbest Form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600E3-009C-482D-B855-A7547B92BE7D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Dikdörtgen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Dikdörtgen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B877ED-D602-4DC0-826F-CF077CDD10FD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Dikdörtgen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53D5BF-FDF3-4A52-9A7C-ADF701DD4CA8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Dikdörtgen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Dikdörtgen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Dikdörtgen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Dikdörtgen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Dikdörtgen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Dikdörtgen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Dikdörtgen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8CC8A-EB54-42B9-AC7E-F8A1E8FDC707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B4C19-A35B-4028-B6A1-0B19899C384A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BE4DE0-047E-4B81-A8DA-A974D433A57C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Düz Bağlayıcı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14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Başlık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grpSp>
        <p:nvGrpSpPr>
          <p:cNvPr id="14" name="13 Grup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10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18 Düz Bağlayıcı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Düz Bağlayıcı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Düz Bağlayıcı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E640B56C-EBC7-44C0-9AEE-6F45F3973E9B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Dikdörtgen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Dikdörtgen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Dikdörtgen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Dikdörtgen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0600E3-009C-482D-B855-A7547B92BE7D}" type="datetime1">
              <a:rPr lang="tr-TR" smtClean="0"/>
              <a:pPr/>
              <a:t>22.02.2021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A875541-8164-4CC7-9F2F-6F0C49BB858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raditional Arabic" pitchFamily="18" charset="-78"/>
                <a:cs typeface="Traditional Arabic" pitchFamily="18" charset="-78"/>
              </a:rPr>
              <a:t>III. ARAŞTIRMA VE </a:t>
            </a:r>
            <a:r>
              <a:rPr lang="tr-TR" dirty="0" smtClean="0">
                <a:latin typeface="Traditional Arabic" pitchFamily="18" charset="-78"/>
                <a:cs typeface="Traditional Arabic" pitchFamily="18" charset="-78"/>
              </a:rPr>
              <a:t>INOVASYON ÇALIŞTAYI</a:t>
            </a:r>
            <a:endParaRPr lang="tr-TR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464418" y="4675031"/>
            <a:ext cx="8435662" cy="17128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3200" dirty="0" smtClean="0">
                <a:solidFill>
                  <a:srgbClr val="FF3300"/>
                </a:solidFill>
              </a:rPr>
              <a:t>Doç. Dr. Mehmet KABALCI</a:t>
            </a:r>
          </a:p>
          <a:p>
            <a:r>
              <a:rPr lang="tr-TR" sz="2400" dirty="0" smtClean="0"/>
              <a:t>Kırıkkale Üniversitesi Tıp Fakültesi, Kalp ve Damar Cerrahisi AD</a:t>
            </a:r>
          </a:p>
          <a:p>
            <a:r>
              <a:rPr lang="tr-TR" sz="2400" dirty="0" smtClean="0"/>
              <a:t>I</a:t>
            </a:r>
            <a:r>
              <a:rPr lang="tr-TR" sz="2400" dirty="0" smtClean="0"/>
              <a:t>MPLANOX  Cerrahi Ürünler San Tic AŞ</a:t>
            </a:r>
            <a:endParaRPr lang="tr-TR" sz="2400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15847"/>
            <a:ext cx="10972800" cy="914400"/>
          </a:xfrm>
        </p:spPr>
        <p:txBody>
          <a:bodyPr/>
          <a:lstStyle/>
          <a:p>
            <a:r>
              <a:rPr lang="tr-TR" dirty="0" smtClean="0">
                <a:latin typeface="+mn-lt"/>
              </a:rPr>
              <a:t>CV, Mehmet KABALCI </a:t>
            </a:r>
            <a:endParaRPr lang="tr-TR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-399245" y="940159"/>
            <a:ext cx="12591245" cy="6033753"/>
          </a:xfrm>
        </p:spPr>
        <p:txBody>
          <a:bodyPr>
            <a:normAutofit fontScale="85000" lnSpcReduction="10000"/>
          </a:bodyPr>
          <a:lstStyle/>
          <a:p>
            <a:r>
              <a:rPr lang="tr-T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1992- 1995 	Kayseri Fen Lisesi  :)</a:t>
            </a:r>
          </a:p>
          <a:p>
            <a:endParaRPr lang="tr-TR" sz="2400" dirty="0" smtClean="0"/>
          </a:p>
          <a:p>
            <a:r>
              <a:rPr lang="tr-TR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1995-2001 	İstanbul Üniversitesi, </a:t>
            </a:r>
            <a:r>
              <a:rPr lang="tr-T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İstanbul Tıp Fakültesi</a:t>
            </a:r>
            <a:endParaRPr lang="tr-TR" sz="2000" b="1" dirty="0" smtClean="0"/>
          </a:p>
          <a:p>
            <a:pPr lvl="1"/>
            <a:endParaRPr lang="tr-TR" sz="2000" dirty="0" smtClean="0"/>
          </a:p>
          <a:p>
            <a:r>
              <a:rPr lang="tr-TR" sz="2400" dirty="0" smtClean="0"/>
              <a:t>2005-2008 	</a:t>
            </a:r>
            <a:r>
              <a:rPr lang="tr-T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Kahramanmaraş</a:t>
            </a:r>
            <a:r>
              <a:rPr lang="tr-TR" sz="2400" b="1" dirty="0" smtClean="0"/>
              <a:t> </a:t>
            </a:r>
            <a:r>
              <a:rPr lang="tr-TR" sz="2400" dirty="0" err="1" smtClean="0"/>
              <a:t>Sütçüimam</a:t>
            </a:r>
            <a:r>
              <a:rPr lang="tr-TR" sz="2400" dirty="0" smtClean="0"/>
              <a:t> Üniversitesi</a:t>
            </a:r>
          </a:p>
          <a:p>
            <a:pPr lvl="1"/>
            <a:r>
              <a:rPr lang="tr-TR" sz="2000" dirty="0" smtClean="0"/>
              <a:t>		Kalp ve Damar Cerrahisi Uzmanlık eğitimi</a:t>
            </a:r>
          </a:p>
          <a:p>
            <a:endParaRPr lang="tr-TR" sz="2400" dirty="0" smtClean="0"/>
          </a:p>
          <a:p>
            <a:r>
              <a:rPr lang="tr-TR" sz="2400" dirty="0" smtClean="0"/>
              <a:t>2008-2011 	İstanbul Bilim Üniversitesi, </a:t>
            </a:r>
            <a:r>
              <a:rPr lang="tr-TR" sz="2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Florence</a:t>
            </a:r>
            <a:r>
              <a:rPr lang="tr-T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tr-TR" sz="2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Nightingale</a:t>
            </a:r>
            <a:r>
              <a:rPr lang="tr-T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Hastanesi</a:t>
            </a:r>
          </a:p>
          <a:p>
            <a:pPr lvl="1"/>
            <a:r>
              <a:rPr lang="tr-TR" sz="2000" dirty="0" smtClean="0"/>
              <a:t>		Kalp </a:t>
            </a:r>
            <a:r>
              <a:rPr lang="tr-TR" sz="2000" dirty="0" smtClean="0"/>
              <a:t>ve Damar Cerrahisi Uzmanlık </a:t>
            </a:r>
            <a:r>
              <a:rPr lang="tr-TR" sz="2000" dirty="0" smtClean="0"/>
              <a:t>eğitimi</a:t>
            </a:r>
          </a:p>
          <a:p>
            <a:pPr lvl="1"/>
            <a:endParaRPr lang="tr-TR" sz="2000" dirty="0" smtClean="0"/>
          </a:p>
          <a:p>
            <a:r>
              <a:rPr lang="tr-TR" sz="2400" dirty="0" smtClean="0"/>
              <a:t>2013- 	</a:t>
            </a:r>
            <a:r>
              <a:rPr lang="tr-TR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Kırıkkale Üniversitesi</a:t>
            </a:r>
          </a:p>
          <a:p>
            <a:pPr lvl="1"/>
            <a:r>
              <a:rPr lang="tr-TR" sz="2000" dirty="0" smtClean="0"/>
              <a:t>		Dr. </a:t>
            </a:r>
            <a:r>
              <a:rPr lang="tr-TR" sz="2000" dirty="0" err="1" smtClean="0"/>
              <a:t>Öğr</a:t>
            </a:r>
            <a:r>
              <a:rPr lang="tr-TR" sz="2000" dirty="0" smtClean="0"/>
              <a:t> üyesi ve Doç. Dr.</a:t>
            </a:r>
            <a:endParaRPr lang="tr-TR" sz="2000" dirty="0" smtClean="0"/>
          </a:p>
          <a:p>
            <a:pPr lvl="1"/>
            <a:r>
              <a:rPr lang="tr-TR" sz="2000" dirty="0" smtClean="0"/>
              <a:t>		5 adet ulusal ve uluslar arası süreci devam eden patent</a:t>
            </a:r>
          </a:p>
          <a:p>
            <a:pPr lvl="1"/>
            <a:r>
              <a:rPr lang="tr-TR" sz="2000" dirty="0" smtClean="0"/>
              <a:t>	</a:t>
            </a:r>
            <a:r>
              <a:rPr lang="tr-TR" sz="2000" dirty="0" smtClean="0"/>
              <a:t>	Makine müh başta olmak üzere bölümler arası işbirliğiyle yürütülmüş çok sayıda ön klinik </a:t>
            </a:r>
            <a:r>
              <a:rPr lang="tr-TR" sz="2000" dirty="0" err="1" smtClean="0"/>
              <a:t>arge</a:t>
            </a:r>
            <a:r>
              <a:rPr lang="tr-TR" sz="2000" dirty="0" smtClean="0"/>
              <a:t> çalışması</a:t>
            </a:r>
          </a:p>
          <a:p>
            <a:pPr lvl="1"/>
            <a:r>
              <a:rPr lang="tr-TR" sz="2000" dirty="0" smtClean="0"/>
              <a:t>	</a:t>
            </a:r>
            <a:r>
              <a:rPr lang="tr-TR" sz="2000" dirty="0" smtClean="0"/>
              <a:t>	Kırıkkale ve İstanbul Ü Veteriner Fak  işbirlikleriyle yürütülmüş “koyunlarda açık kalp ameliyatı” içeren </a:t>
            </a:r>
            <a:r>
              <a:rPr lang="tr-TR" sz="2000" dirty="0" err="1" smtClean="0"/>
              <a:t>Arge</a:t>
            </a:r>
            <a:r>
              <a:rPr lang="tr-TR" sz="2000" dirty="0" smtClean="0"/>
              <a:t> çalışmaları</a:t>
            </a:r>
          </a:p>
          <a:p>
            <a:pPr lvl="1"/>
            <a:r>
              <a:rPr lang="tr-TR" sz="2000" dirty="0" smtClean="0"/>
              <a:t>	</a:t>
            </a:r>
            <a:r>
              <a:rPr lang="tr-TR" sz="2000" dirty="0" smtClean="0"/>
              <a:t>	Gazi Ü ve Başkent Ü işbirlikleriyle  başvurulmuş 1512 , 1001 ve 1507 </a:t>
            </a:r>
            <a:r>
              <a:rPr lang="tr-TR" sz="2000" dirty="0" err="1" smtClean="0"/>
              <a:t>Tübitak</a:t>
            </a:r>
            <a:r>
              <a:rPr lang="tr-TR" sz="2000" dirty="0" smtClean="0"/>
              <a:t> Projeleri</a:t>
            </a:r>
          </a:p>
          <a:p>
            <a:pPr lvl="1"/>
            <a:r>
              <a:rPr lang="tr-TR" sz="2000" dirty="0" smtClean="0"/>
              <a:t>	</a:t>
            </a:r>
            <a:r>
              <a:rPr lang="tr-TR" sz="2000" dirty="0" smtClean="0"/>
              <a:t>	</a:t>
            </a:r>
          </a:p>
          <a:p>
            <a:r>
              <a:rPr lang="tr-TR" dirty="0" smtClean="0"/>
              <a:t>2019- 	</a:t>
            </a:r>
            <a:r>
              <a:rPr lang="tr-TR" sz="3000" b="1" dirty="0" smtClean="0">
                <a:ln>
                  <a:solidFill>
                    <a:schemeClr val="tx1">
                      <a:lumMod val="6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IMPLANOX</a:t>
            </a:r>
            <a:r>
              <a:rPr lang="tr-TR" sz="3000" b="1" dirty="0" smtClean="0">
                <a:ln>
                  <a:solidFill>
                    <a:schemeClr val="tx1">
                      <a:lumMod val="65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sz="2600" dirty="0" smtClean="0">
                <a:solidFill>
                  <a:schemeClr val="accent1">
                    <a:lumMod val="75000"/>
                  </a:schemeClr>
                </a:solidFill>
              </a:rPr>
              <a:t>Cerrahi Ürünler San Tic AŞ</a:t>
            </a: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tr-TR" dirty="0" smtClean="0"/>
          </a:p>
          <a:p>
            <a:pPr lvl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2019- 	IMPLANOX Cerrahi Ürünler San Tic AŞ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0" y="1390918"/>
            <a:ext cx="12192000" cy="5467082"/>
          </a:xfrm>
        </p:spPr>
        <p:txBody>
          <a:bodyPr>
            <a:normAutofit/>
          </a:bodyPr>
          <a:lstStyle/>
          <a:p>
            <a:r>
              <a:rPr lang="tr-TR" dirty="0" err="1" smtClean="0"/>
              <a:t>Brother</a:t>
            </a:r>
            <a:r>
              <a:rPr lang="tr-TR" dirty="0" smtClean="0"/>
              <a:t> marka  </a:t>
            </a:r>
            <a:r>
              <a:rPr lang="tr-TR" dirty="0" smtClean="0"/>
              <a:t>4 eksen CNC dik işleme </a:t>
            </a:r>
            <a:r>
              <a:rPr lang="tr-TR" dirty="0" smtClean="0"/>
              <a:t>merkezi</a:t>
            </a:r>
          </a:p>
          <a:p>
            <a:r>
              <a:rPr lang="tr-TR" dirty="0" smtClean="0"/>
              <a:t>Torna tezgahı</a:t>
            </a:r>
          </a:p>
          <a:p>
            <a:r>
              <a:rPr lang="tr-TR" dirty="0" smtClean="0"/>
              <a:t>Vidalı kompresör</a:t>
            </a:r>
          </a:p>
          <a:p>
            <a:r>
              <a:rPr lang="tr-TR" dirty="0" smtClean="0"/>
              <a:t>Hidrolik pres ve kalıplar</a:t>
            </a:r>
          </a:p>
          <a:p>
            <a:r>
              <a:rPr lang="tr-TR" dirty="0" smtClean="0"/>
              <a:t>Çapak alma </a:t>
            </a:r>
            <a:r>
              <a:rPr lang="tr-TR" dirty="0" err="1" smtClean="0"/>
              <a:t>makinası</a:t>
            </a:r>
            <a:endParaRPr lang="tr-TR" dirty="0" smtClean="0"/>
          </a:p>
          <a:p>
            <a:r>
              <a:rPr lang="tr-TR" dirty="0" err="1" smtClean="0"/>
              <a:t>Ultrasonik</a:t>
            </a:r>
            <a:r>
              <a:rPr lang="tr-TR" dirty="0" smtClean="0"/>
              <a:t> yıkama </a:t>
            </a:r>
            <a:r>
              <a:rPr lang="tr-TR" dirty="0" err="1" smtClean="0"/>
              <a:t>makinası</a:t>
            </a:r>
            <a:endParaRPr lang="tr-TR" dirty="0" smtClean="0"/>
          </a:p>
          <a:p>
            <a:r>
              <a:rPr lang="tr-TR" dirty="0" smtClean="0"/>
              <a:t>Yüzey kaplama ünitesi (</a:t>
            </a:r>
            <a:r>
              <a:rPr lang="tr-TR" dirty="0" err="1" smtClean="0"/>
              <a:t>anodizasyon</a:t>
            </a:r>
            <a:r>
              <a:rPr lang="tr-TR" dirty="0" smtClean="0"/>
              <a:t> , seramik vs) ve redresör</a:t>
            </a:r>
          </a:p>
          <a:p>
            <a:r>
              <a:rPr lang="tr-TR" dirty="0" smtClean="0"/>
              <a:t>Lazer markalama </a:t>
            </a:r>
            <a:r>
              <a:rPr lang="tr-TR" dirty="0" smtClean="0"/>
              <a:t>cihazı, </a:t>
            </a:r>
            <a:endParaRPr lang="tr-TR" dirty="0" smtClean="0"/>
          </a:p>
          <a:p>
            <a:r>
              <a:rPr lang="tr-TR" dirty="0" smtClean="0"/>
              <a:t>Cerrahi sütür </a:t>
            </a:r>
            <a:r>
              <a:rPr lang="tr-TR" dirty="0" smtClean="0"/>
              <a:t>ve bant örgü makinesi, </a:t>
            </a:r>
            <a:endParaRPr lang="tr-TR" dirty="0" smtClean="0"/>
          </a:p>
          <a:p>
            <a:r>
              <a:rPr lang="tr-TR" dirty="0" smtClean="0"/>
              <a:t>Cerrahi steril </a:t>
            </a:r>
            <a:r>
              <a:rPr lang="tr-TR" dirty="0" smtClean="0"/>
              <a:t>paketleme yapıştırma makinesi bulunmaktadır.</a:t>
            </a:r>
          </a:p>
          <a:p>
            <a:pPr lvl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2019- 	IMPLANOX Cerrahi Ürünler San Tic AŞ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0" y="1390918"/>
            <a:ext cx="12192000" cy="5467082"/>
          </a:xfrm>
        </p:spPr>
        <p:txBody>
          <a:bodyPr>
            <a:normAutofit/>
          </a:bodyPr>
          <a:lstStyle/>
          <a:p>
            <a:r>
              <a:rPr lang="tr-TR" dirty="0" smtClean="0"/>
              <a:t>K</a:t>
            </a:r>
            <a:r>
              <a:rPr lang="tr-TR" dirty="0" smtClean="0"/>
              <a:t>endi bünyesinde geliştirdiği, tasarımı kendine ait olan ve patent süreci devam eden çok sayıda cerrahi </a:t>
            </a:r>
            <a:r>
              <a:rPr lang="tr-TR" dirty="0" err="1" smtClean="0"/>
              <a:t>implant</a:t>
            </a:r>
            <a:r>
              <a:rPr lang="tr-TR" dirty="0" smtClean="0"/>
              <a:t> bulunmaktadır. </a:t>
            </a:r>
          </a:p>
          <a:p>
            <a:pPr lvl="2"/>
            <a:r>
              <a:rPr lang="tr-TR" dirty="0" smtClean="0"/>
              <a:t>Cerrahi olarak vücut içine yerleştirilen bu ürünlerin </a:t>
            </a:r>
            <a:r>
              <a:rPr lang="tr-TR" dirty="0" err="1" smtClean="0"/>
              <a:t>arge</a:t>
            </a:r>
            <a:r>
              <a:rPr lang="tr-TR" dirty="0" smtClean="0"/>
              <a:t> aşaması sonrası ticari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seri üretimleri </a:t>
            </a:r>
            <a:r>
              <a:rPr lang="tr-TR" dirty="0" smtClean="0"/>
              <a:t>yapılacaktır. </a:t>
            </a:r>
          </a:p>
          <a:p>
            <a:endParaRPr lang="tr-TR" dirty="0" smtClean="0"/>
          </a:p>
          <a:p>
            <a:r>
              <a:rPr lang="tr-TR" dirty="0" smtClean="0"/>
              <a:t>Ön üretim ile mekanik, kimyasal ve biyolojik çok sayıda </a:t>
            </a:r>
            <a:r>
              <a:rPr lang="tr-TR" b="1" dirty="0" smtClean="0">
                <a:solidFill>
                  <a:srgbClr val="FF3300"/>
                </a:solidFill>
              </a:rPr>
              <a:t>teste</a:t>
            </a:r>
            <a:r>
              <a:rPr lang="tr-TR" dirty="0" smtClean="0">
                <a:solidFill>
                  <a:srgbClr val="FF3300"/>
                </a:solidFill>
              </a:rPr>
              <a:t> </a:t>
            </a:r>
            <a:r>
              <a:rPr lang="tr-TR" dirty="0" smtClean="0"/>
              <a:t>tabi tutulmuştur. </a:t>
            </a:r>
          </a:p>
          <a:p>
            <a:pPr lvl="1"/>
            <a:r>
              <a:rPr lang="tr-TR" dirty="0" smtClean="0"/>
              <a:t>Bu testlerin </a:t>
            </a:r>
            <a:r>
              <a:rPr lang="tr-TR" b="1" dirty="0" smtClean="0">
                <a:solidFill>
                  <a:srgbClr val="00B0F0"/>
                </a:solidFill>
              </a:rPr>
              <a:t>bir kısmı tamamen </a:t>
            </a:r>
            <a:r>
              <a:rPr lang="tr-TR" b="1" dirty="0" err="1" smtClean="0">
                <a:solidFill>
                  <a:srgbClr val="00B0F0"/>
                </a:solidFill>
              </a:rPr>
              <a:t>arge</a:t>
            </a:r>
            <a:r>
              <a:rPr lang="tr-TR" b="1" dirty="0" smtClean="0">
                <a:solidFill>
                  <a:srgbClr val="00B0F0"/>
                </a:solidFill>
              </a:rPr>
              <a:t> </a:t>
            </a:r>
            <a:r>
              <a:rPr lang="tr-TR" dirty="0" smtClean="0"/>
              <a:t>maksatlı </a:t>
            </a:r>
          </a:p>
          <a:p>
            <a:pPr lvl="1"/>
            <a:r>
              <a:rPr lang="tr-TR" dirty="0" smtClean="0"/>
              <a:t>bir kısmı ürünün ticarileşebilmesi için zaruri olan </a:t>
            </a:r>
            <a:r>
              <a:rPr lang="tr-TR" sz="2800" b="1" dirty="0" smtClean="0">
                <a:solidFill>
                  <a:srgbClr val="00B0F0"/>
                </a:solidFill>
              </a:rPr>
              <a:t>CE İşareti onayı </a:t>
            </a:r>
            <a:r>
              <a:rPr lang="tr-TR" dirty="0" smtClean="0"/>
              <a:t>için tamamlanmıştır. 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Firma ISO 13485 belgesi sahibidir ve cerrahi </a:t>
            </a:r>
            <a:r>
              <a:rPr lang="tr-TR" dirty="0" err="1" smtClean="0"/>
              <a:t>implant</a:t>
            </a:r>
            <a:r>
              <a:rPr lang="tr-TR" dirty="0" smtClean="0"/>
              <a:t> alanında 3 ayrı ürün grubunda CE işaretini Nisan 2021 itibariyle alma aşamasındadır.</a:t>
            </a:r>
          </a:p>
          <a:p>
            <a:pPr lvl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2019- 	IMPLANOX Cerrahi Ürünler San Tic AŞ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0" y="1390918"/>
            <a:ext cx="12192000" cy="5467082"/>
          </a:xfrm>
        </p:spPr>
        <p:txBody>
          <a:bodyPr>
            <a:normAutofit/>
          </a:bodyPr>
          <a:lstStyle/>
          <a:p>
            <a:r>
              <a:rPr lang="tr-TR" dirty="0" smtClean="0"/>
              <a:t>Firma bünyesinde 2 kurucu 3 çalışan yer almaktadır. 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Malzeme mühendisi (2 kişi)</a:t>
            </a:r>
          </a:p>
          <a:p>
            <a:pPr lvl="1"/>
            <a:r>
              <a:rPr lang="tr-TR" dirty="0" smtClean="0"/>
              <a:t>Mali  ve idari işler sorumlusu 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KKÜ Tıp Fak. Kalp ve Damar Cerrahisi uzmanı Doç. Dr. Mehmet KABALCI</a:t>
            </a:r>
          </a:p>
          <a:p>
            <a:pPr lvl="1"/>
            <a:r>
              <a:rPr lang="tr-TR" dirty="0" smtClean="0"/>
              <a:t>Kimyager  olan kadın girişimcimiz</a:t>
            </a:r>
          </a:p>
          <a:p>
            <a:pPr lvl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2019- 	IMPLANOX Cerrahi Ürünler San Tic AŞ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0" y="1390918"/>
            <a:ext cx="12192000" cy="546708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Firma, tümü </a:t>
            </a:r>
            <a:r>
              <a:rPr lang="tr-TR" b="1" dirty="0" smtClean="0">
                <a:solidFill>
                  <a:srgbClr val="00B0F0"/>
                </a:solidFill>
              </a:rPr>
              <a:t>medikal </a:t>
            </a:r>
            <a:r>
              <a:rPr lang="tr-TR" b="1" dirty="0" err="1" smtClean="0">
                <a:solidFill>
                  <a:srgbClr val="00B0F0"/>
                </a:solidFill>
              </a:rPr>
              <a:t>grade</a:t>
            </a:r>
            <a:r>
              <a:rPr lang="tr-TR" b="1" dirty="0" smtClean="0">
                <a:solidFill>
                  <a:srgbClr val="00B0F0"/>
                </a:solidFill>
              </a:rPr>
              <a:t> sertifikalı </a:t>
            </a:r>
            <a:r>
              <a:rPr lang="tr-TR" dirty="0" smtClean="0"/>
              <a:t>olmak üzere </a:t>
            </a:r>
          </a:p>
          <a:p>
            <a:pPr lvl="1"/>
            <a:r>
              <a:rPr lang="tr-TR" dirty="0" smtClean="0"/>
              <a:t>titanyum alaşımları (CP Ti ve Ti ELI)</a:t>
            </a:r>
          </a:p>
          <a:p>
            <a:pPr lvl="1"/>
            <a:r>
              <a:rPr lang="tr-TR" dirty="0" smtClean="0"/>
              <a:t>paslanmaz çelik alaşımları  (316L, 316 LVM)</a:t>
            </a:r>
          </a:p>
          <a:p>
            <a:pPr lvl="1"/>
            <a:r>
              <a:rPr lang="tr-TR" dirty="0" smtClean="0"/>
              <a:t>krom kobalt alaşımları</a:t>
            </a:r>
          </a:p>
          <a:p>
            <a:pPr lvl="1"/>
            <a:r>
              <a:rPr lang="tr-TR" dirty="0" smtClean="0"/>
              <a:t>polimer sütür malzemeleri </a:t>
            </a:r>
            <a:r>
              <a:rPr lang="tr-T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(UHMWPE)</a:t>
            </a:r>
            <a:r>
              <a:rPr lang="tr-TR" dirty="0" smtClean="0"/>
              <a:t> kullanarak cerrahi </a:t>
            </a:r>
            <a:r>
              <a:rPr lang="tr-TR" dirty="0" err="1" smtClean="0"/>
              <a:t>implantlar</a:t>
            </a:r>
            <a:r>
              <a:rPr lang="tr-TR" dirty="0" smtClean="0"/>
              <a:t> üretmektedir. 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Ürünler talaşlı imalat sonrası;</a:t>
            </a:r>
          </a:p>
          <a:p>
            <a:pPr lvl="1"/>
            <a:r>
              <a:rPr lang="tr-TR" dirty="0" smtClean="0"/>
              <a:t>Çapak alma </a:t>
            </a:r>
          </a:p>
          <a:p>
            <a:pPr lvl="1"/>
            <a:r>
              <a:rPr lang="tr-TR" dirty="0" smtClean="0"/>
              <a:t>Kaplama</a:t>
            </a:r>
          </a:p>
          <a:p>
            <a:pPr lvl="1"/>
            <a:r>
              <a:rPr lang="tr-TR" dirty="0" err="1" smtClean="0"/>
              <a:t>Ultrasonik</a:t>
            </a:r>
            <a:r>
              <a:rPr lang="tr-TR" dirty="0" smtClean="0"/>
              <a:t> yıkama</a:t>
            </a:r>
          </a:p>
          <a:p>
            <a:pPr lvl="1"/>
            <a:r>
              <a:rPr lang="tr-TR" dirty="0" smtClean="0"/>
              <a:t>Paketleme</a:t>
            </a:r>
          </a:p>
          <a:p>
            <a:pPr lvl="1"/>
            <a:r>
              <a:rPr lang="tr-TR" dirty="0" smtClean="0"/>
              <a:t>Sterilizasyon</a:t>
            </a:r>
          </a:p>
          <a:p>
            <a:pPr lvl="1"/>
            <a:r>
              <a:rPr lang="tr-TR" dirty="0" smtClean="0"/>
              <a:t>Depolama süreçlerini takiben hastanelere teslim edilmektedir. </a:t>
            </a:r>
          </a:p>
          <a:p>
            <a:endParaRPr lang="tr-TR" dirty="0" smtClean="0"/>
          </a:p>
          <a:p>
            <a:pPr lvl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2019- 	IMPLANOX Cerrahi Ürünler San Tic AŞ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0" y="1390918"/>
            <a:ext cx="12192000" cy="5467082"/>
          </a:xfrm>
        </p:spPr>
        <p:txBody>
          <a:bodyPr>
            <a:normAutofit/>
          </a:bodyPr>
          <a:lstStyle/>
          <a:p>
            <a:r>
              <a:rPr lang="tr-TR" dirty="0" smtClean="0"/>
              <a:t>Ürünler ;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- Kalp </a:t>
            </a:r>
            <a:r>
              <a:rPr lang="tr-T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Damar </a:t>
            </a:r>
            <a:r>
              <a:rPr lang="tr-T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Cerrahisi 	</a:t>
            </a:r>
            <a:r>
              <a:rPr lang="tr-TR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Açık kalp ameliyatları sonrası sternum kapatılması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- Göğüs Cerrahisi		</a:t>
            </a:r>
            <a:r>
              <a:rPr lang="tr-TR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Pectus</a:t>
            </a:r>
            <a:r>
              <a:rPr lang="tr-TR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tr-TR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excavatum</a:t>
            </a:r>
            <a:r>
              <a:rPr lang="tr-TR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düzeltilmesi </a:t>
            </a:r>
            <a:r>
              <a:rPr lang="tr-TR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,</a:t>
            </a:r>
            <a:r>
              <a:rPr lang="tr-TR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kaburga </a:t>
            </a:r>
            <a:r>
              <a:rPr lang="tr-TR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fraktür</a:t>
            </a:r>
            <a:r>
              <a:rPr lang="tr-TR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ve </a:t>
            </a:r>
            <a:r>
              <a:rPr lang="tr-TR" sz="24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eksizyon</a:t>
            </a:r>
            <a:r>
              <a:rPr lang="tr-TR" sz="2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tamiri</a:t>
            </a:r>
            <a:endParaRPr lang="tr-TR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- Ortopedi</a:t>
            </a:r>
            <a:r>
              <a:rPr lang="tr-TR" dirty="0" smtClean="0"/>
              <a:t> 			</a:t>
            </a:r>
            <a:r>
              <a:rPr lang="tr-TR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Travma sonrası uzuv kemiklerinin tamiri</a:t>
            </a:r>
            <a:endParaRPr lang="tr-TR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lvl="1">
              <a:buNone/>
            </a:pPr>
            <a:r>
              <a:rPr lang="tr-TR" dirty="0" smtClean="0"/>
              <a:t>										</a:t>
            </a:r>
          </a:p>
          <a:p>
            <a:endParaRPr lang="tr-TR" dirty="0" smtClean="0"/>
          </a:p>
          <a:p>
            <a:r>
              <a:rPr lang="tr-TR" dirty="0" smtClean="0"/>
              <a:t>Bu branşlardaki hemen her türlü kemik sabitlenmesi ve kaynaştırılması alanında bu </a:t>
            </a:r>
            <a:r>
              <a:rPr lang="tr-TR" dirty="0" err="1" smtClean="0"/>
              <a:t>implantlar</a:t>
            </a:r>
            <a:r>
              <a:rPr lang="tr-TR" dirty="0" smtClean="0"/>
              <a:t> temel ürünlerdendir.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2019- 	IMPLANOX Cerrahi Ürünler San Tic AŞ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6214" y="1738648"/>
            <a:ext cx="11462197" cy="4868214"/>
          </a:xfrm>
        </p:spPr>
        <p:txBody>
          <a:bodyPr>
            <a:normAutofit/>
          </a:bodyPr>
          <a:lstStyle/>
          <a:p>
            <a:r>
              <a:rPr lang="tr-TR" dirty="0" smtClean="0"/>
              <a:t>Ürünlerin beklenen yıllık satış adetleri </a:t>
            </a:r>
          </a:p>
          <a:p>
            <a:pPr lvl="1"/>
            <a:r>
              <a:rPr lang="tr-TR" dirty="0" smtClean="0"/>
              <a:t>Ruhsatlandırma sonrası</a:t>
            </a:r>
          </a:p>
          <a:p>
            <a:pPr lvl="1"/>
            <a:r>
              <a:rPr lang="tr-TR" dirty="0" smtClean="0"/>
              <a:t>İ</a:t>
            </a:r>
            <a:r>
              <a:rPr lang="tr-TR" dirty="0" smtClean="0"/>
              <a:t>lk yıl için </a:t>
            </a:r>
            <a:r>
              <a:rPr lang="tr-TR" dirty="0" smtClean="0"/>
              <a:t>ulusal pazarda </a:t>
            </a:r>
            <a:r>
              <a:rPr lang="tr-TR" dirty="0" smtClean="0"/>
              <a:t>80.000 ila 125.000 adet </a:t>
            </a:r>
          </a:p>
          <a:p>
            <a:pPr lvl="1"/>
            <a:r>
              <a:rPr lang="tr-TR" dirty="0" smtClean="0"/>
              <a:t>Uluslar arası pazarda ise 10.000 adet (tanıtım süreci)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Ancak sonraki yıllarda temel hedef piyasa uluslar arası pazar olacak şekilde planlama yapılmıştır.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Akademik  olarak yapılacak çalışmalar ve literatür desteği en önemli </a:t>
            </a:r>
            <a:r>
              <a:rPr lang="tr-TR" dirty="0" smtClean="0"/>
              <a:t>kısımdır.</a:t>
            </a:r>
          </a:p>
          <a:p>
            <a:pPr lvl="1"/>
            <a:endParaRPr lang="tr-TR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53736" y="4319638"/>
            <a:ext cx="9404723" cy="1400530"/>
          </a:xfrm>
        </p:spPr>
        <p:txBody>
          <a:bodyPr/>
          <a:lstStyle/>
          <a:p>
            <a:pPr algn="r"/>
            <a:r>
              <a:rPr lang="tr-TR" dirty="0" smtClean="0">
                <a:latin typeface="+mn-lt"/>
              </a:rPr>
              <a:t>T</a:t>
            </a:r>
            <a:r>
              <a:rPr smtClean="0">
                <a:latin typeface="+mn-lt"/>
              </a:rPr>
              <a:t>eşekkürler</a:t>
            </a:r>
            <a:r>
              <a:rPr lang="tr-TR" dirty="0" smtClean="0">
                <a:latin typeface="+mn-lt"/>
              </a:rPr>
              <a:t>…</a:t>
            </a:r>
            <a:endParaRPr lang="tr-TR" dirty="0">
              <a:latin typeface="+mn-lt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3F18AE-EF60-42A5-B9E1-3F709899B7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7F0F3B-1D69-4071-934C-7373F1C638F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1FC5151-73AF-4992-B300-816A43C7C2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343</Words>
  <Application>Microsoft Office PowerPoint</Application>
  <PresentationFormat>Özel</PresentationFormat>
  <Paragraphs>93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Metro</vt:lpstr>
      <vt:lpstr>III. ARAŞTIRMA VE INOVASYON ÇALIŞTAYI</vt:lpstr>
      <vt:lpstr>CV, Mehmet KABALCI </vt:lpstr>
      <vt:lpstr>2019-  IMPLANOX Cerrahi Ürünler San Tic AŞ</vt:lpstr>
      <vt:lpstr>2019-  IMPLANOX Cerrahi Ürünler San Tic AŞ</vt:lpstr>
      <vt:lpstr>2019-  IMPLANOX Cerrahi Ürünler San Tic AŞ</vt:lpstr>
      <vt:lpstr>2019-  IMPLANOX Cerrahi Ürünler San Tic AŞ</vt:lpstr>
      <vt:lpstr>2019-  IMPLANOX Cerrahi Ürünler San Tic AŞ</vt:lpstr>
      <vt:lpstr>2019-  IMPLANOX Cerrahi Ürünler San Tic AŞ</vt:lpstr>
      <vt:lpstr>Teşekkürler…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2013-07-30T14:48:57Z</dcterms:created>
  <dcterms:modified xsi:type="dcterms:W3CDTF">2021-02-22T11:29:52Z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