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6" r:id="rId2"/>
    <p:sldId id="270" r:id="rId3"/>
    <p:sldId id="271" r:id="rId4"/>
    <p:sldId id="277" r:id="rId5"/>
    <p:sldId id="267" r:id="rId6"/>
    <p:sldId id="268" r:id="rId7"/>
    <p:sldId id="258" r:id="rId8"/>
    <p:sldId id="274" r:id="rId9"/>
    <p:sldId id="275" r:id="rId10"/>
    <p:sldId id="273" r:id="rId11"/>
    <p:sldId id="279" r:id="rId12"/>
    <p:sldId id="280" r:id="rId13"/>
    <p:sldId id="272" r:id="rId14"/>
    <p:sldId id="278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0"/>
    <p:restoredTop sz="94784"/>
  </p:normalViewPr>
  <p:slideViewPr>
    <p:cSldViewPr snapToGrid="0">
      <p:cViewPr varScale="1">
        <p:scale>
          <a:sx n="90" d="100"/>
          <a:sy n="90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nurbilgin\Library\Group%20Containers\3L68KQB4HG.group.com.readdle.smartemail\databases\messagesData\3\21262\BAP%20Projeler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nurbilgin\Library\Group%20Containers\3L68KQB4HG.group.com.readdle.smartemail\databases\messagesData\3\21262\BAP%20Projeler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Users\onurbilgin\Library\Group%20Containers\3L68KQB4HG.group.com.readdle.smartemail\databases\messagesData\3\21262\BAP%20Projeleri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\onurbilgin\Library\Group%20Containers\3L68KQB4HG.group.com.readdle.smartemail\databases\messagesData\3\21262\BAP%20Projeleri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/Users\onurbilgin\Library\Group%20Containers\3L68KQB4HG.group.com.readdle.smartemail\databases\messagesData\3\21262\BAP%20Projele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99-5049-9665-2AFBC4DCC2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99-5049-9665-2AFBC4DCC272}"/>
              </c:ext>
            </c:extLst>
          </c:dPt>
          <c:dLbls>
            <c:dLbl>
              <c:idx val="1"/>
              <c:layout>
                <c:manualLayout>
                  <c:x val="3.4640859547728949E-2"/>
                  <c:y val="0.141864955236759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99-5049-9665-2AFBC4DCC27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Sayfa1!$A$1:$A$2</c:f>
              <c:strCache>
                <c:ptCount val="2"/>
                <c:pt idx="0">
                  <c:v>Tüm alanlarda tamamlanan proje sayısı</c:v>
                </c:pt>
                <c:pt idx="1">
                  <c:v>Sosyal ve beşeri bilimler alanında tamamlanan proje sayısı</c:v>
                </c:pt>
              </c:strCache>
            </c:strRef>
          </c:cat>
          <c:val>
            <c:numRef>
              <c:f>Sayfa1!$B$1:$B$2</c:f>
              <c:numCache>
                <c:formatCode>General</c:formatCode>
                <c:ptCount val="2"/>
                <c:pt idx="0">
                  <c:v>1239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99-5049-9665-2AFBC4DCC2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660836187693119E-2"/>
          <c:y val="0.84689772385009254"/>
          <c:w val="0.93654663385150938"/>
          <c:h val="0.13944107396411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FF-C847-A3C7-AD588D3E6AD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FF-C847-A3C7-AD588D3E6ADE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Sayfa1!$A$3:$A$4</c:f>
              <c:strCache>
                <c:ptCount val="2"/>
                <c:pt idx="0">
                  <c:v>Tüm alanlarda devam eden proje sayısı</c:v>
                </c:pt>
                <c:pt idx="1">
                  <c:v>Sosyal ve beşeri bilimler alanında devam eden proje sayısı</c:v>
                </c:pt>
              </c:strCache>
            </c:strRef>
          </c:cat>
          <c:val>
            <c:numRef>
              <c:f>Sayfa1!$B$3:$B$4</c:f>
              <c:numCache>
                <c:formatCode>General</c:formatCode>
                <c:ptCount val="2"/>
                <c:pt idx="0">
                  <c:v>165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FF-C847-A3C7-AD588D3E6AD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Sayfa2!$F$5:$F$21</cx:f>
        <cx:lvl ptCount="17">
          <cx:pt idx="0">Doğu Dilleri ve Edebiyatları Bölümü</cx:pt>
          <cx:pt idx="1">Eğitim Bilimleri Bölümü</cx:pt>
          <cx:pt idx="2">Ekonometri Bölümü</cx:pt>
          <cx:pt idx="3">Felsefe Bölümü</cx:pt>
          <cx:pt idx="4">İktisat Bölümü</cx:pt>
          <cx:pt idx="5">İlköğretim Bölümü</cx:pt>
          <cx:pt idx="6">İstatistik Bölümü</cx:pt>
          <cx:pt idx="7">İşletme Bölümü</cx:pt>
          <cx:pt idx="8">Özel Eğitim Bölümü</cx:pt>
          <cx:pt idx="9">Pazarlama ve Reklamcılık Bölümü</cx:pt>
          <cx:pt idx="10">Siyaset Bilimi ve Kamu Yönetimi Bölümü</cx:pt>
          <cx:pt idx="11">Sosyal Hizmetler Bölümü</cx:pt>
          <cx:pt idx="12">Sosyoloji Bölümü</cx:pt>
          <cx:pt idx="13">Tarih Bölümü</cx:pt>
          <cx:pt idx="14">Toptan ve Perakende Satış Bölümü</cx:pt>
          <cx:pt idx="15">Türk Dili ve Edebiyatı Bölümü</cx:pt>
          <cx:pt idx="16">Yönetim ve Organizasyon Bölümü</cx:pt>
        </cx:lvl>
      </cx:strDim>
      <cx:numDim type="size">
        <cx:f>Sayfa2!$G$5:$G$21</cx:f>
        <cx:lvl ptCount="17" formatCode="Genel">
          <cx:pt idx="0">2</cx:pt>
          <cx:pt idx="1">5</cx:pt>
          <cx:pt idx="2">1</cx:pt>
          <cx:pt idx="3">2</cx:pt>
          <cx:pt idx="4">2</cx:pt>
          <cx:pt idx="5">30</cx:pt>
          <cx:pt idx="6">3</cx:pt>
          <cx:pt idx="7">14</cx:pt>
          <cx:pt idx="8">16</cx:pt>
          <cx:pt idx="9">6</cx:pt>
          <cx:pt idx="10">4</cx:pt>
          <cx:pt idx="11">2</cx:pt>
          <cx:pt idx="12">7</cx:pt>
          <cx:pt idx="13">2</cx:pt>
          <cx:pt idx="14">1</cx:pt>
          <cx:pt idx="15">1</cx:pt>
          <cx:pt idx="16">5</cx:pt>
        </cx:lvl>
      </cx:numDim>
    </cx:data>
  </cx:chartData>
  <cx:chart>
    <cx:plotArea>
      <cx:plotAreaRegion>
        <cx:series layoutId="treemap" uniqueId="{FCD80B58-BE60-844E-AA76-1A13446FCFC0}"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>
                    <a:solidFill>
                      <a:sysClr val="windowText" lastClr="000000"/>
                    </a:solidFill>
                  </a:defRPr>
                </a:pPr>
                <a:endParaRPr lang="tr-TR" sz="1050" b="1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1" value="0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Doğu Dilleri ve Edebiyatları Bölümü, 2</a:t>
                  </a:r>
                </a:p>
              </cx:txPr>
              <cx:visibility seriesName="0" categoryName="1" value="1"/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Eğitim Bilimleri Bölümü, 5</a:t>
                  </a:r>
                </a:p>
              </cx:txPr>
              <cx:visibility seriesName="0" categoryName="1" value="1"/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Ekonometri Bölümü, 1</a:t>
                  </a:r>
                </a:p>
              </cx:txPr>
              <cx:visibility seriesName="0" categoryName="1" value="1"/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Felsefe Bölümü, 2</a:t>
                  </a:r>
                </a:p>
              </cx:txPr>
              <cx:visibility seriesName="0" categoryName="1" value="1"/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İktisat Bölümü, 2</a:t>
                  </a:r>
                </a:p>
              </cx:txPr>
              <cx:visibility seriesName="0" categoryName="1" value="1"/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İlköğretim Bölümü, 30</a:t>
                  </a:r>
                </a:p>
              </cx:txPr>
              <cx:visibility seriesName="0" categoryName="1" value="1"/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İstatistik Bölümü, 3</a:t>
                  </a:r>
                </a:p>
              </cx:txPr>
              <cx:visibility seriesName="0" categoryName="1" value="1"/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İşletme Bölümü, 14</a:t>
                  </a:r>
                </a:p>
              </cx:txPr>
              <cx:visibility seriesName="0" categoryName="1" value="1"/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Özel Eğitim Bölümü, 16</a:t>
                  </a:r>
                </a:p>
              </cx:txPr>
              <cx:visibility seriesName="0" categoryName="1" value="1"/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Pazarlama ve Reklamcılık Bölümü, 6</a:t>
                  </a:r>
                </a:p>
              </cx:txPr>
              <cx:visibility seriesName="0" categoryName="1" value="1"/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Siyaset Bilimi ve Kamu Yönetimi Bölümü, 4</a:t>
                  </a:r>
                </a:p>
              </cx:txPr>
              <cx:visibility seriesName="0" categoryName="1" value="1"/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Sosyal Hizmetler Bölümü, 2</a:t>
                  </a:r>
                </a:p>
              </cx:txPr>
              <cx:visibility seriesName="0" categoryName="1" value="1"/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Sosyoloji Bölümü, 7</a:t>
                  </a:r>
                </a:p>
              </cx:txPr>
              <cx:visibility seriesName="0" categoryName="1" value="1"/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Tarih Bölümü, 2</a:t>
                  </a:r>
                </a:p>
              </cx:txPr>
              <cx:visibility seriesName="0" categoryName="1" value="1"/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Toptan ve Perakende Satış Bölümü, 1</a:t>
                  </a:r>
                </a:p>
              </cx:txPr>
              <cx:visibility seriesName="0" categoryName="1" value="1"/>
            </cx:dataLabel>
            <cx:dataLabel idx="1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Türk Dili ve Edebiyatı Bölümü, 1</a:t>
                  </a:r>
                </a:p>
              </cx:txPr>
              <cx:visibility seriesName="0" categoryName="1" value="1"/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tr-TR" sz="1050" b="1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Yönetim ve Organizasyon Bölümü, 5</a:t>
                  </a:r>
                </a:p>
              </cx:txPr>
              <cx:visibility seriesName="0" categoryName="1" value="1"/>
            </cx:dataLabel>
          </cx:dataLabels>
          <cx:dataId val="0"/>
          <cx:layoutPr>
            <cx:parentLabelLayout val="none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Sayfa10!$A$1:$B$42</cx:f>
        <cx:lvl ptCount="42">
          <cx:pt idx="0">Antrenörlük</cx:pt>
          <cx:pt idx="1">Beslenme ve Diyetetik  </cx:pt>
          <cx:pt idx="2">Bilgisayar Mühendisliği  </cx:pt>
          <cx:pt idx="3">Bilgisayar ve Öğretim Teknolojileri Eğitimi  </cx:pt>
          <cx:pt idx="4">Bilimsel ve Teknolojik Araştırmalar Uygulama ve Araştırma Merkezi</cx:pt>
          <cx:pt idx="5">Bitkisel ve Hayvansal Üretim</cx:pt>
          <cx:pt idx="6">Biyoloji  </cx:pt>
          <cx:pt idx="7">Biyomühendislik  </cx:pt>
          <cx:pt idx="8">Cerrahi Tıp Bilimleri  </cx:pt>
          <cx:pt idx="9">Dahili Tıp Bilimleri  </cx:pt>
          <cx:pt idx="10">Elektrik-Elektronik Mühendisliği  </cx:pt>
          <cx:pt idx="11">Elektronik ve Otomasyon  </cx:pt>
          <cx:pt idx="12">Endüstri Mühendisliği  </cx:pt>
          <cx:pt idx="13">Fizik  </cx:pt>
          <cx:pt idx="14">Fizyoterapi ve Rehabilitasyon  </cx:pt>
          <cx:pt idx="15">Gıda Hijyeni ve Teknolojisi  </cx:pt>
          <cx:pt idx="16">İç Mimarlık ve Çevre Tasarımı  </cx:pt>
          <cx:pt idx="17">İnşaat Mühendisliği  </cx:pt>
          <cx:pt idx="18">Kimya  </cx:pt>
          <cx:pt idx="19">Klinik Bilimler  </cx:pt>
          <cx:pt idx="20">Klinik Diş Hekimliği Bilimleri  </cx:pt>
          <cx:pt idx="21">Klinik Öncesi Bilimler  </cx:pt>
          <cx:pt idx="22">Makina Mühendisliği  </cx:pt>
          <cx:pt idx="23">Matematik  </cx:pt>
          <cx:pt idx="24">Matematik ve Fen Bilimleri Eğitimi  </cx:pt>
          <cx:pt idx="25">Metalurji ve Malzeme Mühendisliği  </cx:pt>
          <cx:pt idx="26">Spor Yöneticiliği  </cx:pt>
          <cx:pt idx="27">Temel Tıp Bilimleri  </cx:pt>
          <cx:pt idx="28">Tıbbi Hizmetler ve Teknikler  </cx:pt>
          <cx:pt idx="29">Veteriner Hekimliği Temel Bilimler  </cx:pt>
          <cx:pt idx="30">Veterinerlik  </cx:pt>
          <cx:pt idx="31">Zootekni ve Hayvan Beslenme  </cx:pt>
          <cx:pt idx="32">Batı Dilleri ve Edebiyatı  </cx:pt>
          <cx:pt idx="33">Doğu Dilleri ve Edebiyatları  </cx:pt>
          <cx:pt idx="34">Eğitim Bilimleri  </cx:pt>
          <cx:pt idx="35">İlköğretim  </cx:pt>
          <cx:pt idx="36">İşletme  </cx:pt>
          <cx:pt idx="37">Özel Eğitim  </cx:pt>
          <cx:pt idx="38">Sosyoloji  </cx:pt>
          <cx:pt idx="39">Türk Dili ve Edebiyatı  </cx:pt>
          <cx:pt idx="40">Yönetim ve Organizasyon  </cx:pt>
        </cx:lvl>
        <cx:lvl ptCount="42">
          <cx:pt idx="0">Diğer</cx:pt>
          <cx:pt idx="1">Diğer</cx:pt>
          <cx:pt idx="2">Diğer</cx:pt>
          <cx:pt idx="3">Diğer</cx:pt>
          <cx:pt idx="4">Diğer</cx:pt>
          <cx:pt idx="5">Diğer</cx:pt>
          <cx:pt idx="6">Diğer</cx:pt>
          <cx:pt idx="7">Diğer</cx:pt>
          <cx:pt idx="8">Diğer</cx:pt>
          <cx:pt idx="9">Diğer</cx:pt>
          <cx:pt idx="10">Diğer</cx:pt>
          <cx:pt idx="11">Diğer</cx:pt>
          <cx:pt idx="12">Diğer</cx:pt>
          <cx:pt idx="13">Diğer</cx:pt>
          <cx:pt idx="14">Diğer</cx:pt>
          <cx:pt idx="15">Diğer</cx:pt>
          <cx:pt idx="16">Diğer</cx:pt>
          <cx:pt idx="17">Diğer</cx:pt>
          <cx:pt idx="18">Diğer</cx:pt>
          <cx:pt idx="19">Diğer</cx:pt>
          <cx:pt idx="20">Diğer</cx:pt>
          <cx:pt idx="21">Diğer</cx:pt>
          <cx:pt idx="22">Diğer</cx:pt>
          <cx:pt idx="23">Diğer</cx:pt>
          <cx:pt idx="24">Diğer</cx:pt>
          <cx:pt idx="25">Diğer</cx:pt>
          <cx:pt idx="26">Diğer</cx:pt>
          <cx:pt idx="27">Diğer</cx:pt>
          <cx:pt idx="28">Diğer</cx:pt>
          <cx:pt idx="29">Diğer</cx:pt>
          <cx:pt idx="30">Diğer</cx:pt>
          <cx:pt idx="31">Diğer</cx:pt>
          <cx:pt idx="32">Sosyal</cx:pt>
          <cx:pt idx="33">Sosyal</cx:pt>
          <cx:pt idx="34">Sosyal</cx:pt>
          <cx:pt idx="35">Sosyal</cx:pt>
          <cx:pt idx="36">Sosyal</cx:pt>
          <cx:pt idx="37">Sosyal</cx:pt>
          <cx:pt idx="38">Sosyal</cx:pt>
          <cx:pt idx="39">Sosyal</cx:pt>
          <cx:pt idx="40">Sosyal</cx:pt>
        </cx:lvl>
      </cx:strDim>
      <cx:numDim type="size">
        <cx:f>Sayfa10!$C$1:$C$42</cx:f>
        <cx:lvl ptCount="42" formatCode="Genel">
          <cx:pt idx="0">1</cx:pt>
          <cx:pt idx="1">1</cx:pt>
          <cx:pt idx="2">1</cx:pt>
          <cx:pt idx="3">1</cx:pt>
          <cx:pt idx="4">3</cx:pt>
          <cx:pt idx="5">1</cx:pt>
          <cx:pt idx="6">6</cx:pt>
          <cx:pt idx="7">5</cx:pt>
          <cx:pt idx="8">26</cx:pt>
          <cx:pt idx="9">9</cx:pt>
          <cx:pt idx="10">1</cx:pt>
          <cx:pt idx="11">1</cx:pt>
          <cx:pt idx="12">3</cx:pt>
          <cx:pt idx="13">4</cx:pt>
          <cx:pt idx="14">2</cx:pt>
          <cx:pt idx="15">1</cx:pt>
          <cx:pt idx="16">1</cx:pt>
          <cx:pt idx="17">5</cx:pt>
          <cx:pt idx="18">11</cx:pt>
          <cx:pt idx="19">6</cx:pt>
          <cx:pt idx="20">26</cx:pt>
          <cx:pt idx="21">7</cx:pt>
          <cx:pt idx="22">3</cx:pt>
          <cx:pt idx="23">1</cx:pt>
          <cx:pt idx="24">2</cx:pt>
          <cx:pt idx="25">8</cx:pt>
          <cx:pt idx="26">1</cx:pt>
          <cx:pt idx="27">3</cx:pt>
          <cx:pt idx="28">1</cx:pt>
          <cx:pt idx="29">7</cx:pt>
          <cx:pt idx="30">2</cx:pt>
          <cx:pt idx="31">3</cx:pt>
          <cx:pt idx="32">1</cx:pt>
          <cx:pt idx="33">1</cx:pt>
          <cx:pt idx="34">2</cx:pt>
          <cx:pt idx="35">1</cx:pt>
          <cx:pt idx="36">2</cx:pt>
          <cx:pt idx="37">1</cx:pt>
          <cx:pt idx="38">1</cx:pt>
          <cx:pt idx="39">2</cx:pt>
          <cx:pt idx="40">1</cx:pt>
        </cx:lvl>
      </cx:numDim>
    </cx:data>
  </cx:chartData>
  <cx:chart>
    <cx:plotArea>
      <cx:plotAreaRegion>
        <cx:series layoutId="treemap" uniqueId="{BEA751A7-6EAE-6641-83A4-717A90C2F855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endParaRPr lang="tr-TR" sz="900" b="1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1" value="1"/>
            <cx:separator> </cx:separator>
          </cx:dataLabels>
          <cx:dataId val="0"/>
          <cx:layoutPr>
            <cx:parentLabelLayout val="overlapping"/>
          </cx:layoutPr>
        </cx:series>
      </cx:plotAreaRegion>
    </cx:plotArea>
    <cx:legend pos="r" align="ctr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Sayfa4!$A$3:$A$11</cx:f>
        <cx:lvl ptCount="9">
          <cx:pt idx="0">Yazılım</cx:pt>
          <cx:pt idx="1">Savunma</cx:pt>
          <cx:pt idx="2">Sağlık</cx:pt>
          <cx:pt idx="3">Enerji</cx:pt>
          <cx:pt idx="4">Bilgisayar ve İletişim Teknolojileri</cx:pt>
          <cx:pt idx="5">İnşaat</cx:pt>
          <cx:pt idx="6">Kimya</cx:pt>
          <cx:pt idx="7">Demir ve Demir Dışı Metaller</cx:pt>
          <cx:pt idx="8">Diğer</cx:pt>
        </cx:lvl>
      </cx:strDim>
      <cx:numDim type="size">
        <cx:f>Sayfa4!$B$3:$B$11</cx:f>
        <cx:lvl ptCount="9" formatCode="Genel">
          <cx:pt idx="0">23</cx:pt>
          <cx:pt idx="1">6</cx:pt>
          <cx:pt idx="2">3</cx:pt>
          <cx:pt idx="3">3</cx:pt>
          <cx:pt idx="4">6</cx:pt>
          <cx:pt idx="5">2</cx:pt>
          <cx:pt idx="6">2</cx:pt>
          <cx:pt idx="7">3</cx:pt>
          <cx:pt idx="8">2</cx:pt>
        </cx:lvl>
      </cx:numDim>
    </cx:data>
  </cx:chartData>
  <cx:chart>
    <cx:title pos="t" align="ctr" overlay="0">
      <cx:tx>
        <cx:txData>
          <cx:v>Sektörlere göre firmalar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tr-TR" sz="1600" b="1" i="0" u="none" strike="noStrike" cap="all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Sektörlere göre firmalar</a:t>
          </a:r>
        </a:p>
      </cx:txPr>
    </cx:title>
    <cx:plotArea>
      <cx:plotAreaRegion>
        <cx:series layoutId="treemap" uniqueId="{6EDD386A-F328-ED4D-9B58-19BAE74952C0}"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chemeClr val="tx1"/>
                    </a:solidFill>
                  </a:defRPr>
                </a:pPr>
                <a:endParaRPr lang="tr-TR" sz="1400" b="1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1" value="1"/>
            <cx:separator> </cx:separator>
          </cx:dataLabels>
          <cx:dataId val="0"/>
          <cx:layoutPr>
            <cx:parentLabelLayout val="banner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100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1">
  <cs:axisTitle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100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55328-51BA-F948-941A-CC5AEF4A07DF}" type="datetimeFigureOut">
              <a:rPr lang="tr-TR" smtClean="0"/>
              <a:t>22.02.2021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04579-214E-A146-851F-EFA53B96BA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548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04579-214E-A146-851F-EFA53B96BAB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37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04579-214E-A146-851F-EFA53B96BAB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3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04579-214E-A146-851F-EFA53B96BAB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86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240D30-9F44-6F4E-88B6-911DD8922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E9BE1B4-D8EC-2242-981F-3DE07880A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62417A-878B-B844-B540-C279BFBA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9C6F82-CDD9-974B-84D4-D53A0463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D7ED10-F6D9-FC42-9C05-60932E00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439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623C58-C8B5-0643-8213-0BE704B4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34BF4D-0E50-534C-916C-5DDBE6D4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C06DA8-48B2-9E4F-BD18-EE681440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263494-3D24-C74F-A9CB-0022CA7C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D88FA1-00BF-5846-B6F9-26DBE0EF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5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E558949-578A-A64E-8A60-882EF03D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632D004-6F51-314D-BAC1-A423F7DCA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224BFF-5691-E04B-B3A1-A7AE0334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BDC0AF-6192-184F-8A5E-0F508E8F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A43A60-776A-1845-A232-AC3185FE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139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5B83D2-3CE4-1749-8E32-A60FD5A8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7CB87C-5625-0D46-81D5-308429E59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42EDD3-41DC-F84A-91D8-0559D1DC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05C058-FE79-BC49-A813-D64C9297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AE897-D6AD-5A45-ADA8-51D2FBF8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398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50D06D-9813-994C-B541-D2304B9D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F362FC-9EF7-9542-8598-F77AB940C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1597A9-077B-8C42-B4CD-599FFD01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156818-873B-1F43-B39B-A22DA5CF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1004B9-3710-6C43-9F70-BB80B44C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9D7836-ABA4-B044-BC17-6DB0EAA1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C5B245-E235-9942-8049-7DDBE9AD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316E29F-4D07-534E-B8BD-A184592EE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31A7D9-FE1D-2C4C-A1DD-4CC6D61A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CFBBF83-6066-4744-84D5-1F1EDC79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7C4F27-7743-3F4C-9C82-85915649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968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378F5-978E-BF47-8EEB-0505205D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02B1A8-04DB-CF4C-A340-26EA77100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BB6B6A-53F5-494E-88EC-39DB11CC8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9A0EB70-4998-7047-B7D5-2A086EE0D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229CF67-2F6B-744B-A6D7-2EAB7B0B8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0C20980-A6F3-4D40-9354-32591ABE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1658C7B-F0C8-4A4A-BE88-60ACB1E5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1BF3B3F-37AE-B74A-8DE5-3FF2D0F1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363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C2FA7E-AD7E-664B-A7B3-C68E059D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05C194B-4023-E54D-8903-52B51D14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AB919C-E9D3-844C-A467-839C29DC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A009D76-3B2B-CE44-87FE-0788A6B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301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511103B-C0A4-2341-AF85-B5D627D9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F554DE4-C3EF-CB4D-AD6D-7045DD16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D4033F-1721-CF42-97A8-53B723CE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840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00ECBC-D247-C84D-91A3-7A81ED17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D10E98-88C3-C645-9F22-7BF28285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E90F8B-2DA7-314C-8B05-DA1C538B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DA79B54-0B5C-4A46-B8D4-1C6FB3B4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CC482A-7965-DD4F-98F9-ED15F518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78FB8C-5D93-0447-942A-28B4A42C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608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379825-3C7C-F84B-B94A-D3AD1470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E267707-E37E-A240-B004-FAB46CF3D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51AFF6-23E6-D744-BCDC-31C1B11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5FE9E7-3C67-4849-9469-4C422DB6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6B30B7-D9EB-F347-B72A-3BAC24D6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213D78-1899-B640-9368-653D95FE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656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FA96CBA-8997-554C-A339-2BCBB9D5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CB7AE9-4EB1-7E48-ACF3-D0F2ACD8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205148-3ED3-164C-B29C-D1AA66542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2/22/21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FEA2CE-34FC-7D45-8979-BEA510B1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587CDF-CF3D-674F-879E-23FE4B799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5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29D97C-2CD5-45C7-B245-5375219B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841" y="345004"/>
            <a:ext cx="4150281" cy="1148889"/>
          </a:xfrm>
          <a:noFill/>
        </p:spPr>
        <p:txBody>
          <a:bodyPr>
            <a:no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3. Ar-Ge ve </a:t>
            </a:r>
            <a:r>
              <a:rPr lang="tr-TR" sz="2400" dirty="0" err="1">
                <a:solidFill>
                  <a:srgbClr val="FFFFFF"/>
                </a:solidFill>
              </a:rPr>
              <a:t>İnovasyon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Çalıştayı</a:t>
            </a:r>
            <a:br>
              <a:rPr lang="tr-TR" sz="2400" dirty="0">
                <a:solidFill>
                  <a:srgbClr val="FFFFFF"/>
                </a:solidFill>
              </a:rPr>
            </a:b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23-24-25 </a:t>
            </a:r>
            <a:r>
              <a:rPr lang="tr-TR" sz="2400" b="0" i="0" u="none" strike="noStrike" baseline="0" dirty="0">
                <a:latin typeface="TimesNewRomanPSMT"/>
              </a:rPr>
              <a:t>Şubat </a:t>
            </a: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2021</a:t>
            </a:r>
            <a:br>
              <a:rPr lang="tr-TR" sz="2400" b="0" i="0" u="none" strike="noStrike" baseline="0" dirty="0">
                <a:latin typeface="Times New Roman" panose="02020603050405020304" pitchFamily="18" charset="0"/>
              </a:rPr>
            </a:b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Kayseri</a:t>
            </a:r>
            <a:endParaRPr lang="tr-TR" sz="2400" dirty="0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ACCF3D1-0E67-47F2-9D23-E47BF477C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5"/>
            <a:ext cx="3659246" cy="1684098"/>
          </a:xfrm>
        </p:spPr>
        <p:txBody>
          <a:bodyPr>
            <a:normAutofit/>
          </a:bodyPr>
          <a:lstStyle/>
          <a:p>
            <a:pPr algn="ctr"/>
            <a:r>
              <a:rPr lang="tr-TR" sz="1800" dirty="0">
                <a:solidFill>
                  <a:srgbClr val="FFFFFF"/>
                </a:solidFill>
              </a:rPr>
              <a:t>Mehmet Dikkaya</a:t>
            </a:r>
          </a:p>
          <a:p>
            <a:pPr algn="ctr"/>
            <a:r>
              <a:rPr lang="tr-TR" sz="2800" dirty="0">
                <a:solidFill>
                  <a:srgbClr val="FFFFFF"/>
                </a:solidFill>
              </a:rPr>
              <a:t>KIRIKKALE ÜNİVERSİTESİ</a:t>
            </a: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F7D71BDF-F326-4796-8491-48E4EB1E3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8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  <p:sp>
        <p:nvSpPr>
          <p:cNvPr id="4" name="Başlık 1">
            <a:extLst>
              <a:ext uri="{FF2B5EF4-FFF2-40B4-BE49-F238E27FC236}">
                <a16:creationId xmlns:a16="http://schemas.microsoft.com/office/drawing/2014/main" id="{9CBD7A2E-4F00-4816-B152-29B83B6E07EF}"/>
              </a:ext>
            </a:extLst>
          </p:cNvPr>
          <p:cNvSpPr txBox="1">
            <a:spLocks/>
          </p:cNvSpPr>
          <p:nvPr/>
        </p:nvSpPr>
        <p:spPr>
          <a:xfrm>
            <a:off x="346841" y="2088793"/>
            <a:ext cx="4028514" cy="13402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r-TR" sz="4800" dirty="0"/>
              <a:t>Sosyal ve Beşeri Bilimler</a:t>
            </a:r>
          </a:p>
        </p:txBody>
      </p:sp>
    </p:spTree>
    <p:extLst>
      <p:ext uri="{BB962C8B-B14F-4D97-AF65-F5344CB8AC3E}">
        <p14:creationId xmlns:p14="http://schemas.microsoft.com/office/powerpoint/2010/main" val="3498017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CA6060-D546-A943-AA3C-822E7965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  <a:latin typeface="Calibri" panose="020F0502020204030204" pitchFamily="34" charset="0"/>
              </a:rPr>
              <a:t>3. Yetkinlik Raporu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3074" name="Picture 2" descr="metin içeren bir resim&#10;&#10;Açıklama otomatik olarak oluşturuldu">
            <a:extLst>
              <a:ext uri="{FF2B5EF4-FFF2-40B4-BE49-F238E27FC236}">
                <a16:creationId xmlns:a16="http://schemas.microsoft.com/office/drawing/2014/main" id="{026F7ED3-8AE6-6E4B-9F8F-8628FA222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8" b="-2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0C8DC9-B123-4441-9755-93BC654C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975" y="917725"/>
            <a:ext cx="3866769" cy="5297338"/>
          </a:xfrm>
        </p:spPr>
        <p:txBody>
          <a:bodyPr anchor="ctr">
            <a:normAutofit lnSpcReduction="10000"/>
          </a:bodyPr>
          <a:lstStyle/>
          <a:p>
            <a:r>
              <a:rPr lang="tr-TR" sz="1800" dirty="0">
                <a:solidFill>
                  <a:srgbClr val="FFFFFF"/>
                </a:solidFill>
              </a:rPr>
              <a:t>1. Bölge’de yer alan Histoloji, KBB, Matematik ve Eğitim gibi alt alanlar hem hacim olarak hem de kalite olarak diğer alt alanların üzerinde bir performans göstermişlerdir. </a:t>
            </a:r>
          </a:p>
          <a:p>
            <a:r>
              <a:rPr lang="tr-TR" sz="1800" dirty="0">
                <a:solidFill>
                  <a:srgbClr val="FFFFFF"/>
                </a:solidFill>
              </a:rPr>
              <a:t>Astrofizik, Pediatri, Oftalmoloji gibi 2. Bölge’de yer alan alt alanlar, kalite olarak ortalamanın altında ancak hacim olarak ortalamanın üzerinde performans göstermişlerdir. </a:t>
            </a:r>
          </a:p>
          <a:p>
            <a:r>
              <a:rPr lang="tr-TR" sz="1800" dirty="0">
                <a:solidFill>
                  <a:srgbClr val="FFFFFF"/>
                </a:solidFill>
              </a:rPr>
              <a:t>Kentleşme, Orman, Coğrafya gibi 3. Bölge’de kalan alt alanlar ise hem hacim hem de kalite göstergeleri bakımından ortalamanın altında kalmışlardır. </a:t>
            </a:r>
          </a:p>
          <a:p>
            <a:r>
              <a:rPr lang="tr-TR" sz="1800" dirty="0">
                <a:solidFill>
                  <a:srgbClr val="FFFFFF"/>
                </a:solidFill>
              </a:rPr>
              <a:t>4. Bölge’de yer alan Aşı, İlaç, İktisat gibi alt alanlar ise hacim olarak ortalamanın altında kalmış ancak kalite olarak ortalamanın üzerinde performans göstermişlerdir.</a:t>
            </a:r>
          </a:p>
        </p:txBody>
      </p:sp>
    </p:spTree>
    <p:extLst>
      <p:ext uri="{BB962C8B-B14F-4D97-AF65-F5344CB8AC3E}">
        <p14:creationId xmlns:p14="http://schemas.microsoft.com/office/powerpoint/2010/main" val="66073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FEC1269-0946-3741-B725-E09448AC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Sosyal ve Beşeri Bilimler-Eğitim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CEDC649-2CCE-CF48-A8B9-1703840AC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" b="-2"/>
          <a:stretch/>
        </p:blipFill>
        <p:spPr>
          <a:xfrm>
            <a:off x="629600" y="2279031"/>
            <a:ext cx="7209607" cy="423149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6273E1-6265-4006-B1CD-5AECCC23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551" y="2564686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 err="1"/>
              <a:t>Kırıkkale’de</a:t>
            </a:r>
            <a:r>
              <a:rPr lang="en-US" sz="2200" dirty="0"/>
              <a:t> KOSGEB, BAP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araştırmacıların</a:t>
            </a:r>
            <a:r>
              <a:rPr lang="en-US" sz="2200" dirty="0"/>
              <a:t> </a:t>
            </a:r>
            <a:r>
              <a:rPr lang="en-US" sz="2200" dirty="0" err="1"/>
              <a:t>aldıkları</a:t>
            </a:r>
            <a:r>
              <a:rPr lang="en-US" sz="2200" dirty="0"/>
              <a:t> </a:t>
            </a:r>
            <a:r>
              <a:rPr lang="en-US" sz="2200" dirty="0" err="1"/>
              <a:t>atıf</a:t>
            </a:r>
            <a:r>
              <a:rPr lang="en-US" sz="2200" dirty="0"/>
              <a:t> </a:t>
            </a:r>
            <a:r>
              <a:rPr lang="en-US" sz="2200" dirty="0" err="1"/>
              <a:t>sayıları</a:t>
            </a:r>
            <a:r>
              <a:rPr lang="en-US" sz="2200" dirty="0"/>
              <a:t> </a:t>
            </a:r>
            <a:r>
              <a:rPr lang="en-US" sz="2200" dirty="0" err="1"/>
              <a:t>göz</a:t>
            </a:r>
            <a:r>
              <a:rPr lang="en-US" sz="2200" dirty="0"/>
              <a:t> </a:t>
            </a:r>
            <a:r>
              <a:rPr lang="en-US" sz="2200" dirty="0" err="1"/>
              <a:t>önüne</a:t>
            </a:r>
            <a:r>
              <a:rPr lang="en-US" sz="2200" dirty="0"/>
              <a:t> </a:t>
            </a:r>
            <a:r>
              <a:rPr lang="en-US" sz="2200" dirty="0" err="1"/>
              <a:t>alındığında</a:t>
            </a:r>
            <a:r>
              <a:rPr lang="en-US" sz="2200" dirty="0"/>
              <a:t> </a:t>
            </a:r>
            <a:r>
              <a:rPr lang="en-US" sz="2200" dirty="0" err="1"/>
              <a:t>eğitim</a:t>
            </a:r>
            <a:r>
              <a:rPr lang="en-US" sz="2200" dirty="0"/>
              <a:t> </a:t>
            </a:r>
            <a:r>
              <a:rPr lang="en-US" sz="2200" dirty="0" err="1"/>
              <a:t>bilimleri</a:t>
            </a:r>
            <a:r>
              <a:rPr lang="en-US" sz="2200" dirty="0"/>
              <a:t> </a:t>
            </a:r>
            <a:r>
              <a:rPr lang="en-US" sz="2200" dirty="0" err="1"/>
              <a:t>ön</a:t>
            </a:r>
            <a:r>
              <a:rPr lang="en-US" sz="2200" dirty="0"/>
              <a:t> plana </a:t>
            </a:r>
            <a:r>
              <a:rPr lang="en-US" sz="2200" dirty="0" err="1"/>
              <a:t>çıkmaktadır</a:t>
            </a:r>
            <a:r>
              <a:rPr lang="en-US" sz="2200" dirty="0"/>
              <a:t>.</a:t>
            </a:r>
          </a:p>
          <a:p>
            <a:r>
              <a:rPr lang="en-US" sz="2200" b="1" dirty="0" err="1"/>
              <a:t>Peki</a:t>
            </a:r>
            <a:r>
              <a:rPr lang="en-US" sz="2200" b="1" dirty="0"/>
              <a:t> </a:t>
            </a:r>
            <a:r>
              <a:rPr lang="en-US" sz="2200" b="1" dirty="0" err="1"/>
              <a:t>Kırıkkale</a:t>
            </a:r>
            <a:r>
              <a:rPr lang="en-US" sz="2200" b="1" dirty="0"/>
              <a:t> </a:t>
            </a:r>
            <a:r>
              <a:rPr lang="en-US" sz="2200" b="1" dirty="0" err="1"/>
              <a:t>Üniversitesi</a:t>
            </a:r>
            <a:r>
              <a:rPr lang="en-US" sz="2200" b="1" dirty="0"/>
              <a:t> </a:t>
            </a:r>
            <a:r>
              <a:rPr lang="en-US" sz="2200" b="1" dirty="0" err="1"/>
              <a:t>Eğitim</a:t>
            </a:r>
            <a:r>
              <a:rPr lang="en-US" sz="2200" b="1" dirty="0"/>
              <a:t> </a:t>
            </a:r>
            <a:r>
              <a:rPr lang="en-US" sz="2200" b="1" dirty="0" err="1"/>
              <a:t>Bilimleri</a:t>
            </a:r>
            <a:r>
              <a:rPr lang="en-US" sz="2200" b="1" dirty="0"/>
              <a:t> </a:t>
            </a:r>
            <a:r>
              <a:rPr lang="en-US" sz="2200" b="1" dirty="0" err="1"/>
              <a:t>Türkiye’de</a:t>
            </a:r>
            <a:r>
              <a:rPr lang="en-US" sz="2200" b="1" dirty="0"/>
              <a:t> </a:t>
            </a:r>
            <a:r>
              <a:rPr lang="en-US" sz="2200" b="1" dirty="0" err="1"/>
              <a:t>genelinde</a:t>
            </a:r>
            <a:r>
              <a:rPr lang="en-US" sz="2200" b="1" dirty="0"/>
              <a:t> </a:t>
            </a:r>
            <a:r>
              <a:rPr lang="en-US" sz="2200" b="1" dirty="0" err="1"/>
              <a:t>nasıl</a:t>
            </a:r>
            <a:r>
              <a:rPr lang="en-US" sz="2200" b="1" dirty="0"/>
              <a:t> </a:t>
            </a:r>
            <a:r>
              <a:rPr lang="en-US" sz="2200" b="1" dirty="0" err="1"/>
              <a:t>bir</a:t>
            </a:r>
            <a:r>
              <a:rPr lang="en-US" sz="2200" b="1" dirty="0"/>
              <a:t> </a:t>
            </a:r>
            <a:r>
              <a:rPr lang="en-US" sz="2200" b="1" dirty="0" err="1"/>
              <a:t>konumadır</a:t>
            </a:r>
            <a:r>
              <a:rPr lang="en-US" sz="2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123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12F12A0-5B07-6B48-8646-D84BCABC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Sosyal ve Beşeri Bilimler- İktisat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485C011-63D9-B743-B3BD-911094967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7CBE34-AAC0-471B-9D64-69E53D45E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892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3A6E3B-8103-4C63-895B-DF483E36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  <a:latin typeface="Calibri" panose="020F0502020204030204" pitchFamily="34" charset="0"/>
              </a:rPr>
              <a:t>4. Teknopark Firmaları ve Projeleri</a:t>
            </a:r>
            <a:endParaRPr lang="tr-TR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BB190F-D059-4F38-8084-91CD9A4D6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81232" cy="393192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FF"/>
                </a:solidFill>
              </a:rPr>
              <a:t>Faaliyetteki firma sayısı: </a:t>
            </a:r>
          </a:p>
          <a:p>
            <a:pPr marL="0" indent="0" algn="ctr">
              <a:buNone/>
            </a:pPr>
            <a:r>
              <a:rPr lang="tr-TR" sz="3200" dirty="0">
                <a:solidFill>
                  <a:srgbClr val="FFFFFF"/>
                </a:solidFill>
              </a:rPr>
              <a:t>50</a:t>
            </a:r>
          </a:p>
          <a:p>
            <a:r>
              <a:rPr lang="tr-TR" sz="2400" dirty="0">
                <a:solidFill>
                  <a:srgbClr val="FFFFFF"/>
                </a:solidFill>
              </a:rPr>
              <a:t>Teknopark firmaları içerisinde yazılım sektörü ön plana çıkmaktadır.</a:t>
            </a:r>
          </a:p>
          <a:p>
            <a:r>
              <a:rPr lang="tr-TR" sz="2400" dirty="0">
                <a:solidFill>
                  <a:srgbClr val="FFFFFF"/>
                </a:solidFill>
              </a:rPr>
              <a:t>Sosyal ve beşeri alandan 1 proje:	</a:t>
            </a:r>
          </a:p>
          <a:p>
            <a:pPr marL="0" indent="0">
              <a:buNone/>
            </a:pPr>
            <a:r>
              <a:rPr lang="tr-TR" sz="2000" b="1" i="1" dirty="0" err="1">
                <a:solidFill>
                  <a:schemeClr val="bg1"/>
                </a:solidFill>
              </a:rPr>
              <a:t>Linsight</a:t>
            </a:r>
            <a:r>
              <a:rPr lang="tr-TR" sz="2000" b="1" i="1" dirty="0">
                <a:solidFill>
                  <a:schemeClr val="bg1"/>
                </a:solidFill>
              </a:rPr>
              <a:t> Firması: Personel Alımlarında Yapay Zekâ Destekli Aday Değerlendirme Platformu</a:t>
            </a:r>
          </a:p>
          <a:p>
            <a:endParaRPr lang="tr-TR" sz="2400" dirty="0">
              <a:solidFill>
                <a:srgbClr val="FFFFFF"/>
              </a:solidFill>
            </a:endParaRPr>
          </a:p>
          <a:p>
            <a:endParaRPr lang="tr-TR" sz="1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k 3">
                <a:extLst>
                  <a:ext uri="{FF2B5EF4-FFF2-40B4-BE49-F238E27FC236}">
                    <a16:creationId xmlns:a16="http://schemas.microsoft.com/office/drawing/2014/main" id="{07097862-A682-9F49-945B-15114E8F761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38276583"/>
                  </p:ext>
                </p:extLst>
              </p:nvPr>
            </p:nvGraphicFramePr>
            <p:xfrm>
              <a:off x="7544017" y="640080"/>
              <a:ext cx="4007904" cy="55778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07097862-A682-9F49-945B-15114E8F76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4017" y="640080"/>
                <a:ext cx="4007904" cy="55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14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CA604C-664E-C34C-97DE-0662A824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Teşekkürler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eğen">
            <a:extLst>
              <a:ext uri="{FF2B5EF4-FFF2-40B4-BE49-F238E27FC236}">
                <a16:creationId xmlns:a16="http://schemas.microsoft.com/office/drawing/2014/main" id="{BCD48BB5-F82E-439C-9610-C8E8D7BD7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FD1DA-DBD1-41AA-BA5C-3D46FBCA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9893"/>
            <a:ext cx="10058400" cy="844107"/>
          </a:xfrm>
        </p:spPr>
        <p:txBody>
          <a:bodyPr>
            <a:normAutofit/>
          </a:bodyPr>
          <a:lstStyle/>
          <a:p>
            <a:r>
              <a:rPr lang="tr-TR" sz="4800" i="0" u="none" strike="noStrike" baseline="0">
                <a:latin typeface="Calibri-Bold"/>
              </a:rPr>
              <a:t>Sunu Planı</a:t>
            </a:r>
            <a:endParaRPr lang="tr-TR" sz="16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DC0794-54DA-41B4-9B90-195BAD16D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703" y="2035278"/>
            <a:ext cx="9598370" cy="406235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tr-TR" sz="2400" b="0" i="0" u="none" strike="noStrike" baseline="0" dirty="0">
                <a:latin typeface="Calibri" panose="020F0502020204030204" pitchFamily="34" charset="0"/>
              </a:rPr>
              <a:t>Kırıkkale Ar-Ge ve </a:t>
            </a:r>
            <a:r>
              <a:rPr lang="tr-TR" sz="2400" b="0" i="0" u="none" strike="noStrike" baseline="0" dirty="0" err="1">
                <a:latin typeface="Calibri" panose="020F0502020204030204" pitchFamily="34" charset="0"/>
              </a:rPr>
              <a:t>İnovasyon</a:t>
            </a:r>
            <a:r>
              <a:rPr lang="tr-TR" sz="2400" b="0" i="0" u="none" strike="noStrike" baseline="0" dirty="0">
                <a:latin typeface="Calibri" panose="020F0502020204030204" pitchFamily="34" charset="0"/>
              </a:rPr>
              <a:t> Ekosistemi</a:t>
            </a:r>
          </a:p>
          <a:p>
            <a:pPr marL="457200" indent="-457200" algn="l">
              <a:buFont typeface="+mj-lt"/>
              <a:buAutoNum type="arabicPeriod"/>
            </a:pPr>
            <a:r>
              <a:rPr lang="tr-TR" sz="2400" b="0" i="0" u="none" strike="noStrike" baseline="0" dirty="0">
                <a:latin typeface="Calibri" panose="020F0502020204030204" pitchFamily="34" charset="0"/>
              </a:rPr>
              <a:t>Bilimsel Araştırma Projeleri</a:t>
            </a:r>
          </a:p>
          <a:p>
            <a:pPr marL="971550" lvl="1" indent="-514350">
              <a:buFont typeface="+mj-lt"/>
              <a:buAutoNum type="romanUcPeriod"/>
            </a:pPr>
            <a:r>
              <a:rPr lang="tr-TR" sz="2000" b="0" i="0" u="none" strike="noStrike" baseline="0" dirty="0">
                <a:latin typeface="Calibri" panose="020F0502020204030204" pitchFamily="34" charset="0"/>
              </a:rPr>
              <a:t>Tamamlanan Projeler</a:t>
            </a:r>
          </a:p>
          <a:p>
            <a:pPr marL="914400" lvl="1" indent="-457200">
              <a:buFont typeface="+mj-lt"/>
              <a:buAutoNum type="romanUcPeriod"/>
            </a:pPr>
            <a:r>
              <a:rPr lang="tr-TR" sz="2000" dirty="0">
                <a:latin typeface="Calibri" panose="020F0502020204030204" pitchFamily="34" charset="0"/>
              </a:rPr>
              <a:t>Devam Eden Projeler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Calibri" panose="020F0502020204030204" pitchFamily="34" charset="0"/>
              </a:rPr>
              <a:t>Yetkinlik Raporu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Calibri" panose="020F0502020204030204" pitchFamily="34" charset="0"/>
              </a:rPr>
              <a:t>Teknopark Projeleri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4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258CCF-8A86-0241-9D90-D7B93824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8835392" cy="1234440"/>
          </a:xfrm>
        </p:spPr>
        <p:txBody>
          <a:bodyPr anchor="t">
            <a:normAutofit/>
          </a:bodyPr>
          <a:lstStyle/>
          <a:p>
            <a:r>
              <a:rPr lang="tr-TR" sz="4000" dirty="0">
                <a:solidFill>
                  <a:schemeClr val="accent1"/>
                </a:solidFill>
                <a:latin typeface="+mn-lt"/>
              </a:rPr>
              <a:t>1. Kırıkkale Ar-Ge ve </a:t>
            </a:r>
            <a:r>
              <a:rPr lang="tr-TR" sz="4000" dirty="0" err="1">
                <a:solidFill>
                  <a:schemeClr val="accent1"/>
                </a:solidFill>
                <a:latin typeface="+mn-lt"/>
              </a:rPr>
              <a:t>İnovasyon</a:t>
            </a:r>
            <a:r>
              <a:rPr lang="tr-TR" sz="4000" dirty="0">
                <a:solidFill>
                  <a:schemeClr val="accent1"/>
                </a:solidFill>
                <a:latin typeface="+mn-lt"/>
              </a:rPr>
              <a:t> Ekosistemi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DBEC80-640A-5C44-B722-D6287334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8835392" cy="4087208"/>
          </a:xfrm>
        </p:spPr>
        <p:txBody>
          <a:bodyPr>
            <a:normAutofit/>
          </a:bodyPr>
          <a:lstStyle/>
          <a:p>
            <a:r>
              <a:rPr lang="tr-TR" sz="2400" dirty="0"/>
              <a:t>KOSGEB’den Ar-Ge ve </a:t>
            </a:r>
            <a:r>
              <a:rPr lang="tr-TR" sz="2400" dirty="0" err="1"/>
              <a:t>İnovasyon</a:t>
            </a:r>
            <a:r>
              <a:rPr lang="tr-TR" sz="2400" dirty="0"/>
              <a:t> desteği alan ve projeleri devam eden firma sayısı: </a:t>
            </a:r>
            <a:r>
              <a:rPr lang="tr-TR" sz="2400" b="1" dirty="0"/>
              <a:t>24</a:t>
            </a:r>
          </a:p>
          <a:p>
            <a:r>
              <a:rPr lang="tr-TR" sz="2400" b="1" dirty="0"/>
              <a:t>Sosyal ve beşeri alandan 3 proje: </a:t>
            </a:r>
          </a:p>
          <a:p>
            <a:pPr lvl="1"/>
            <a:r>
              <a:rPr lang="tr-TR" dirty="0"/>
              <a:t>Dil Öğrenmede Yeni Bir Yaklaşım: Sanal Gerçeklik Dil Laboratuvarı (SGDL/VRLL)</a:t>
            </a:r>
          </a:p>
          <a:p>
            <a:pPr lvl="1"/>
            <a:r>
              <a:rPr lang="tr-TR" dirty="0"/>
              <a:t>Personel Alımlarında Yapay Zekâ Destekli Aday Değerlendirme Platformu</a:t>
            </a:r>
          </a:p>
          <a:p>
            <a:pPr lvl="1"/>
            <a:r>
              <a:rPr lang="tr-TR" dirty="0"/>
              <a:t>Yeni Nesil Akıllı Tahta İçerik Geliştirme Platformu: HELİGMA z-Kitap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235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258CCF-8A86-0241-9D90-D7B93824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59" y="841248"/>
            <a:ext cx="9164003" cy="1234440"/>
          </a:xfrm>
        </p:spPr>
        <p:txBody>
          <a:bodyPr anchor="t">
            <a:normAutofit/>
          </a:bodyPr>
          <a:lstStyle/>
          <a:p>
            <a:r>
              <a:rPr lang="tr-TR" sz="4000" dirty="0">
                <a:solidFill>
                  <a:schemeClr val="accent1"/>
                </a:solidFill>
                <a:latin typeface="+mn-lt"/>
              </a:rPr>
              <a:t>1. Kırıkkale Ar-Ge ve </a:t>
            </a:r>
            <a:r>
              <a:rPr lang="tr-TR" sz="4000" dirty="0" err="1">
                <a:solidFill>
                  <a:schemeClr val="accent1"/>
                </a:solidFill>
                <a:latin typeface="+mn-lt"/>
              </a:rPr>
              <a:t>İnovasyon</a:t>
            </a:r>
            <a:r>
              <a:rPr lang="tr-TR" sz="4000" dirty="0">
                <a:solidFill>
                  <a:schemeClr val="accent1"/>
                </a:solidFill>
                <a:latin typeface="+mn-lt"/>
              </a:rPr>
              <a:t> Ekosistemi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DBEC80-640A-5C44-B722-D6287334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600200"/>
            <a:ext cx="8835392" cy="4445001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900’ün üzerinde atıf alan çalışmalara sahip öğretim üyesi sayısı: </a:t>
            </a:r>
            <a:r>
              <a:rPr lang="tr-TR" b="1" dirty="0"/>
              <a:t>30</a:t>
            </a:r>
            <a:r>
              <a:rPr lang="tr-TR" sz="1800" dirty="0"/>
              <a:t>*</a:t>
            </a:r>
            <a:endParaRPr lang="tr-TR" sz="2400" dirty="0"/>
          </a:p>
          <a:p>
            <a:r>
              <a:rPr lang="tr-TR" sz="2400" dirty="0"/>
              <a:t>Sosyal ve beşeri alanlardan 900’in üzerinde atıf alan çalışmalara sahip araştırmacı sayısı: </a:t>
            </a:r>
            <a:r>
              <a:rPr lang="tr-TR" b="1" dirty="0"/>
              <a:t>8</a:t>
            </a:r>
          </a:p>
          <a:p>
            <a:pPr lvl="1"/>
            <a:r>
              <a:rPr lang="tr-TR" dirty="0"/>
              <a:t>İhsan Yüksel – İİBF</a:t>
            </a:r>
          </a:p>
          <a:p>
            <a:pPr lvl="1"/>
            <a:r>
              <a:rPr lang="tr-TR" dirty="0"/>
              <a:t>M. Bahaddin </a:t>
            </a:r>
            <a:r>
              <a:rPr lang="tr-TR" dirty="0" err="1"/>
              <a:t>Acat</a:t>
            </a:r>
            <a:r>
              <a:rPr lang="tr-TR" dirty="0"/>
              <a:t> – Eğitim Fakültesi</a:t>
            </a:r>
          </a:p>
          <a:p>
            <a:pPr lvl="1"/>
            <a:r>
              <a:rPr lang="tr-TR" dirty="0"/>
              <a:t>İsmail Aydoğan – Eğitim Fakültesi</a:t>
            </a:r>
          </a:p>
          <a:p>
            <a:pPr lvl="1"/>
            <a:r>
              <a:rPr lang="tr-TR" dirty="0"/>
              <a:t>Hakan Dündar – Eğitim Fakültesi</a:t>
            </a:r>
          </a:p>
          <a:p>
            <a:pPr lvl="1"/>
            <a:r>
              <a:rPr lang="tr-TR" dirty="0"/>
              <a:t>Hasan Atak – Eğitim Fakültesi </a:t>
            </a:r>
          </a:p>
          <a:p>
            <a:pPr lvl="1"/>
            <a:r>
              <a:rPr lang="tr-TR" dirty="0"/>
              <a:t>Deniz </a:t>
            </a:r>
            <a:r>
              <a:rPr lang="tr-TR" dirty="0" err="1"/>
              <a:t>Melanlıoğlu</a:t>
            </a:r>
            <a:r>
              <a:rPr lang="tr-TR" dirty="0"/>
              <a:t> – Eğitim Fakültesi</a:t>
            </a:r>
          </a:p>
          <a:p>
            <a:pPr lvl="1"/>
            <a:r>
              <a:rPr lang="tr-TR" dirty="0"/>
              <a:t>Uğur Satı – Eğitim Fakültesi</a:t>
            </a:r>
          </a:p>
          <a:p>
            <a:pPr lvl="1"/>
            <a:r>
              <a:rPr lang="tr-TR" dirty="0"/>
              <a:t>Mehmet Katrancı – Eğitim Fakültesi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A2378D0-0DA7-AE40-8AFD-C87D63EA05A8}"/>
              </a:ext>
            </a:extLst>
          </p:cNvPr>
          <p:cNvSpPr txBox="1"/>
          <p:nvPr/>
        </p:nvSpPr>
        <p:spPr>
          <a:xfrm>
            <a:off x="3057525" y="6272213"/>
            <a:ext cx="3442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* Google </a:t>
            </a:r>
            <a:r>
              <a:rPr lang="tr-TR" sz="1400" dirty="0" err="1"/>
              <a:t>Scholar</a:t>
            </a:r>
            <a:r>
              <a:rPr lang="tr-TR" sz="1400" dirty="0"/>
              <a:t> verilerinden elde edilmiştir.</a:t>
            </a:r>
          </a:p>
        </p:txBody>
      </p:sp>
    </p:spTree>
    <p:extLst>
      <p:ext uri="{BB962C8B-B14F-4D97-AF65-F5344CB8AC3E}">
        <p14:creationId xmlns:p14="http://schemas.microsoft.com/office/powerpoint/2010/main" val="270848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3A6E3B-8103-4C63-895B-DF483E36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sz="40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2. Bilimsel Araştırma Projeleri</a:t>
            </a:r>
            <a:endParaRPr lang="tr-TR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BB190F-D059-4F38-8084-91CD9A4D6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632703" cy="393192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FFFF"/>
                </a:solidFill>
              </a:rPr>
              <a:t>Tüm alanlarda tamamlanan proje sayısı:</a:t>
            </a:r>
          </a:p>
          <a:p>
            <a:pPr marL="0" indent="0" algn="ctr">
              <a:buNone/>
            </a:pPr>
            <a:r>
              <a:rPr lang="tr-TR" sz="3200" dirty="0">
                <a:solidFill>
                  <a:srgbClr val="FFFFFF"/>
                </a:solidFill>
              </a:rPr>
              <a:t>1239</a:t>
            </a:r>
          </a:p>
          <a:p>
            <a:endParaRPr lang="tr-TR" sz="2400" dirty="0">
              <a:solidFill>
                <a:srgbClr val="FFFFFF"/>
              </a:solidFill>
            </a:endParaRPr>
          </a:p>
          <a:p>
            <a:r>
              <a:rPr lang="tr-TR" sz="2400" dirty="0">
                <a:solidFill>
                  <a:srgbClr val="FFFFFF"/>
                </a:solidFill>
              </a:rPr>
              <a:t>Sosyal ve beşeri bilimler alanında tamamlanan proje sayısı: </a:t>
            </a:r>
          </a:p>
          <a:p>
            <a:pPr marL="0" indent="0" algn="ctr">
              <a:buNone/>
            </a:pPr>
            <a:r>
              <a:rPr lang="tr-TR" sz="3200" dirty="0">
                <a:solidFill>
                  <a:srgbClr val="FFFFFF"/>
                </a:solidFill>
              </a:rPr>
              <a:t>103</a:t>
            </a:r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065AF370-4432-2F4C-8424-398881786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61864"/>
              </p:ext>
            </p:extLst>
          </p:nvPr>
        </p:nvGraphicFramePr>
        <p:xfrm>
          <a:off x="7544017" y="640080"/>
          <a:ext cx="4007904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31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3A6E3B-8103-4C63-895B-DF483E36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469" y="712269"/>
            <a:ext cx="3628753" cy="5502264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FFFF"/>
                </a:solidFill>
              </a:rPr>
              <a:t>Sosyal bilimler alanında bölümler bazında tamamlanan projeler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C84EA8-E182-43E1-B83C-CF2E8B01B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4300" y="2395983"/>
            <a:ext cx="0" cy="2228850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Grafik 7">
                <a:extLst>
                  <a:ext uri="{FF2B5EF4-FFF2-40B4-BE49-F238E27FC236}">
                    <a16:creationId xmlns:a16="http://schemas.microsoft.com/office/drawing/2014/main" id="{82F90346-A2D9-0A4C-AA95-3D412E8B607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9811227"/>
                  </p:ext>
                </p:extLst>
              </p:nvPr>
            </p:nvGraphicFramePr>
            <p:xfrm>
              <a:off x="553416" y="642938"/>
              <a:ext cx="6269038" cy="55721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Grafik 7">
                <a:extLst>
                  <a:ext uri="{FF2B5EF4-FFF2-40B4-BE49-F238E27FC236}">
                    <a16:creationId xmlns:a16="http://schemas.microsoft.com/office/drawing/2014/main" id="{82F90346-A2D9-0A4C-AA95-3D412E8B60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416" y="642938"/>
                <a:ext cx="6269038" cy="55721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35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3A6E3B-8103-4C63-895B-DF483E36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  <a:latin typeface="Calibri" panose="020F0502020204030204" pitchFamily="34" charset="0"/>
              </a:rPr>
              <a:t>2. </a:t>
            </a:r>
            <a:r>
              <a:rPr lang="tr-TR" sz="40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Bilimsel Araştırma Projeleri</a:t>
            </a:r>
            <a:endParaRPr lang="tr-TR" sz="4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BB190F-D059-4F38-8084-91CD9A4D6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69671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FFFF"/>
                </a:solidFill>
              </a:rPr>
              <a:t>Tüm alanlarda devam eden proje sayısı:</a:t>
            </a:r>
          </a:p>
          <a:p>
            <a:pPr marL="0" indent="0" algn="ctr">
              <a:buNone/>
            </a:pPr>
            <a:r>
              <a:rPr lang="tr-TR" sz="3200" dirty="0">
                <a:solidFill>
                  <a:srgbClr val="FFFFFF"/>
                </a:solidFill>
              </a:rPr>
              <a:t>165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FFFF"/>
                </a:solidFill>
              </a:rPr>
              <a:t>Sosyal ve beşeri bilimler alanında devam eden proje sayısı: </a:t>
            </a:r>
          </a:p>
          <a:p>
            <a:pPr marL="0" indent="0" algn="ctr">
              <a:buNone/>
            </a:pPr>
            <a:r>
              <a:rPr lang="tr-TR" sz="3200" dirty="0">
                <a:solidFill>
                  <a:srgbClr val="FFFFFF"/>
                </a:solidFill>
              </a:rPr>
              <a:t>12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FFFF"/>
              </a:solidFill>
            </a:endParaRPr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E6328C4A-9254-3447-AC2F-B3A6D094C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442130"/>
              </p:ext>
            </p:extLst>
          </p:nvPr>
        </p:nvGraphicFramePr>
        <p:xfrm>
          <a:off x="7544017" y="640080"/>
          <a:ext cx="4007904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449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D3C1482-7123-4378-ADD1-1746805B4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2622D4-0564-42E8-9D19-089AE03F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12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A146BB-23C1-A84A-B4F4-956C7286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371683"/>
            <a:ext cx="10444758" cy="132588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Bölümler bazında devam eden projeler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77423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Grafik 18">
                <a:extLst>
                  <a:ext uri="{FF2B5EF4-FFF2-40B4-BE49-F238E27FC236}">
                    <a16:creationId xmlns:a16="http://schemas.microsoft.com/office/drawing/2014/main" id="{32C84FBA-BA71-2F4E-BF47-DFA36FE316E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17240239"/>
                  </p:ext>
                </p:extLst>
              </p:nvPr>
            </p:nvGraphicFramePr>
            <p:xfrm>
              <a:off x="338328" y="2274986"/>
              <a:ext cx="11731752" cy="44732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3" name="Grafik 18">
                <a:extLst>
                  <a:ext uri="{FF2B5EF4-FFF2-40B4-BE49-F238E27FC236}">
                    <a16:creationId xmlns:a16="http://schemas.microsoft.com/office/drawing/2014/main" id="{32C84FBA-BA71-2F4E-BF47-DFA36FE316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328" y="2274986"/>
                <a:ext cx="11731752" cy="44732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05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D3C1482-7123-4378-ADD1-1746805B4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2622D4-0564-42E8-9D19-089AE03F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12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A146BB-23C1-A84A-B4F4-956C7286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371683"/>
            <a:ext cx="10444758" cy="132588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Sosyal bilimler alanında devam eden projeler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77423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6C00796D-53AB-CC41-93D1-562286C24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80618"/>
              </p:ext>
            </p:extLst>
          </p:nvPr>
        </p:nvGraphicFramePr>
        <p:xfrm>
          <a:off x="247858" y="2782249"/>
          <a:ext cx="11693235" cy="326972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241536">
                  <a:extLst>
                    <a:ext uri="{9D8B030D-6E8A-4147-A177-3AD203B41FA5}">
                      <a16:colId xmlns:a16="http://schemas.microsoft.com/office/drawing/2014/main" val="896482589"/>
                    </a:ext>
                  </a:extLst>
                </a:gridCol>
                <a:gridCol w="6523773">
                  <a:extLst>
                    <a:ext uri="{9D8B030D-6E8A-4147-A177-3AD203B41FA5}">
                      <a16:colId xmlns:a16="http://schemas.microsoft.com/office/drawing/2014/main" val="2275150137"/>
                    </a:ext>
                  </a:extLst>
                </a:gridCol>
                <a:gridCol w="1811295">
                  <a:extLst>
                    <a:ext uri="{9D8B030D-6E8A-4147-A177-3AD203B41FA5}">
                      <a16:colId xmlns:a16="http://schemas.microsoft.com/office/drawing/2014/main" val="2896439990"/>
                    </a:ext>
                  </a:extLst>
                </a:gridCol>
                <a:gridCol w="1116631">
                  <a:extLst>
                    <a:ext uri="{9D8B030D-6E8A-4147-A177-3AD203B41FA5}">
                      <a16:colId xmlns:a16="http://schemas.microsoft.com/office/drawing/2014/main" val="147950619"/>
                    </a:ext>
                  </a:extLst>
                </a:gridCol>
              </a:tblGrid>
              <a:tr h="24572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u="none" strike="noStrike" cap="none" spc="60" dirty="0">
                          <a:solidFill>
                            <a:schemeClr val="bg1"/>
                          </a:solidFill>
                          <a:effectLst/>
                        </a:rPr>
                        <a:t>Proje Türü</a:t>
                      </a:r>
                      <a:endParaRPr lang="tr-TR" sz="1100" b="0" i="0" u="none" strike="noStrike" cap="none" spc="6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u="none" strike="noStrike" cap="none" spc="60" dirty="0">
                          <a:solidFill>
                            <a:schemeClr val="bg1"/>
                          </a:solidFill>
                          <a:effectLst/>
                        </a:rPr>
                        <a:t>Proje Başlık</a:t>
                      </a:r>
                      <a:endParaRPr lang="tr-TR" sz="1100" b="0" i="0" u="none" strike="noStrike" cap="none" spc="6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u="none" strike="noStrike" cap="none" spc="60" dirty="0">
                          <a:solidFill>
                            <a:schemeClr val="bg1"/>
                          </a:solidFill>
                          <a:effectLst/>
                        </a:rPr>
                        <a:t>Bölüm</a:t>
                      </a:r>
                      <a:endParaRPr lang="tr-TR" sz="1100" b="0" i="0" u="none" strike="noStrike" cap="none" spc="6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u="none" strike="noStrike" cap="none" spc="60">
                          <a:solidFill>
                            <a:schemeClr val="bg1"/>
                          </a:solidFill>
                          <a:effectLst/>
                        </a:rPr>
                        <a:t>Bütçe</a:t>
                      </a:r>
                      <a:endParaRPr lang="tr-TR" sz="1100" b="0" i="0" u="none" strike="noStrike" cap="none" spc="6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24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Bağımsız Proje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Pandemi</a:t>
                      </a:r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Döneminde Kadınların Stres Faktörleri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Yönetim ve Organizasyon Bölümü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19.189,40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0857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Bağımsız Proje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Rehberlik ve Psikolojik Danışmanlık Öğrencilerinin Bireysel Psikolojik Danışma Uygulamalarında Bibliyoterapi Yönteminin Kullanılması</a:t>
                      </a:r>
                      <a:endParaRPr lang="tr-T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Eğitim Bilimleri Bölümü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17.144,75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470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Bağımsız Proje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İslam İş etiğinin Bir Meta Analizi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İşletme Bölümü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9.635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520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Bağımsız Proje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Özel Eğitim Bölümünün Güçlendirilmesi Projesi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Özel Eğitim Bölümü</a:t>
                      </a:r>
                      <a:endParaRPr lang="tr-T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19.371,64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545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AB Projeleri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Özelleştirilmiş Eğitim Programı ile Tek Ebeveynli Ailelerin Güçlendirilmesi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Eğitim Bilimleri Bölümü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190.035,00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87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Bağımsız Proje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Cezayir </a:t>
                      </a:r>
                      <a:r>
                        <a:rPr lang="tr-TR" sz="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Blida</a:t>
                      </a:r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1 Üniversitesi ve </a:t>
                      </a:r>
                      <a:r>
                        <a:rPr lang="tr-TR" sz="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Blida</a:t>
                      </a:r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2 Üniversitesi Öğrencileri İçin Çevrim İçi Türkçe Öğretimi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Türk Dili ve Edebiyatı Bölümü</a:t>
                      </a:r>
                      <a:endParaRPr lang="tr-T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19.890,00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092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Bağımsız Proje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Açıklamalı Bilgisayar Destekli Çeviri Terimleri Sözlüğü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Batı Dilleri ve Edebiyatı Bölümü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11.954,00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475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Yüksek Lisans Tez Projesi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Türkiye Türkçesi-Türkmen Türkçesi Karşılaştırmalı Bir </a:t>
                      </a:r>
                      <a:r>
                        <a:rPr lang="tr-TR" sz="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Eşdizimlik</a:t>
                      </a:r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Çalışması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Türk Dili ve Edebiyatı Bölümü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9.000,00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817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AB Projeleri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PARENTSTEM: Okul Öncesi Dönem Çocukları ve Aileleri içi STEM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İlköğretim Bölümü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1.840.332,00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5608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Doktora/Tıpta Uzmanlık Tez Projesi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Algılanan Fazla Niteliklilik Ve Etkileri: Lider-Üye Etkileşiminin Düzenleyici Rolü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İşletme Bölümü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15.000,00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529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Bağımsız Proje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Sosyal Değişim Bağlamında Almanya'da Yaşayan Türk Göçmenlerin Sosyal Uyumunda Din Faktörü: DİTİP Örneği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Sosyoloji Bölümü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16.062,00</a:t>
                      </a:r>
                      <a:endParaRPr lang="tr-TR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754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Doktora/Tıpta Uzmanlık Tez Projesi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Gizli 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Doğu Dilleri ve Edebiyatları Bölümü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12.856,52</a:t>
                      </a:r>
                      <a:endParaRPr lang="tr-T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9" marR="4439" marT="604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3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06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631</Words>
  <Application>Microsoft Macintosh PowerPoint</Application>
  <PresentationFormat>Geniş ekran</PresentationFormat>
  <Paragraphs>117</Paragraphs>
  <Slides>14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Calibri-Bold</vt:lpstr>
      <vt:lpstr>Times New Roman</vt:lpstr>
      <vt:lpstr>TimesNewRomanPSMT</vt:lpstr>
      <vt:lpstr>Tw Cen MT</vt:lpstr>
      <vt:lpstr>Office Teması</vt:lpstr>
      <vt:lpstr>3. Ar-Ge ve İnovasyon Çalıştayı 23-24-25 Şubat 2021 Kayseri</vt:lpstr>
      <vt:lpstr>Sunu Planı</vt:lpstr>
      <vt:lpstr>1. Kırıkkale Ar-Ge ve İnovasyon Ekosistemi</vt:lpstr>
      <vt:lpstr>1. Kırıkkale Ar-Ge ve İnovasyon Ekosistemi</vt:lpstr>
      <vt:lpstr>2. Bilimsel Araştırma Projeleri</vt:lpstr>
      <vt:lpstr>Sosyal bilimler alanında bölümler bazında tamamlanan projeler</vt:lpstr>
      <vt:lpstr>2. Bilimsel Araştırma Projeleri</vt:lpstr>
      <vt:lpstr>Bölümler bazında devam eden projeler</vt:lpstr>
      <vt:lpstr>Sosyal bilimler alanında devam eden projeler</vt:lpstr>
      <vt:lpstr>3. Yetkinlik Raporu</vt:lpstr>
      <vt:lpstr>Sosyal ve Beşeri Bilimler-Eğitim</vt:lpstr>
      <vt:lpstr>Sosyal ve Beşeri Bilimler- İktisat</vt:lpstr>
      <vt:lpstr>4. Teknopark Firmaları ve Projeleri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Ar-Ge ve İnovasyon Çalıştayı</dc:title>
  <dc:creator>Mehmet Dikkaya-Akademik</dc:creator>
  <cp:lastModifiedBy>Onur Bilgin</cp:lastModifiedBy>
  <cp:revision>47</cp:revision>
  <dcterms:created xsi:type="dcterms:W3CDTF">2021-02-04T11:11:22Z</dcterms:created>
  <dcterms:modified xsi:type="dcterms:W3CDTF">2021-02-22T11:18:55Z</dcterms:modified>
</cp:coreProperties>
</file>