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8" r:id="rId5"/>
    <p:sldId id="257" r:id="rId6"/>
    <p:sldId id="265" r:id="rId7"/>
    <p:sldId id="259" r:id="rId8"/>
    <p:sldId id="262" r:id="rId9"/>
    <p:sldId id="264" r:id="rId10"/>
    <p:sldId id="260" r:id="rId11"/>
    <p:sldId id="266" r:id="rId12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0385-EAF7-4028-84CB-5DC0547141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B981-BB85-4326-8E3A-6FC780F37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6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0385-EAF7-4028-84CB-5DC0547141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B981-BB85-4326-8E3A-6FC780F37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2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0385-EAF7-4028-84CB-5DC0547141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B981-BB85-4326-8E3A-6FC780F37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6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0385-EAF7-4028-84CB-5DC0547141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B981-BB85-4326-8E3A-6FC780F37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5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0385-EAF7-4028-84CB-5DC0547141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B981-BB85-4326-8E3A-6FC780F37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1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0385-EAF7-4028-84CB-5DC0547141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B981-BB85-4326-8E3A-6FC780F37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5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0385-EAF7-4028-84CB-5DC0547141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B981-BB85-4326-8E3A-6FC780F37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4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0385-EAF7-4028-84CB-5DC0547141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B981-BB85-4326-8E3A-6FC780F37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4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0385-EAF7-4028-84CB-5DC0547141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B981-BB85-4326-8E3A-6FC780F37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5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0385-EAF7-4028-84CB-5DC0547141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B981-BB85-4326-8E3A-6FC780F37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3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0385-EAF7-4028-84CB-5DC0547141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B981-BB85-4326-8E3A-6FC780F37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735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30385-EAF7-4028-84CB-5DC0547141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2B981-BB85-4326-8E3A-6FC780F37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5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if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812925"/>
            <a:ext cx="11612880" cy="23876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AR-GE İNOVASYON ÇALIŞMALARI</a:t>
            </a:r>
            <a:br>
              <a:rPr lang="tr-TR" b="1" dirty="0" smtClean="0"/>
            </a:br>
            <a:r>
              <a:rPr lang="tr-TR" b="1" dirty="0" smtClean="0"/>
              <a:t>Tarım, Gıda ve Hayvancılık Araştırmaları</a:t>
            </a:r>
            <a:endParaRPr lang="en-US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89415"/>
            <a:ext cx="9144000" cy="1655762"/>
          </a:xfrm>
        </p:spPr>
        <p:txBody>
          <a:bodyPr/>
          <a:lstStyle/>
          <a:p>
            <a:r>
              <a:rPr lang="tr-TR" dirty="0" smtClean="0"/>
              <a:t>Prof. Dr. Naim Deniz AYAZ</a:t>
            </a:r>
          </a:p>
          <a:p>
            <a:r>
              <a:rPr lang="tr-TR" dirty="0" smtClean="0"/>
              <a:t>Kırıkkale </a:t>
            </a:r>
            <a:r>
              <a:rPr lang="tr-TR" dirty="0"/>
              <a:t>Ü</a:t>
            </a:r>
            <a:r>
              <a:rPr lang="tr-TR" dirty="0" smtClean="0"/>
              <a:t>niversitesi Veteriner Fakültesi </a:t>
            </a:r>
          </a:p>
          <a:p>
            <a:r>
              <a:rPr lang="tr-TR" dirty="0" smtClean="0"/>
              <a:t>Gıda Hijyeni ve Teknolojisi Bölümü</a:t>
            </a:r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943" y="511012"/>
            <a:ext cx="3381375" cy="1381125"/>
          </a:xfrm>
          <a:prstGeom prst="rect">
            <a:avLst/>
          </a:prstGeom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172943" y="49989"/>
            <a:ext cx="12192000" cy="46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rgbClr val="FF0000"/>
                </a:solidFill>
              </a:rPr>
              <a:t>3. AR-GE ve İNOVASYON ÇALIŞTAYI       23-25 Şubat 2021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170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408348" y="220856"/>
            <a:ext cx="8055735" cy="1325563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BAKTERİYOFAJ PREPARATI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130" y="1825625"/>
            <a:ext cx="8490506" cy="4884456"/>
          </a:xfrm>
        </p:spPr>
        <p:txBody>
          <a:bodyPr>
            <a:normAutofit lnSpcReduction="10000"/>
          </a:bodyPr>
          <a:lstStyle/>
          <a:p>
            <a:r>
              <a:rPr lang="tr-TR" sz="2400" dirty="0" err="1" smtClean="0"/>
              <a:t>Tübitak</a:t>
            </a:r>
            <a:r>
              <a:rPr lang="tr-TR" sz="2400" dirty="0" smtClean="0"/>
              <a:t> projeleri (110R013 ve 114 </a:t>
            </a:r>
            <a:r>
              <a:rPr lang="tr-TR" sz="2400" dirty="0"/>
              <a:t>R </a:t>
            </a:r>
            <a:r>
              <a:rPr lang="tr-TR" sz="2400" dirty="0" smtClean="0"/>
              <a:t>104) ile elde edildi.</a:t>
            </a:r>
          </a:p>
          <a:p>
            <a:r>
              <a:rPr lang="tr-TR" sz="2400" dirty="0" smtClean="0"/>
              <a:t>Uluslararası Patent aşamasında.</a:t>
            </a:r>
          </a:p>
          <a:p>
            <a:r>
              <a:rPr lang="tr-TR" sz="2400" dirty="0" smtClean="0"/>
              <a:t>Hedef bakterileri öldüren virüs.</a:t>
            </a:r>
          </a:p>
          <a:p>
            <a:r>
              <a:rPr lang="tr-TR" sz="2400" dirty="0" smtClean="0"/>
              <a:t>Antibiyotiğe alternatif doğal bir ürün. </a:t>
            </a:r>
          </a:p>
          <a:p>
            <a:r>
              <a:rPr lang="tr-TR" sz="2400" dirty="0" smtClean="0"/>
              <a:t>Dünyada 2-3 firma ticari olarak üretiyor</a:t>
            </a:r>
          </a:p>
          <a:p>
            <a:r>
              <a:rPr lang="tr-TR" sz="2400" dirty="0" smtClean="0"/>
              <a:t>L. </a:t>
            </a:r>
            <a:r>
              <a:rPr lang="tr-TR" sz="2400" dirty="0" err="1" smtClean="0"/>
              <a:t>monocytogenes</a:t>
            </a:r>
            <a:r>
              <a:rPr lang="tr-TR" sz="2400" dirty="0" smtClean="0"/>
              <a:t>, E. </a:t>
            </a:r>
            <a:r>
              <a:rPr lang="tr-TR" sz="2400" dirty="0" err="1" smtClean="0"/>
              <a:t>coli</a:t>
            </a:r>
            <a:r>
              <a:rPr lang="tr-TR" sz="2400" dirty="0" smtClean="0"/>
              <a:t> O157:H7, S. </a:t>
            </a:r>
            <a:r>
              <a:rPr lang="tr-TR" sz="2400" dirty="0" err="1" smtClean="0"/>
              <a:t>aureus’u</a:t>
            </a:r>
            <a:r>
              <a:rPr lang="tr-TR" sz="2400" dirty="0" smtClean="0"/>
              <a:t> </a:t>
            </a:r>
            <a:r>
              <a:rPr lang="tr-TR" sz="2400" dirty="0" err="1" smtClean="0"/>
              <a:t>yıkımlıyor</a:t>
            </a:r>
            <a:r>
              <a:rPr lang="tr-TR" sz="2400" dirty="0" smtClean="0"/>
              <a:t>.</a:t>
            </a:r>
          </a:p>
          <a:p>
            <a:pPr marL="0" indent="0">
              <a:buNone/>
            </a:pPr>
            <a:r>
              <a:rPr lang="tr-TR" sz="2000" dirty="0" smtClean="0"/>
              <a:t>(İnsanlarda çok ciddi hastalıklara ve ölümlere neden oluyor gıdalarla bulaşıyor)</a:t>
            </a:r>
          </a:p>
          <a:p>
            <a:pPr lvl="1"/>
            <a:r>
              <a:rPr lang="tr-TR" dirty="0" smtClean="0"/>
              <a:t>Gıdalarda </a:t>
            </a:r>
          </a:p>
          <a:p>
            <a:pPr lvl="1"/>
            <a:r>
              <a:rPr lang="tr-TR" dirty="0" smtClean="0"/>
              <a:t>Yemlerde</a:t>
            </a:r>
          </a:p>
          <a:p>
            <a:pPr lvl="1"/>
            <a:r>
              <a:rPr lang="tr-TR" dirty="0" smtClean="0"/>
              <a:t>Yüzeylerde</a:t>
            </a:r>
          </a:p>
          <a:p>
            <a:pPr lvl="1"/>
            <a:r>
              <a:rPr lang="tr-TR" dirty="0" smtClean="0"/>
              <a:t>Mezbahada </a:t>
            </a:r>
            <a:r>
              <a:rPr lang="tr-TR" dirty="0" err="1" smtClean="0"/>
              <a:t>dekontaminasyon</a:t>
            </a:r>
            <a:endParaRPr lang="tr-TR" dirty="0" smtClean="0"/>
          </a:p>
          <a:p>
            <a:pPr lvl="1"/>
            <a:r>
              <a:rPr lang="tr-TR" dirty="0" smtClean="0"/>
              <a:t>İnsan ve hayvanlarda ilaç olarak </a:t>
            </a:r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06118" y="4209970"/>
            <a:ext cx="3333481" cy="2500111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84635" y="1107583"/>
            <a:ext cx="3467843" cy="3102387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29" y="191682"/>
            <a:ext cx="3383573" cy="1383912"/>
          </a:xfrm>
          <a:prstGeom prst="rect">
            <a:avLst/>
          </a:prstGeom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5139895" y="93934"/>
            <a:ext cx="7052105" cy="461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rgbClr val="FF0000"/>
                </a:solidFill>
              </a:rPr>
              <a:t>3. AR-GE ve İNOVASYON ÇALIŞTAYI       23-25 Şubat 2021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415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18986" y="5447763"/>
            <a:ext cx="4334814" cy="72920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naimdenizayaz@kku.edu.tr</a:t>
            </a:r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29" y="191682"/>
            <a:ext cx="3383573" cy="1383912"/>
          </a:xfrm>
          <a:prstGeom prst="rect">
            <a:avLst/>
          </a:prstGeom>
        </p:spPr>
      </p:pic>
      <p:sp>
        <p:nvSpPr>
          <p:cNvPr id="5" name="Alt Başlık 2"/>
          <p:cNvSpPr txBox="1">
            <a:spLocks/>
          </p:cNvSpPr>
          <p:nvPr/>
        </p:nvSpPr>
        <p:spPr>
          <a:xfrm>
            <a:off x="5049742" y="130054"/>
            <a:ext cx="7052105" cy="461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FF0000"/>
                </a:solidFill>
              </a:rPr>
              <a:t>3. AR-GE ve İNOVASYON ÇALIŞTAYI       23-25 Şubat 2021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7702" y="1575594"/>
            <a:ext cx="5296290" cy="352444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286749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Kırıkkale Üniversitesi’nin Tarım Gıda ve Hayvancılık Araştırma Olanakları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Veteriner Fakültesi</a:t>
            </a:r>
          </a:p>
          <a:p>
            <a:pPr lvl="1"/>
            <a:r>
              <a:rPr lang="tr-TR" dirty="0" smtClean="0"/>
              <a:t>5 bölüm ve 20 Anabilim Dalı – VEDEK Akreditasyonu</a:t>
            </a:r>
          </a:p>
          <a:p>
            <a:pPr lvl="1"/>
            <a:r>
              <a:rPr lang="tr-TR" dirty="0" smtClean="0"/>
              <a:t>64 Akademik Personel (27 Profesör, 10 Doçent, 15 Dr. </a:t>
            </a:r>
            <a:r>
              <a:rPr lang="tr-TR" dirty="0" err="1" smtClean="0"/>
              <a:t>Öğr</a:t>
            </a:r>
            <a:r>
              <a:rPr lang="tr-TR" dirty="0" smtClean="0"/>
              <a:t>. Üyesi, 3 </a:t>
            </a:r>
            <a:r>
              <a:rPr lang="tr-TR" dirty="0" err="1" smtClean="0"/>
              <a:t>Öğr</a:t>
            </a:r>
            <a:r>
              <a:rPr lang="tr-TR" dirty="0" smtClean="0"/>
              <a:t>. Görevlisi, 9 </a:t>
            </a:r>
            <a:r>
              <a:rPr lang="tr-TR" dirty="0" err="1" smtClean="0"/>
              <a:t>Araş</a:t>
            </a:r>
            <a:r>
              <a:rPr lang="tr-TR" dirty="0" smtClean="0"/>
              <a:t>. Gör)</a:t>
            </a:r>
          </a:p>
          <a:p>
            <a:pPr lvl="1"/>
            <a:r>
              <a:rPr lang="tr-TR" dirty="0" smtClean="0"/>
              <a:t>Laboratuvarlar</a:t>
            </a:r>
          </a:p>
          <a:p>
            <a:pPr lvl="1"/>
            <a:r>
              <a:rPr lang="tr-TR" dirty="0" smtClean="0"/>
              <a:t>Hayvan Hastanesi</a:t>
            </a:r>
          </a:p>
          <a:p>
            <a:pPr lvl="1"/>
            <a:r>
              <a:rPr lang="tr-TR" dirty="0" smtClean="0"/>
              <a:t>Uygulama Çiftliği</a:t>
            </a:r>
          </a:p>
          <a:p>
            <a:r>
              <a:rPr lang="tr-TR" dirty="0" smtClean="0"/>
              <a:t>Bilimsel ve Teknolojik Araştırmalar Uygulama ve Araştırma </a:t>
            </a:r>
            <a:r>
              <a:rPr lang="tr-TR" dirty="0" err="1" smtClean="0"/>
              <a:t>Müd</a:t>
            </a:r>
            <a:r>
              <a:rPr lang="tr-TR" dirty="0" smtClean="0"/>
              <a:t>. (Merkez Laboratuvar)</a:t>
            </a:r>
          </a:p>
          <a:p>
            <a:r>
              <a:rPr lang="tr-TR" dirty="0" smtClean="0"/>
              <a:t>Hüseyin Aytemiz </a:t>
            </a:r>
            <a:r>
              <a:rPr lang="tr-TR" dirty="0" err="1" smtClean="0"/>
              <a:t>Deneysal</a:t>
            </a:r>
            <a:r>
              <a:rPr lang="tr-TR" dirty="0" smtClean="0"/>
              <a:t> Araştırma ve </a:t>
            </a:r>
            <a:r>
              <a:rPr lang="tr-TR" dirty="0" err="1" smtClean="0"/>
              <a:t>Uyg.Lab</a:t>
            </a:r>
            <a:r>
              <a:rPr lang="tr-TR" dirty="0" smtClean="0"/>
              <a:t>. (Deney Hayvanları Araştırma Merkezi)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5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Önemli çalışma alanları ve projeler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Hayvan sağlığı</a:t>
            </a:r>
          </a:p>
          <a:p>
            <a:r>
              <a:rPr lang="tr-TR" dirty="0" smtClean="0"/>
              <a:t>Hayvan ıslahı</a:t>
            </a:r>
          </a:p>
          <a:p>
            <a:r>
              <a:rPr lang="tr-TR" dirty="0" smtClean="0"/>
              <a:t>Gıda hijyeni</a:t>
            </a:r>
          </a:p>
          <a:p>
            <a:r>
              <a:rPr lang="tr-TR" dirty="0" smtClean="0"/>
              <a:t>Halk sağlığı</a:t>
            </a:r>
          </a:p>
          <a:p>
            <a:r>
              <a:rPr lang="tr-TR" dirty="0" err="1" smtClean="0"/>
              <a:t>Biyoteknoloji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12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6" y="2186233"/>
            <a:ext cx="11759635" cy="435133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Patentli</a:t>
            </a:r>
          </a:p>
          <a:p>
            <a:r>
              <a:rPr lang="tr-TR" dirty="0" smtClean="0"/>
              <a:t>Marka Tescilli –</a:t>
            </a:r>
          </a:p>
          <a:p>
            <a:r>
              <a:rPr lang="tr-TR" dirty="0" smtClean="0"/>
              <a:t>Sığır, Tavuk, At ve Domuz etlerini tespit edebilmektedir.</a:t>
            </a:r>
          </a:p>
          <a:p>
            <a:r>
              <a:rPr lang="tr-TR" dirty="0" smtClean="0"/>
              <a:t>Hassasiyeti % 1</a:t>
            </a:r>
          </a:p>
          <a:p>
            <a:r>
              <a:rPr lang="tr-TR" dirty="0" smtClean="0"/>
              <a:t>Laboratuvar ortamına ve ekipmanına ihtiyaç duymadan 2-3 </a:t>
            </a:r>
            <a:r>
              <a:rPr lang="tr-TR" dirty="0" err="1" smtClean="0"/>
              <a:t>dk</a:t>
            </a:r>
            <a:r>
              <a:rPr lang="tr-TR" dirty="0" smtClean="0"/>
              <a:t> içinde sonuç veriyor.</a:t>
            </a:r>
          </a:p>
          <a:p>
            <a:r>
              <a:rPr lang="tr-TR" dirty="0" smtClean="0"/>
              <a:t>Prototip üretildi.</a:t>
            </a:r>
          </a:p>
          <a:p>
            <a:r>
              <a:rPr lang="tr-TR" dirty="0" smtClean="0"/>
              <a:t>Seri üretim için görüşmeler devam ediyor.</a:t>
            </a:r>
          </a:p>
          <a:p>
            <a:r>
              <a:rPr lang="tr-TR" dirty="0" smtClean="0"/>
              <a:t> Yurt içinde ve yurt dışında pazarlamasının yapılması için firma aranıyor.</a:t>
            </a:r>
            <a:endParaRPr lang="en-US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-355425" y="1077949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ET TÜRÜ TAYİNİ HIZLI TEST KİTİ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3881" y="2625563"/>
            <a:ext cx="2212076" cy="527438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15262" y="591336"/>
            <a:ext cx="3327709" cy="3189794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335" y="133367"/>
            <a:ext cx="3383573" cy="1383912"/>
          </a:xfrm>
          <a:prstGeom prst="rect">
            <a:avLst/>
          </a:prstGeom>
        </p:spPr>
      </p:pic>
      <p:sp>
        <p:nvSpPr>
          <p:cNvPr id="10" name="Alt Başlık 2"/>
          <p:cNvSpPr txBox="1">
            <a:spLocks/>
          </p:cNvSpPr>
          <p:nvPr/>
        </p:nvSpPr>
        <p:spPr>
          <a:xfrm>
            <a:off x="4919730" y="49989"/>
            <a:ext cx="7123242" cy="46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rgbClr val="FF0000"/>
                </a:solidFill>
              </a:rPr>
              <a:t>3. AR-GE ve İNOVASYON ÇALIŞTAYI       23-25 Şubat 2021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2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ET TÜRÜ TAYİNİ KİTİ</a:t>
            </a:r>
            <a:endParaRPr lang="en-US" b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943" y="134192"/>
            <a:ext cx="3383573" cy="1383912"/>
          </a:xfrm>
          <a:prstGeom prst="rect">
            <a:avLst/>
          </a:prstGeom>
        </p:spPr>
      </p:pic>
      <p:sp>
        <p:nvSpPr>
          <p:cNvPr id="6" name="Alt Başlık 2"/>
          <p:cNvSpPr txBox="1">
            <a:spLocks/>
          </p:cNvSpPr>
          <p:nvPr/>
        </p:nvSpPr>
        <p:spPr>
          <a:xfrm>
            <a:off x="4855335" y="49989"/>
            <a:ext cx="7160654" cy="46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rgbClr val="FF0000"/>
                </a:solidFill>
              </a:rPr>
              <a:t>3. AR-GE ve İNOVASYON ÇALIŞTAYI       23-25 Şubat 2021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Kırıkkale TTO\Desktop\Adsız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375" y="1811147"/>
            <a:ext cx="7740846" cy="4293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80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721130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ET TÜRÜ TAYİNİ </a:t>
            </a:r>
            <a:r>
              <a:rPr lang="tr-TR" b="1" dirty="0" smtClean="0">
                <a:solidFill>
                  <a:srgbClr val="FF0000"/>
                </a:solidFill>
              </a:rPr>
              <a:t>REAL TİME PCR </a:t>
            </a:r>
            <a:r>
              <a:rPr lang="tr-TR" b="1" dirty="0">
                <a:solidFill>
                  <a:srgbClr val="FF0000"/>
                </a:solidFill>
              </a:rPr>
              <a:t>TEST KİTİ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4561" y="4568825"/>
            <a:ext cx="10515600" cy="2102431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DİAGEN firması ile geliştirildi.</a:t>
            </a:r>
          </a:p>
          <a:p>
            <a:r>
              <a:rPr lang="tr-TR" dirty="0" err="1" smtClean="0"/>
              <a:t>Validasyon</a:t>
            </a:r>
            <a:r>
              <a:rPr lang="tr-TR" dirty="0" smtClean="0"/>
              <a:t> çalışmaları laboratuvarlarımızda yapıldı.</a:t>
            </a:r>
          </a:p>
          <a:p>
            <a:r>
              <a:rPr lang="tr-TR" dirty="0" smtClean="0"/>
              <a:t>Real Time PCR ile her türlü gıdada; </a:t>
            </a:r>
          </a:p>
          <a:p>
            <a:pPr marL="0" indent="0">
              <a:buNone/>
            </a:pPr>
            <a:r>
              <a:rPr lang="tr-TR" dirty="0" smtClean="0"/>
              <a:t>Sığır, koyun-keçi, tavuk, hindi, at, eşek, domuz türlerine ait etleri </a:t>
            </a:r>
          </a:p>
          <a:p>
            <a:pPr marL="0" indent="0">
              <a:buNone/>
            </a:pPr>
            <a:r>
              <a:rPr lang="tr-TR" dirty="0" smtClean="0"/>
              <a:t>%0,1 hassasiyetle tespit edebiliyor.</a:t>
            </a:r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53" y="0"/>
            <a:ext cx="3383573" cy="138391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8126" y="1730848"/>
            <a:ext cx="5033721" cy="307297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7158" y="1930966"/>
            <a:ext cx="3353135" cy="2231359"/>
          </a:xfrm>
          <a:prstGeom prst="rect">
            <a:avLst/>
          </a:prstGeom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5049742" y="130054"/>
            <a:ext cx="7052105" cy="461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rgbClr val="FF0000"/>
                </a:solidFill>
              </a:rPr>
              <a:t>3. AR-GE ve İNOVASYON ÇALIŞTAYI       23-25 Şubat 2021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66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381125"/>
            <a:ext cx="9131121" cy="215329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Laboratuvar </a:t>
            </a:r>
            <a:r>
              <a:rPr lang="tr-TR" dirty="0">
                <a:solidFill>
                  <a:srgbClr val="FF0000"/>
                </a:solidFill>
              </a:rPr>
              <a:t>hayvanlarında (</a:t>
            </a:r>
            <a:r>
              <a:rPr lang="tr-TR" dirty="0" err="1">
                <a:solidFill>
                  <a:srgbClr val="FF0000"/>
                </a:solidFill>
              </a:rPr>
              <a:t>rat</a:t>
            </a:r>
            <a:r>
              <a:rPr lang="tr-TR" dirty="0">
                <a:solidFill>
                  <a:srgbClr val="FF0000"/>
                </a:solidFill>
              </a:rPr>
              <a:t> ve fare) </a:t>
            </a:r>
            <a:r>
              <a:rPr lang="tr-TR" dirty="0" err="1">
                <a:solidFill>
                  <a:srgbClr val="FF0000"/>
                </a:solidFill>
              </a:rPr>
              <a:t>obesite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diabet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metabolik</a:t>
            </a:r>
            <a:r>
              <a:rPr lang="tr-TR" dirty="0">
                <a:solidFill>
                  <a:srgbClr val="FF0000"/>
                </a:solidFill>
              </a:rPr>
              <a:t> bozukluk hastalıkları oluşturan kazein bazlı yüksek yağlı emülsiyon tipi </a:t>
            </a:r>
            <a:r>
              <a:rPr lang="tr-TR" dirty="0" smtClean="0">
                <a:solidFill>
                  <a:srgbClr val="FF0000"/>
                </a:solidFill>
              </a:rPr>
              <a:t>yemler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9272784" y="1787525"/>
            <a:ext cx="2202289" cy="1154558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72785" y="3139248"/>
            <a:ext cx="2202289" cy="166578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72787" y="5002196"/>
            <a:ext cx="2202288" cy="1707805"/>
          </a:xfrm>
          <a:prstGeom prst="rect">
            <a:avLst/>
          </a:prstGeom>
        </p:spPr>
      </p:pic>
      <p:sp>
        <p:nvSpPr>
          <p:cNvPr id="7" name="İçerik Yer Tutucusu 2"/>
          <p:cNvSpPr txBox="1">
            <a:spLocks/>
          </p:cNvSpPr>
          <p:nvPr/>
        </p:nvSpPr>
        <p:spPr>
          <a:xfrm>
            <a:off x="216182" y="3837252"/>
            <a:ext cx="11759635" cy="281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KOSGEB AR-GE </a:t>
            </a:r>
            <a:r>
              <a:rPr lang="tr-TR" dirty="0" err="1" smtClean="0"/>
              <a:t>İnavasyon</a:t>
            </a:r>
            <a:r>
              <a:rPr lang="tr-TR" dirty="0" smtClean="0"/>
              <a:t> Destek projesi</a:t>
            </a:r>
          </a:p>
          <a:p>
            <a:r>
              <a:rPr lang="tr-TR" dirty="0" smtClean="0"/>
              <a:t>ARDEN firması ile üretiyoruz</a:t>
            </a:r>
          </a:p>
          <a:p>
            <a:r>
              <a:rPr lang="tr-TR" dirty="0" smtClean="0"/>
              <a:t>Kazein bazlı yüksek yağlı deney hayvanı yemi</a:t>
            </a:r>
          </a:p>
          <a:p>
            <a:r>
              <a:rPr lang="tr-TR" dirty="0" smtClean="0"/>
              <a:t>Araştırmalar için ithal edilen bir ürünü Türkiye’de ürettik</a:t>
            </a:r>
          </a:p>
          <a:p>
            <a:r>
              <a:rPr lang="tr-TR" dirty="0" smtClean="0"/>
              <a:t>İthal piyasa fiyatı 80 -100 Euro/kg, yerli prototipleri 120 TL/kg </a:t>
            </a:r>
          </a:p>
        </p:txBody>
      </p:sp>
      <p:pic>
        <p:nvPicPr>
          <p:cNvPr id="8" name="Picture 2" descr="http://www.florplant.org/files/images/content/destekleyen_kurum_logolari/kosgeb_acilimli_logo_orjinal_jpeg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02826" y="79713"/>
            <a:ext cx="1587210" cy="1497926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182" y="0"/>
            <a:ext cx="3381375" cy="1381125"/>
          </a:xfrm>
          <a:prstGeom prst="rect">
            <a:avLst/>
          </a:prstGeom>
        </p:spPr>
      </p:pic>
      <p:sp>
        <p:nvSpPr>
          <p:cNvPr id="10" name="Alt Başlık 2"/>
          <p:cNvSpPr txBox="1">
            <a:spLocks/>
          </p:cNvSpPr>
          <p:nvPr/>
        </p:nvSpPr>
        <p:spPr>
          <a:xfrm>
            <a:off x="3321823" y="24933"/>
            <a:ext cx="7052105" cy="461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rgbClr val="FF0000"/>
                </a:solidFill>
              </a:rPr>
              <a:t>3. AR-GE ve İNOVASYON ÇALIŞTAYI       23-25 Şubat 2021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65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4560" y="1376685"/>
            <a:ext cx="9683840" cy="168179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Laboratuvar Hayvanlarına (</a:t>
            </a:r>
            <a:r>
              <a:rPr lang="tr-TR" dirty="0" err="1">
                <a:solidFill>
                  <a:srgbClr val="FF0000"/>
                </a:solidFill>
              </a:rPr>
              <a:t>Rat</a:t>
            </a:r>
            <a:r>
              <a:rPr lang="tr-TR" dirty="0">
                <a:solidFill>
                  <a:srgbClr val="FF0000"/>
                </a:solidFill>
              </a:rPr>
              <a:t> ve Fare) Yönelik Araştırma Hazırlık ve Senkronizasyon Yemlerinin Geliştirilmesi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216182" y="3837252"/>
            <a:ext cx="11759635" cy="25120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KOSGEB AR-GE </a:t>
            </a:r>
            <a:r>
              <a:rPr lang="tr-TR" dirty="0" err="1" smtClean="0"/>
              <a:t>İnavasyon</a:t>
            </a:r>
            <a:r>
              <a:rPr lang="tr-TR" dirty="0" smtClean="0"/>
              <a:t> Destek projesi</a:t>
            </a:r>
          </a:p>
          <a:p>
            <a:r>
              <a:rPr lang="tr-TR" dirty="0" smtClean="0"/>
              <a:t>Tablet, natürel yem ve sıvı formda</a:t>
            </a:r>
          </a:p>
          <a:p>
            <a:r>
              <a:rPr lang="tr-TR" dirty="0" err="1" smtClean="0"/>
              <a:t>Mikrobiyota</a:t>
            </a:r>
            <a:r>
              <a:rPr lang="tr-TR" dirty="0" smtClean="0"/>
              <a:t> senkronizasyonu  -  </a:t>
            </a:r>
            <a:r>
              <a:rPr lang="tr-TR" dirty="0" err="1" smtClean="0"/>
              <a:t>Antiparaziter</a:t>
            </a:r>
            <a:endParaRPr lang="tr-TR" dirty="0" smtClean="0"/>
          </a:p>
          <a:p>
            <a:r>
              <a:rPr lang="tr-TR" dirty="0" smtClean="0"/>
              <a:t>Türkiye’de ilk</a:t>
            </a:r>
          </a:p>
          <a:p>
            <a:r>
              <a:rPr lang="tr-TR" dirty="0" smtClean="0"/>
              <a:t>Ürün kullanım potansiyeli: Tüm </a:t>
            </a:r>
            <a:r>
              <a:rPr lang="tr-TR" dirty="0" err="1" smtClean="0"/>
              <a:t>Lab</a:t>
            </a:r>
            <a:r>
              <a:rPr lang="tr-TR" dirty="0" smtClean="0"/>
              <a:t>. </a:t>
            </a:r>
            <a:r>
              <a:rPr lang="tr-TR" dirty="0"/>
              <a:t>h</a:t>
            </a:r>
            <a:r>
              <a:rPr lang="tr-TR" dirty="0" smtClean="0"/>
              <a:t>ayvanı çalışmalarında ilk hafta adaptasyon döneminde </a:t>
            </a:r>
          </a:p>
        </p:txBody>
      </p:sp>
      <p:pic>
        <p:nvPicPr>
          <p:cNvPr id="8" name="Picture 2" descr="http://www.florplant.org/files/images/content/destekleyen_kurum_logolari/kosgeb_acilimli_logo_orjinal_jpeg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88605" y="228791"/>
            <a:ext cx="1587210" cy="1497926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690" y="121434"/>
            <a:ext cx="3381375" cy="1381125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1642" y="3632647"/>
            <a:ext cx="2924175" cy="156210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01207" y="1949350"/>
            <a:ext cx="2271962" cy="1449007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07252" y="3293788"/>
            <a:ext cx="3144390" cy="1195754"/>
          </a:xfrm>
          <a:prstGeom prst="rect">
            <a:avLst/>
          </a:prstGeom>
        </p:spPr>
      </p:pic>
      <p:sp>
        <p:nvSpPr>
          <p:cNvPr id="13" name="Alt Başlık 2"/>
          <p:cNvSpPr txBox="1">
            <a:spLocks/>
          </p:cNvSpPr>
          <p:nvPr/>
        </p:nvSpPr>
        <p:spPr>
          <a:xfrm>
            <a:off x="3585083" y="57525"/>
            <a:ext cx="7052105" cy="461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rgbClr val="FF0000"/>
                </a:solidFill>
              </a:rPr>
              <a:t>3. AR-GE ve İNOVASYON ÇALIŞTAYI       23-25 Şubat 2021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85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08360" y="172630"/>
            <a:ext cx="7606048" cy="1710553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Büyük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altı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Enterohemorajik</a:t>
            </a:r>
            <a:r>
              <a:rPr lang="en-US" b="1" dirty="0">
                <a:solidFill>
                  <a:srgbClr val="FF0000"/>
                </a:solidFill>
              </a:rPr>
              <a:t> Escherichia coli </a:t>
            </a:r>
            <a:r>
              <a:rPr lang="en-US" b="1" dirty="0" err="1">
                <a:solidFill>
                  <a:srgbClr val="FF0000"/>
                </a:solidFill>
              </a:rPr>
              <a:t>Serotiplerinin</a:t>
            </a:r>
            <a:r>
              <a:rPr lang="en-US" b="1" dirty="0">
                <a:solidFill>
                  <a:srgbClr val="FF0000"/>
                </a:solidFill>
              </a:rPr>
              <a:t> RT-PCR </a:t>
            </a:r>
            <a:r>
              <a:rPr lang="en-US" b="1" dirty="0" err="1">
                <a:solidFill>
                  <a:srgbClr val="FF0000"/>
                </a:solidFill>
              </a:rPr>
              <a:t>ile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Tespitine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Yönelik</a:t>
            </a:r>
            <a:r>
              <a:rPr lang="en-US" b="1" dirty="0">
                <a:solidFill>
                  <a:srgbClr val="FF0000"/>
                </a:solidFill>
              </a:rPr>
              <a:t> Kit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5169" y="4544865"/>
            <a:ext cx="10515600" cy="1996226"/>
          </a:xfrm>
        </p:spPr>
        <p:txBody>
          <a:bodyPr/>
          <a:lstStyle/>
          <a:p>
            <a:r>
              <a:rPr lang="tr-TR" dirty="0" smtClean="0"/>
              <a:t>TÜBİTAK </a:t>
            </a:r>
            <a:r>
              <a:rPr lang="tr-TR" dirty="0"/>
              <a:t>118 R </a:t>
            </a:r>
            <a:r>
              <a:rPr lang="tr-TR" dirty="0" smtClean="0"/>
              <a:t>066 projesi kapsamında</a:t>
            </a:r>
          </a:p>
          <a:p>
            <a:r>
              <a:rPr lang="tr-TR" dirty="0"/>
              <a:t>Büyük altı </a:t>
            </a:r>
            <a:r>
              <a:rPr lang="tr-TR" dirty="0" err="1"/>
              <a:t>Enterohemorajik</a:t>
            </a:r>
            <a:r>
              <a:rPr lang="tr-TR" dirty="0"/>
              <a:t> </a:t>
            </a:r>
            <a:r>
              <a:rPr lang="tr-TR" i="1" dirty="0" err="1"/>
              <a:t>Escherichia</a:t>
            </a:r>
            <a:r>
              <a:rPr lang="tr-TR" i="1" dirty="0"/>
              <a:t> </a:t>
            </a:r>
            <a:r>
              <a:rPr lang="tr-TR" i="1" dirty="0" err="1"/>
              <a:t>coli</a:t>
            </a:r>
            <a:r>
              <a:rPr lang="tr-TR" dirty="0"/>
              <a:t> (O26, O45, O103, O111, O121, O145) </a:t>
            </a:r>
            <a:r>
              <a:rPr lang="tr-TR" dirty="0" err="1"/>
              <a:t>serotiplerinin</a:t>
            </a:r>
            <a:r>
              <a:rPr lang="tr-TR" dirty="0"/>
              <a:t> RT-PCR ile tespitine yönelik </a:t>
            </a:r>
            <a:r>
              <a:rPr lang="tr-TR" dirty="0" smtClean="0"/>
              <a:t>kit</a:t>
            </a:r>
          </a:p>
          <a:p>
            <a:r>
              <a:rPr lang="tr-TR" dirty="0" smtClean="0"/>
              <a:t>Geliştirme aşamasında</a:t>
            </a:r>
          </a:p>
          <a:p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5807" y="2075678"/>
            <a:ext cx="4668601" cy="208419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09163" y="2021983"/>
            <a:ext cx="3810000" cy="234395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336" y="115407"/>
            <a:ext cx="3381375" cy="1381125"/>
          </a:xfrm>
          <a:prstGeom prst="rect">
            <a:avLst/>
          </a:prstGeom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5013101" y="6310579"/>
            <a:ext cx="7052105" cy="461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rgbClr val="FF0000"/>
                </a:solidFill>
              </a:rPr>
              <a:t>3. AR-GE ve İNOVASYON ÇALIŞTAYI       23-25 Şubat 2021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837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520</Words>
  <Application>Microsoft Office PowerPoint</Application>
  <PresentationFormat>Custom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Teması</vt:lpstr>
      <vt:lpstr>AR-GE İNOVASYON ÇALIŞMALARI Tarım, Gıda ve Hayvancılık Araştırmaları</vt:lpstr>
      <vt:lpstr>Kırıkkale Üniversitesi’nin Tarım Gıda ve Hayvancılık Araştırma Olanakları</vt:lpstr>
      <vt:lpstr>Önemli çalışma alanları ve projeler</vt:lpstr>
      <vt:lpstr>ET TÜRÜ TAYİNİ HIZLI TEST KİTİ</vt:lpstr>
      <vt:lpstr>ET TÜRÜ TAYİNİ KİTİ</vt:lpstr>
      <vt:lpstr>ET TÜRÜ TAYİNİ REAL TİME PCR TEST KİTİ</vt:lpstr>
      <vt:lpstr>Laboratuvar hayvanlarında (rat ve fare) obesite, diabet, metabolik bozukluk hastalıkları oluşturan kazein bazlı yüksek yağlı emülsiyon tipi yemler</vt:lpstr>
      <vt:lpstr>Laboratuvar Hayvanlarına (Rat ve Fare) Yönelik Araştırma Hazırlık ve Senkronizasyon Yemlerinin Geliştirilmesi</vt:lpstr>
      <vt:lpstr>Büyük altı Enterohemorajik Escherichia coli Serotiplerinin RT-PCR ile Tespitine Yönelik Kit</vt:lpstr>
      <vt:lpstr>BAKTERİYOFAJ PREPARATI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AR-GE ÇALIŞMALARI</dc:title>
  <dc:creator>Hakem</dc:creator>
  <cp:lastModifiedBy>Kırıkkale TTO</cp:lastModifiedBy>
  <cp:revision>29</cp:revision>
  <cp:lastPrinted>2019-06-25T08:15:02Z</cp:lastPrinted>
  <dcterms:created xsi:type="dcterms:W3CDTF">2019-06-25T07:24:50Z</dcterms:created>
  <dcterms:modified xsi:type="dcterms:W3CDTF">2021-03-31T07:44:40Z</dcterms:modified>
</cp:coreProperties>
</file>