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5" r:id="rId1"/>
    <p:sldMasterId id="2147484903" r:id="rId2"/>
  </p:sldMasterIdLst>
  <p:notesMasterIdLst>
    <p:notesMasterId r:id="rId24"/>
  </p:notesMasterIdLst>
  <p:handoutMasterIdLst>
    <p:handoutMasterId r:id="rId25"/>
  </p:handoutMasterIdLst>
  <p:sldIdLst>
    <p:sldId id="349" r:id="rId3"/>
    <p:sldId id="444" r:id="rId4"/>
    <p:sldId id="437" r:id="rId5"/>
    <p:sldId id="445" r:id="rId6"/>
    <p:sldId id="438" r:id="rId7"/>
    <p:sldId id="436" r:id="rId8"/>
    <p:sldId id="290" r:id="rId9"/>
    <p:sldId id="447" r:id="rId10"/>
    <p:sldId id="448" r:id="rId11"/>
    <p:sldId id="439" r:id="rId12"/>
    <p:sldId id="427" r:id="rId13"/>
    <p:sldId id="428" r:id="rId14"/>
    <p:sldId id="456" r:id="rId15"/>
    <p:sldId id="297" r:id="rId16"/>
    <p:sldId id="458" r:id="rId17"/>
    <p:sldId id="450" r:id="rId18"/>
    <p:sldId id="452" r:id="rId19"/>
    <p:sldId id="453" r:id="rId20"/>
    <p:sldId id="454" r:id="rId21"/>
    <p:sldId id="457" r:id="rId22"/>
    <p:sldId id="455" r:id="rId23"/>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86957" autoAdjust="0"/>
  </p:normalViewPr>
  <p:slideViewPr>
    <p:cSldViewPr>
      <p:cViewPr varScale="1">
        <p:scale>
          <a:sx n="68" d="100"/>
          <a:sy n="68" d="100"/>
        </p:scale>
        <p:origin x="73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1C9EE714-AACA-4001-BF7D-6D3B002A6CAD}" type="datetimeFigureOut">
              <a:rPr lang="tr-TR" smtClean="0"/>
              <a:pPr/>
              <a:t>29.05.2024</a:t>
            </a:fld>
            <a:endParaRPr lang="tr-TR"/>
          </a:p>
        </p:txBody>
      </p:sp>
      <p:sp>
        <p:nvSpPr>
          <p:cNvPr id="4" name="Altbilgi Yer Tutucusu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DEEFB6FC-116C-44F7-9924-75F4EA7B064F}" type="slidenum">
              <a:rPr lang="tr-TR" smtClean="0"/>
              <a:pPr/>
              <a:t>‹#›</a:t>
            </a:fld>
            <a:endParaRPr lang="tr-TR"/>
          </a:p>
        </p:txBody>
      </p:sp>
    </p:spTree>
    <p:extLst>
      <p:ext uri="{BB962C8B-B14F-4D97-AF65-F5344CB8AC3E}">
        <p14:creationId xmlns:p14="http://schemas.microsoft.com/office/powerpoint/2010/main" val="281205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C7D749E4-7B01-47E2-A045-E9B914DF12FE}" type="datetimeFigureOut">
              <a:rPr lang="tr-TR" smtClean="0"/>
              <a:pPr/>
              <a:t>29.05.2024</a:t>
            </a:fld>
            <a:endParaRPr lang="tr-TR"/>
          </a:p>
        </p:txBody>
      </p:sp>
      <p:sp>
        <p:nvSpPr>
          <p:cNvPr id="4" name="Slayt Görüntüsü Yer Tutucusu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7D2EB7E6-0C93-46B2-97D2-2BF683AAC636}" type="slidenum">
              <a:rPr lang="tr-TR" smtClean="0"/>
              <a:pPr/>
              <a:t>‹#›</a:t>
            </a:fld>
            <a:endParaRPr lang="tr-TR"/>
          </a:p>
        </p:txBody>
      </p:sp>
    </p:spTree>
    <p:extLst>
      <p:ext uri="{BB962C8B-B14F-4D97-AF65-F5344CB8AC3E}">
        <p14:creationId xmlns:p14="http://schemas.microsoft.com/office/powerpoint/2010/main" val="119223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7362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4" name="Footer Placeholder 3"/>
          <p:cNvSpPr>
            <a:spLocks noGrp="1"/>
          </p:cNvSpPr>
          <p:nvPr>
            <p:ph type="ftr" sz="quarter" idx="11"/>
          </p:nvPr>
        </p:nvSpPr>
        <p:spPr/>
        <p:txBody>
          <a:bodyPr/>
          <a:lstStyle/>
          <a:p>
            <a:endParaRPr lang="tr-TR">
              <a:solidFill>
                <a:srgbClr val="465E9C"/>
              </a:solidFill>
            </a:endParaRPr>
          </a:p>
        </p:txBody>
      </p:sp>
      <p:sp>
        <p:nvSpPr>
          <p:cNvPr id="5" name="Slide Number Placeholder 4"/>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76576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95434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778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32866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1974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99304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70788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61654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0380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69384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966917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18585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37425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8" name="Footer Placeholder 7"/>
          <p:cNvSpPr>
            <a:spLocks noGrp="1"/>
          </p:cNvSpPr>
          <p:nvPr>
            <p:ph type="ftr" sz="quarter" idx="11"/>
          </p:nvPr>
        </p:nvSpPr>
        <p:spPr/>
        <p:txBody>
          <a:bodyPr/>
          <a:lstStyle/>
          <a:p>
            <a:endParaRPr lang="tr-TR">
              <a:solidFill>
                <a:srgbClr val="465E9C"/>
              </a:solidFill>
            </a:endParaRPr>
          </a:p>
        </p:txBody>
      </p:sp>
      <p:sp>
        <p:nvSpPr>
          <p:cNvPr id="9" name="Slide Number Placeholder 8"/>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24476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4" name="Footer Placeholder 3"/>
          <p:cNvSpPr>
            <a:spLocks noGrp="1"/>
          </p:cNvSpPr>
          <p:nvPr>
            <p:ph type="ftr" sz="quarter" idx="11"/>
          </p:nvPr>
        </p:nvSpPr>
        <p:spPr/>
        <p:txBody>
          <a:bodyPr/>
          <a:lstStyle/>
          <a:p>
            <a:endParaRPr lang="tr-TR">
              <a:solidFill>
                <a:srgbClr val="465E9C"/>
              </a:solidFill>
            </a:endParaRPr>
          </a:p>
        </p:txBody>
      </p:sp>
      <p:sp>
        <p:nvSpPr>
          <p:cNvPr id="5" name="Slide Number Placeholder 4"/>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798286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3" name="Footer Placeholder 2"/>
          <p:cNvSpPr>
            <a:spLocks noGrp="1"/>
          </p:cNvSpPr>
          <p:nvPr>
            <p:ph type="ftr" sz="quarter" idx="11"/>
          </p:nvPr>
        </p:nvSpPr>
        <p:spPr/>
        <p:txBody>
          <a:bodyPr/>
          <a:lstStyle/>
          <a:p>
            <a:endParaRPr lang="tr-TR">
              <a:solidFill>
                <a:srgbClr val="465E9C"/>
              </a:solidFill>
            </a:endParaRPr>
          </a:p>
        </p:txBody>
      </p:sp>
      <p:sp>
        <p:nvSpPr>
          <p:cNvPr id="4" name="Slide Number Placeholder 3"/>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486551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469093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8717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4" name="Footer Placeholder 3"/>
          <p:cNvSpPr>
            <a:spLocks noGrp="1"/>
          </p:cNvSpPr>
          <p:nvPr>
            <p:ph type="ftr" sz="quarter" idx="11"/>
          </p:nvPr>
        </p:nvSpPr>
        <p:spPr/>
        <p:txBody>
          <a:bodyPr/>
          <a:lstStyle/>
          <a:p>
            <a:endParaRPr lang="tr-TR">
              <a:solidFill>
                <a:srgbClr val="465E9C"/>
              </a:solidFill>
            </a:endParaRPr>
          </a:p>
        </p:txBody>
      </p:sp>
      <p:sp>
        <p:nvSpPr>
          <p:cNvPr id="5" name="Slide Number Placeholder 4"/>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91300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152975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4010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453189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33343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629908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599410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62499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11"/>
          </p:nvPr>
        </p:nvSpPr>
        <p:spPr/>
        <p:txBody>
          <a:bodyPr/>
          <a:lstStyle/>
          <a:p>
            <a:endParaRPr lang="tr-TR">
              <a:solidFill>
                <a:srgbClr val="465E9C"/>
              </a:solidFill>
            </a:endParaRPr>
          </a:p>
        </p:txBody>
      </p:sp>
      <p:sp>
        <p:nvSpPr>
          <p:cNvPr id="6" name="Slide Number Placeholder 5"/>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21417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1186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8" name="Footer Placeholder 7"/>
          <p:cNvSpPr>
            <a:spLocks noGrp="1"/>
          </p:cNvSpPr>
          <p:nvPr>
            <p:ph type="ftr" sz="quarter" idx="11"/>
          </p:nvPr>
        </p:nvSpPr>
        <p:spPr/>
        <p:txBody>
          <a:bodyPr/>
          <a:lstStyle/>
          <a:p>
            <a:endParaRPr lang="tr-TR">
              <a:solidFill>
                <a:srgbClr val="465E9C"/>
              </a:solidFill>
            </a:endParaRPr>
          </a:p>
        </p:txBody>
      </p:sp>
      <p:sp>
        <p:nvSpPr>
          <p:cNvPr id="9" name="Slide Number Placeholder 8"/>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61394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4" name="Footer Placeholder 3"/>
          <p:cNvSpPr>
            <a:spLocks noGrp="1"/>
          </p:cNvSpPr>
          <p:nvPr>
            <p:ph type="ftr" sz="quarter" idx="11"/>
          </p:nvPr>
        </p:nvSpPr>
        <p:spPr/>
        <p:txBody>
          <a:bodyPr/>
          <a:lstStyle/>
          <a:p>
            <a:endParaRPr lang="tr-TR">
              <a:solidFill>
                <a:srgbClr val="465E9C"/>
              </a:solidFill>
            </a:endParaRPr>
          </a:p>
        </p:txBody>
      </p:sp>
      <p:sp>
        <p:nvSpPr>
          <p:cNvPr id="5" name="Slide Number Placeholder 4"/>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370204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3" name="Footer Placeholder 2"/>
          <p:cNvSpPr>
            <a:spLocks noGrp="1"/>
          </p:cNvSpPr>
          <p:nvPr>
            <p:ph type="ftr" sz="quarter" idx="11"/>
          </p:nvPr>
        </p:nvSpPr>
        <p:spPr/>
        <p:txBody>
          <a:bodyPr/>
          <a:lstStyle/>
          <a:p>
            <a:endParaRPr lang="tr-TR">
              <a:solidFill>
                <a:srgbClr val="465E9C"/>
              </a:solidFill>
            </a:endParaRPr>
          </a:p>
        </p:txBody>
      </p:sp>
      <p:sp>
        <p:nvSpPr>
          <p:cNvPr id="4" name="Slide Number Placeholder 3"/>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49573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41370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tr-TR">
              <a:solidFill>
                <a:srgbClr val="465E9C"/>
              </a:solidFill>
            </a:endParaRPr>
          </a:p>
        </p:txBody>
      </p:sp>
      <p:sp>
        <p:nvSpPr>
          <p:cNvPr id="7" name="Slide Number Placeholder 6"/>
          <p:cNvSpPr>
            <a:spLocks noGrp="1"/>
          </p:cNvSpPr>
          <p:nvPr>
            <p:ph type="sldNum" sz="quarter" idx="12"/>
          </p:nvPr>
        </p:nvSpPr>
        <p:spPr/>
        <p:txBody>
          <a:body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87337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DDDDDD">
                <a:alpha val="0"/>
              </a:srgb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solidFill>
                <a:srgbClr val="465E9C"/>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131953788"/>
      </p:ext>
    </p:extLst>
  </p:cSld>
  <p:clrMap bg1="dk1" tx1="lt1" bg2="dk2" tx2="lt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 id="21474849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DDDDDD">
                <a:alpha val="0"/>
              </a:srgb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0C8567D-261E-4EB6-A890-EBB43204F084}" type="datetimeFigureOut">
              <a:rPr lang="tr-TR" smtClean="0">
                <a:solidFill>
                  <a:srgbClr val="465E9C"/>
                </a:solidFill>
              </a:rPr>
              <a:pPr/>
              <a:t>29.05.2024</a:t>
            </a:fld>
            <a:endParaRPr lang="tr-TR">
              <a:solidFill>
                <a:srgbClr val="465E9C"/>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solidFill>
                <a:srgbClr val="465E9C"/>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84A8A5C-1C86-4AE0-9155-D6A12DD73CC8}" type="slidenum">
              <a:rPr lang="tr-TR" smtClean="0">
                <a:solidFill>
                  <a:srgbClr val="465E9C"/>
                </a:solidFill>
              </a:rPr>
              <a:pPr/>
              <a:t>‹#›</a:t>
            </a:fld>
            <a:endParaRPr lang="tr-TR">
              <a:solidFill>
                <a:srgbClr val="465E9C"/>
              </a:solidFill>
            </a:endParaRPr>
          </a:p>
        </p:txBody>
      </p:sp>
    </p:spTree>
    <p:extLst>
      <p:ext uri="{BB962C8B-B14F-4D97-AF65-F5344CB8AC3E}">
        <p14:creationId xmlns:p14="http://schemas.microsoft.com/office/powerpoint/2010/main" val="2764343748"/>
      </p:ext>
    </p:extLst>
  </p:cSld>
  <p:clrMap bg1="dk1" tx1="lt1" bg2="dk2" tx2="lt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16" r:id="rId13"/>
    <p:sldLayoutId id="2147484917" r:id="rId14"/>
    <p:sldLayoutId id="2147484918" r:id="rId15"/>
    <p:sldLayoutId id="2147484919" r:id="rId16"/>
    <p:sldLayoutId id="214748492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860032" y="6453336"/>
            <a:ext cx="4248472" cy="36933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KALİTE KOORDİNATÖRLÜĞÜ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267"/>
            <a:ext cx="9036496" cy="598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179512" y="6453336"/>
            <a:ext cx="4968552" cy="369332"/>
          </a:xfrm>
          <a:prstGeom prst="rect">
            <a:avLst/>
          </a:prstGeom>
          <a:noFill/>
        </p:spPr>
        <p:txBody>
          <a:bodyPr wrap="square" rtlCol="0">
            <a:spAutoFit/>
          </a:bodyPr>
          <a:lstStyle/>
          <a:p>
            <a:r>
              <a:rPr lang="tr-TR" b="1" dirty="0"/>
              <a:t>TS ISO 10002 1. GÖZETİM TETKİKİ 29.05.2024</a:t>
            </a:r>
          </a:p>
        </p:txBody>
      </p:sp>
      <p:pic>
        <p:nvPicPr>
          <p:cNvPr id="7" name="Picture 2" descr="C:\Users\Mahmut\Desktop\univ-ing-logo-gif.gif"/>
          <p:cNvPicPr>
            <a:picLocks noChangeAspect="1" noChangeArrowheads="1"/>
          </p:cNvPicPr>
          <p:nvPr/>
        </p:nvPicPr>
        <p:blipFill>
          <a:blip r:embed="rId3" cstate="print"/>
          <a:srcRect l="3539" t="14368" r="18017" b="39907"/>
          <a:stretch>
            <a:fillRect/>
          </a:stretch>
        </p:blipFill>
        <p:spPr bwMode="auto">
          <a:xfrm>
            <a:off x="35496" y="26820"/>
            <a:ext cx="2985116" cy="1230130"/>
          </a:xfrm>
          <a:prstGeom prst="rect">
            <a:avLst/>
          </a:prstGeom>
          <a:noFill/>
          <a:effectLst/>
        </p:spPr>
      </p:pic>
      <p:sp>
        <p:nvSpPr>
          <p:cNvPr id="2" name="Metin kutusu 1"/>
          <p:cNvSpPr txBox="1"/>
          <p:nvPr/>
        </p:nvSpPr>
        <p:spPr>
          <a:xfrm>
            <a:off x="899592" y="1198493"/>
            <a:ext cx="7560840" cy="646331"/>
          </a:xfrm>
          <a:prstGeom prst="rect">
            <a:avLst/>
          </a:prstGeom>
          <a:noFill/>
        </p:spPr>
        <p:txBody>
          <a:bodyPr wrap="square" rtlCol="0">
            <a:spAutoFit/>
          </a:bodyPr>
          <a:lstStyle/>
          <a:p>
            <a:pPr algn="ctr"/>
            <a:r>
              <a:rPr lang="tr-TR" sz="3600" b="1" dirty="0">
                <a:solidFill>
                  <a:srgbClr val="FF0000"/>
                </a:solidFill>
                <a:latin typeface="Times New Roman" pitchFamily="18" charset="0"/>
                <a:cs typeface="Times New Roman" pitchFamily="18" charset="0"/>
              </a:rPr>
              <a:t>KALİTE  YÖNETİM SİSTEMİ</a:t>
            </a:r>
          </a:p>
        </p:txBody>
      </p:sp>
      <p:pic>
        <p:nvPicPr>
          <p:cNvPr id="1028" name="Picture 4" descr="https://files.tse.org.tr/2023/06/T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62502"/>
            <a:ext cx="2052278" cy="119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5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1181472"/>
            <a:ext cx="8287072" cy="6063952"/>
          </a:xfrm>
        </p:spPr>
        <p:txBody>
          <a:bodyPr>
            <a:normAutofit/>
          </a:bodyPr>
          <a:lstStyle/>
          <a:p>
            <a:pPr lvl="0"/>
            <a:r>
              <a:rPr lang="tr-TR" sz="2400" b="1" dirty="0">
                <a:solidFill>
                  <a:srgbClr val="FF0000"/>
                </a:solidFill>
              </a:rPr>
              <a:t>Üniversitemiz Kalite Güvence ve Akreditasyon Yönergesi 29.08.2018 tarihli Senato toplantısında 10/04 </a:t>
            </a:r>
            <a:r>
              <a:rPr lang="tr-TR" sz="2400" b="1" dirty="0" err="1">
                <a:solidFill>
                  <a:srgbClr val="FF0000"/>
                </a:solidFill>
              </a:rPr>
              <a:t>No’lu</a:t>
            </a:r>
            <a:r>
              <a:rPr lang="tr-TR" sz="2400" b="1" dirty="0">
                <a:solidFill>
                  <a:srgbClr val="FF0000"/>
                </a:solidFill>
              </a:rPr>
              <a:t> Karar ile yürürlüğe girdi.</a:t>
            </a:r>
          </a:p>
          <a:p>
            <a:pPr lvl="0"/>
            <a:r>
              <a:rPr lang="tr-TR" sz="2400" b="1" dirty="0">
                <a:solidFill>
                  <a:srgbClr val="FF0000"/>
                </a:solidFill>
              </a:rPr>
              <a:t>Kalite El Kitabımız revize edilerek Kalite Yönetim Sistemine dahil edildi. 12.12.2018 </a:t>
            </a:r>
          </a:p>
          <a:p>
            <a:pPr lvl="0"/>
            <a:r>
              <a:rPr lang="tr-TR" sz="2400" b="1" dirty="0">
                <a:solidFill>
                  <a:srgbClr val="FF0000"/>
                </a:solidFill>
              </a:rPr>
              <a:t>Akademik birimlerde Birim Kalite ve Akreditasyon Komisyonları oluşturuldu. Ekim 2018</a:t>
            </a:r>
          </a:p>
          <a:p>
            <a:pPr lvl="0"/>
            <a:r>
              <a:rPr lang="tr-TR" sz="2400" b="1" dirty="0">
                <a:solidFill>
                  <a:srgbClr val="FF0000"/>
                </a:solidFill>
              </a:rPr>
              <a:t>Rektörlüğe bağlı daire başkanlıkları ve diğer idari birimler bünyesinde İdari Birim Kalite Komisyonları oluşturuldu.18.10.2018</a:t>
            </a:r>
          </a:p>
          <a:p>
            <a:r>
              <a:rPr lang="tr-TR" sz="2400" b="1" dirty="0">
                <a:solidFill>
                  <a:srgbClr val="FF0000"/>
                </a:solidFill>
              </a:rPr>
              <a:t>Kalite yapılanmasıyla ilgili yeni görev tanımları oluşturuldu. 11.12.2018</a:t>
            </a:r>
          </a:p>
          <a:p>
            <a:pPr lvl="0"/>
            <a:endParaRPr lang="tr-TR" sz="2400" b="1" dirty="0">
              <a:solidFill>
                <a:srgbClr val="FF0000"/>
              </a:solidFill>
            </a:endParaRPr>
          </a:p>
          <a:p>
            <a:endParaRPr lang="tr-TR" sz="2400" b="1" dirty="0">
              <a:solidFill>
                <a:srgbClr val="FF0000"/>
              </a:solidFill>
            </a:endParaRPr>
          </a:p>
        </p:txBody>
      </p:sp>
      <p:sp>
        <p:nvSpPr>
          <p:cNvPr id="4" name="Metin kutusu 3"/>
          <p:cNvSpPr txBox="1"/>
          <p:nvPr/>
        </p:nvSpPr>
        <p:spPr>
          <a:xfrm>
            <a:off x="899592" y="461863"/>
            <a:ext cx="4315605" cy="523220"/>
          </a:xfrm>
          <a:prstGeom prst="rect">
            <a:avLst/>
          </a:prstGeom>
          <a:noFill/>
        </p:spPr>
        <p:txBody>
          <a:bodyPr wrap="none" rtlCol="0">
            <a:spAutoFit/>
          </a:bodyPr>
          <a:lstStyle/>
          <a:p>
            <a:r>
              <a:rPr lang="tr-TR" sz="2800" b="1" dirty="0">
                <a:solidFill>
                  <a:schemeClr val="bg1"/>
                </a:solidFill>
              </a:rPr>
              <a:t>KALİTE  YOLCULUĞUMUZ</a:t>
            </a:r>
          </a:p>
        </p:txBody>
      </p:sp>
    </p:spTree>
    <p:extLst>
      <p:ext uri="{BB962C8B-B14F-4D97-AF65-F5344CB8AC3E}">
        <p14:creationId xmlns:p14="http://schemas.microsoft.com/office/powerpoint/2010/main" val="230315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404664"/>
            <a:ext cx="8496944" cy="6120680"/>
          </a:xfrm>
        </p:spPr>
        <p:txBody>
          <a:bodyPr>
            <a:noAutofit/>
          </a:bodyPr>
          <a:lstStyle/>
          <a:p>
            <a:pPr marL="0" indent="0">
              <a:buNone/>
            </a:pPr>
            <a:endParaRPr lang="tr-TR" dirty="0">
              <a:solidFill>
                <a:schemeClr val="bg1"/>
              </a:solidFill>
              <a:latin typeface="Times New Roman" pitchFamily="18" charset="0"/>
              <a:cs typeface="Times New Roman" pitchFamily="18" charset="0"/>
            </a:endParaRPr>
          </a:p>
          <a:p>
            <a:pPr marL="0" indent="0">
              <a:buNone/>
            </a:pPr>
            <a:endParaRPr lang="tr-TR" dirty="0">
              <a:solidFill>
                <a:schemeClr val="bg1"/>
              </a:solidFill>
              <a:latin typeface="Times New Roman" pitchFamily="18" charset="0"/>
              <a:cs typeface="Times New Roman" pitchFamily="18" charset="0"/>
            </a:endParaRPr>
          </a:p>
          <a:p>
            <a:pPr marL="0" indent="0">
              <a:buNone/>
            </a:pPr>
            <a:r>
              <a:rPr lang="tr-TR" sz="2800" b="1" dirty="0">
                <a:solidFill>
                  <a:srgbClr val="002060"/>
                </a:solidFill>
                <a:latin typeface="Calibri" panose="020F0502020204030204" pitchFamily="34" charset="0"/>
                <a:cs typeface="Calibri" panose="020F0502020204030204" pitchFamily="34" charset="0"/>
              </a:rPr>
              <a:t>TSE EN ISO 9001:2015 ve 10002:2018 Çalışmaları Kapsamında </a:t>
            </a:r>
          </a:p>
          <a:p>
            <a:pPr marL="0" indent="0">
              <a:buNone/>
            </a:pPr>
            <a:r>
              <a:rPr lang="tr-TR" sz="2800" b="1" dirty="0">
                <a:solidFill>
                  <a:srgbClr val="FF0000"/>
                </a:solidFill>
                <a:latin typeface="Calibri" panose="020F0502020204030204" pitchFamily="34" charset="0"/>
                <a:cs typeface="Calibri" panose="020F0502020204030204" pitchFamily="34" charset="0"/>
              </a:rPr>
              <a:t>165 Personele (26-28 Nisan ve 02-03 Mayıs 2023)</a:t>
            </a:r>
          </a:p>
          <a:p>
            <a:pPr marL="0" indent="0">
              <a:spcBef>
                <a:spcPts val="0"/>
              </a:spcBef>
              <a:spcAft>
                <a:spcPts val="0"/>
              </a:spcAft>
              <a:buNone/>
            </a:pPr>
            <a:r>
              <a:rPr lang="tr-TR" sz="2800" b="1" dirty="0">
                <a:solidFill>
                  <a:srgbClr val="FF0000"/>
                </a:solidFill>
                <a:latin typeface="Calibri" panose="020F0502020204030204" pitchFamily="34" charset="0"/>
                <a:cs typeface="Calibri" panose="020F0502020204030204" pitchFamily="34" charset="0"/>
              </a:rPr>
              <a:t>- Temel Eğitim</a:t>
            </a:r>
          </a:p>
          <a:p>
            <a:pPr marL="0" indent="0">
              <a:spcBef>
                <a:spcPts val="0"/>
              </a:spcBef>
              <a:spcAft>
                <a:spcPts val="0"/>
              </a:spcAft>
              <a:buNone/>
            </a:pPr>
            <a:r>
              <a:rPr lang="tr-TR" sz="2800" b="1" dirty="0">
                <a:solidFill>
                  <a:srgbClr val="FF0000"/>
                </a:solidFill>
                <a:latin typeface="Calibri" panose="020F0502020204030204" pitchFamily="34" charset="0"/>
                <a:cs typeface="Calibri" panose="020F0502020204030204" pitchFamily="34" charset="0"/>
              </a:rPr>
              <a:t>- Risk Tabanlı Proses Yönetimi</a:t>
            </a:r>
          </a:p>
          <a:p>
            <a:pPr marL="0" indent="0">
              <a:spcBef>
                <a:spcPts val="0"/>
              </a:spcBef>
              <a:spcAft>
                <a:spcPts val="0"/>
              </a:spcAft>
              <a:buNone/>
            </a:pPr>
            <a:r>
              <a:rPr lang="tr-TR" sz="2800" b="1" dirty="0">
                <a:solidFill>
                  <a:srgbClr val="FF0000"/>
                </a:solidFill>
                <a:latin typeface="Calibri" panose="020F0502020204030204" pitchFamily="34" charset="0"/>
                <a:cs typeface="Calibri" panose="020F0502020204030204" pitchFamily="34" charset="0"/>
              </a:rPr>
              <a:t>- İç Tetkik</a:t>
            </a:r>
          </a:p>
          <a:p>
            <a:pPr marL="0" indent="0">
              <a:spcBef>
                <a:spcPts val="0"/>
              </a:spcBef>
              <a:spcAft>
                <a:spcPts val="0"/>
              </a:spcAft>
              <a:buNone/>
            </a:pPr>
            <a:r>
              <a:rPr lang="tr-TR" sz="2800" b="1" dirty="0">
                <a:solidFill>
                  <a:srgbClr val="FF0000"/>
                </a:solidFill>
                <a:latin typeface="Calibri" panose="020F0502020204030204" pitchFamily="34" charset="0"/>
                <a:cs typeface="Calibri" panose="020F0502020204030204" pitchFamily="34" charset="0"/>
              </a:rPr>
              <a:t>- Dokümantasyon        </a:t>
            </a:r>
          </a:p>
          <a:p>
            <a:pPr marL="0" indent="0">
              <a:spcBef>
                <a:spcPts val="0"/>
              </a:spcBef>
              <a:buNone/>
            </a:pPr>
            <a:r>
              <a:rPr lang="tr-TR" sz="2800" b="1" dirty="0">
                <a:solidFill>
                  <a:srgbClr val="FF0000"/>
                </a:solidFill>
                <a:latin typeface="Calibri" panose="020F0502020204030204" pitchFamily="34" charset="0"/>
                <a:cs typeface="Calibri" panose="020F0502020204030204" pitchFamily="34" charset="0"/>
              </a:rPr>
              <a:t>Eğitimleri TSE Eğiticileri tarafından verilmiştir.</a:t>
            </a:r>
          </a:p>
          <a:p>
            <a:pPr marL="0" indent="0">
              <a:buNone/>
            </a:pPr>
            <a:r>
              <a:rPr lang="tr-TR" sz="2800" b="1" dirty="0">
                <a:solidFill>
                  <a:srgbClr val="002060"/>
                </a:solidFill>
                <a:latin typeface="Calibri" panose="020F0502020204030204" pitchFamily="34" charset="0"/>
                <a:cs typeface="Calibri" panose="020F0502020204030204" pitchFamily="34" charset="0"/>
              </a:rPr>
              <a:t>TS ISO 27001 Bilgi Güvenliği Yönetim Sistemi  Çalışmalar kapsamında</a:t>
            </a:r>
          </a:p>
          <a:p>
            <a:pPr marL="0" indent="0">
              <a:buNone/>
            </a:pPr>
            <a:r>
              <a:rPr lang="tr-TR" sz="2800" b="1" dirty="0">
                <a:solidFill>
                  <a:srgbClr val="FF0000"/>
                </a:solidFill>
                <a:latin typeface="Calibri" panose="020F0502020204030204" pitchFamily="34" charset="0"/>
                <a:cs typeface="Calibri" panose="020F0502020204030204" pitchFamily="34" charset="0"/>
              </a:rPr>
              <a:t>- 79 Personele (16-18 Mayıs 2023)</a:t>
            </a:r>
          </a:p>
          <a:p>
            <a:pPr marL="0" indent="0">
              <a:spcBef>
                <a:spcPts val="0"/>
              </a:spcBef>
              <a:buNone/>
            </a:pPr>
            <a:r>
              <a:rPr lang="tr-TR" sz="2800" b="1" dirty="0">
                <a:solidFill>
                  <a:srgbClr val="FF0000"/>
                </a:solidFill>
                <a:latin typeface="Calibri" panose="020F0502020204030204" pitchFamily="34" charset="0"/>
                <a:cs typeface="Calibri" panose="020F0502020204030204" pitchFamily="34" charset="0"/>
              </a:rPr>
              <a:t>Eğitim TSE Eğiticileri tarafından verilmiştir.</a:t>
            </a:r>
            <a:endParaRPr lang="tr-TR" sz="3600" dirty="0">
              <a:solidFill>
                <a:schemeClr val="bg1"/>
              </a:solidFill>
              <a:latin typeface="Times New Roman" pitchFamily="18" charset="0"/>
              <a:cs typeface="Times New Roman" pitchFamily="18" charset="0"/>
            </a:endParaRPr>
          </a:p>
          <a:p>
            <a:endParaRPr lang="tr-TR"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0051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424936" cy="5904656"/>
          </a:xfrm>
        </p:spPr>
        <p:txBody>
          <a:bodyPr>
            <a:noAutofit/>
          </a:bodyPr>
          <a:lstStyle/>
          <a:p>
            <a:pPr marL="0" indent="0">
              <a:buNone/>
            </a:pPr>
            <a:endParaRPr lang="tr-TR" dirty="0">
              <a:solidFill>
                <a:schemeClr val="bg1"/>
              </a:solidFill>
              <a:latin typeface="Times New Roman" pitchFamily="18" charset="0"/>
              <a:cs typeface="Times New Roman" pitchFamily="18" charset="0"/>
            </a:endParaRPr>
          </a:p>
          <a:p>
            <a:pPr marL="0" indent="0">
              <a:buNone/>
            </a:pPr>
            <a:endParaRPr lang="tr-TR" dirty="0">
              <a:solidFill>
                <a:schemeClr val="bg1"/>
              </a:solidFill>
              <a:latin typeface="Times New Roman" pitchFamily="18" charset="0"/>
              <a:cs typeface="Times New Roman" pitchFamily="18" charset="0"/>
            </a:endParaRPr>
          </a:p>
          <a:p>
            <a:pPr marL="0" indent="0">
              <a:buNone/>
            </a:pPr>
            <a:r>
              <a:rPr lang="tr-TR" sz="3200" b="1" dirty="0">
                <a:solidFill>
                  <a:srgbClr val="002060"/>
                </a:solidFill>
                <a:latin typeface="Calibri" panose="020F0502020204030204" pitchFamily="34" charset="0"/>
                <a:cs typeface="Calibri" panose="020F0502020204030204" pitchFamily="34" charset="0"/>
              </a:rPr>
              <a:t>TSE Yönetim Sistemleri Standartları Çalışmaları</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Kalite El Kitabımız Revize Edilerek Yeniden Baskı Yapıldı.</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Prosesler Yeniden Gözden Geçirilerek Güncellendi.</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Risk Eylem Planları Yapıldı.</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Ortaya Çıkan Riskler Listesi Oluşturuldu.</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Proses/Faaliyet Planlaması Revize Edilerek Yükseköğretim Kalite Kurulunca istenen performans göstergeleri de eklenerek güncellendi.</a:t>
            </a:r>
          </a:p>
          <a:p>
            <a:pPr marL="0" indent="0">
              <a:buNone/>
            </a:pPr>
            <a:r>
              <a:rPr lang="tr-TR" sz="2400" b="1" dirty="0">
                <a:solidFill>
                  <a:srgbClr val="FF0000"/>
                </a:solidFill>
                <a:latin typeface="Calibri" panose="020F0502020204030204" pitchFamily="34" charset="0"/>
                <a:cs typeface="Calibri" panose="020F0502020204030204" pitchFamily="34" charset="0"/>
              </a:rPr>
              <a:t>ve diğer form ve dokümanlar gözden geçirilerek revize edildi.  </a:t>
            </a:r>
          </a:p>
          <a:p>
            <a:pPr marL="457200" indent="-457200">
              <a:buClrTx/>
              <a:buFont typeface="Wingdings" pitchFamily="2" charset="2"/>
              <a:buChar char="Ø"/>
            </a:pPr>
            <a:r>
              <a:rPr lang="tr-TR" sz="2400" b="1" dirty="0">
                <a:solidFill>
                  <a:srgbClr val="FF0000"/>
                </a:solidFill>
                <a:latin typeface="Calibri" panose="020F0502020204030204" pitchFamily="34" charset="0"/>
                <a:cs typeface="Calibri" panose="020F0502020204030204" pitchFamily="34" charset="0"/>
              </a:rPr>
              <a:t>Müşteri Memnuniyeti Yönetim Sistemi El Kitabımız revize edildi.</a:t>
            </a:r>
            <a:endParaRPr lang="tr-TR" sz="4000" dirty="0">
              <a:solidFill>
                <a:schemeClr val="bg1"/>
              </a:solidFill>
              <a:latin typeface="Calibri" panose="020F0502020204030204" pitchFamily="34" charset="0"/>
              <a:cs typeface="Calibri" panose="020F0502020204030204" pitchFamily="34" charset="0"/>
            </a:endParaRPr>
          </a:p>
          <a:p>
            <a:endParaRPr lang="tr-TR"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0051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8CAF3D-DDB6-EB96-57A2-11D09CB73E67}"/>
              </a:ext>
            </a:extLst>
          </p:cNvPr>
          <p:cNvSpPr>
            <a:spLocks noGrp="1"/>
          </p:cNvSpPr>
          <p:nvPr>
            <p:ph idx="1"/>
          </p:nvPr>
        </p:nvSpPr>
        <p:spPr>
          <a:xfrm>
            <a:off x="464468" y="908720"/>
            <a:ext cx="8215064" cy="5199856"/>
          </a:xfrm>
        </p:spPr>
        <p:txBody>
          <a:bodyPr>
            <a:normAutofit/>
          </a:bodyPr>
          <a:lstStyle/>
          <a:p>
            <a:pPr marL="0" indent="0" algn="just">
              <a:buNone/>
            </a:pPr>
            <a:r>
              <a:rPr lang="tr-TR" sz="2800" b="1" dirty="0">
                <a:solidFill>
                  <a:srgbClr val="FF0000"/>
                </a:solidFill>
                <a:latin typeface="Times New Roman" panose="02020603050405020304" pitchFamily="18" charset="0"/>
                <a:cs typeface="Times New Roman" panose="02020603050405020304" pitchFamily="18" charset="0"/>
              </a:rPr>
              <a:t>Üniversitemiz, Kurumsal Akreditasyon Programı (KAP) kapsamında başvurusunu tamamlamış ve başvuru süreci onaylanarak izleme aşamasına geçilmiştir. (Mayıs 2024)</a:t>
            </a:r>
          </a:p>
        </p:txBody>
      </p:sp>
    </p:spTree>
    <p:extLst>
      <p:ext uri="{BB962C8B-B14F-4D97-AF65-F5344CB8AC3E}">
        <p14:creationId xmlns:p14="http://schemas.microsoft.com/office/powerpoint/2010/main" val="150488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32656"/>
            <a:ext cx="8856984" cy="1368152"/>
          </a:xfrm>
        </p:spPr>
        <p:txBody>
          <a:bodyPr>
            <a:noAutofit/>
          </a:bodyPr>
          <a:lstStyle/>
          <a:p>
            <a:pPr algn="ctr"/>
            <a:r>
              <a:rPr lang="tr-TR" sz="3400" b="1" dirty="0">
                <a:solidFill>
                  <a:srgbClr val="002060"/>
                </a:solidFill>
                <a:effectLst>
                  <a:outerShdw blurRad="38100" dist="38100" dir="2700000" algn="tl">
                    <a:srgbClr val="000000">
                      <a:alpha val="43137"/>
                    </a:srgbClr>
                  </a:outerShdw>
                </a:effectLst>
              </a:rPr>
              <a:t>KALİTE YÖNETİM SİSTEMİ DOKÜMANLARI</a:t>
            </a:r>
          </a:p>
        </p:txBody>
      </p:sp>
      <p:sp>
        <p:nvSpPr>
          <p:cNvPr id="3" name="İçerik Yer Tutucusu 2"/>
          <p:cNvSpPr>
            <a:spLocks noGrp="1"/>
          </p:cNvSpPr>
          <p:nvPr>
            <p:ph idx="1"/>
          </p:nvPr>
        </p:nvSpPr>
        <p:spPr>
          <a:xfrm>
            <a:off x="2699792" y="1772816"/>
            <a:ext cx="6196405" cy="4680520"/>
          </a:xfrm>
        </p:spPr>
        <p:txBody>
          <a:bodyPr>
            <a:noAutofit/>
          </a:bodyPr>
          <a:lstStyle/>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7 PROSES</a:t>
            </a:r>
          </a:p>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6 PROSEDÜR</a:t>
            </a:r>
          </a:p>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6 TALİMAT</a:t>
            </a:r>
          </a:p>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9 PLAN</a:t>
            </a:r>
          </a:p>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13 LİSTE </a:t>
            </a:r>
          </a:p>
          <a:p>
            <a:r>
              <a:rPr lang="tr-TR" sz="3600" b="1" dirty="0">
                <a:solidFill>
                  <a:srgbClr val="FF0000"/>
                </a:solidFill>
                <a:effectLst>
                  <a:outerShdw blurRad="38100" dist="38100" dir="2700000" algn="tl">
                    <a:srgbClr val="000000">
                      <a:alpha val="43137"/>
                    </a:srgbClr>
                  </a:outerShdw>
                </a:effectLst>
                <a:latin typeface="Calibri" panose="020F0502020204030204" pitchFamily="34" charset="0"/>
              </a:rPr>
              <a:t> 215 FORM</a:t>
            </a:r>
          </a:p>
          <a:p>
            <a:pPr marL="0" indent="0">
              <a:buNone/>
            </a:pPr>
            <a:endParaRPr lang="tr-TR" sz="2400" dirty="0">
              <a:solidFill>
                <a:srgbClr val="FF0000"/>
              </a:solidFill>
            </a:endParaRPr>
          </a:p>
        </p:txBody>
      </p:sp>
    </p:spTree>
    <p:extLst>
      <p:ext uri="{BB962C8B-B14F-4D97-AF65-F5344CB8AC3E}">
        <p14:creationId xmlns:p14="http://schemas.microsoft.com/office/powerpoint/2010/main" val="189964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A5070FF-3696-7075-D5D0-39657CA543D8}"/>
              </a:ext>
            </a:extLst>
          </p:cNvPr>
          <p:cNvSpPr>
            <a:spLocks noGrp="1"/>
          </p:cNvSpPr>
          <p:nvPr>
            <p:ph type="title"/>
          </p:nvPr>
        </p:nvSpPr>
        <p:spPr>
          <a:xfrm>
            <a:off x="499230" y="4414687"/>
            <a:ext cx="8393250" cy="1578442"/>
          </a:xfrm>
        </p:spPr>
        <p:txBody>
          <a:bodyPr vert="horz" lIns="91440" tIns="45720" rIns="91440" bIns="45720" rtlCol="0" anchor="b">
            <a:normAutofit/>
          </a:bodyPr>
          <a:lstStyle/>
          <a:p>
            <a:r>
              <a:rPr lang="tr-TR" sz="4800" b="1" dirty="0">
                <a:solidFill>
                  <a:srgbClr val="FF0000"/>
                </a:solidFill>
              </a:rPr>
              <a:t>THE WORLD UNIVERSITY RANKINGS 2024</a:t>
            </a:r>
            <a:endParaRPr lang="en-US" sz="4800" dirty="0">
              <a:solidFill>
                <a:srgbClr val="FFFFFF"/>
              </a:solidFill>
            </a:endParaRPr>
          </a:p>
        </p:txBody>
      </p:sp>
      <p:sp useBgFill="1">
        <p:nvSpPr>
          <p:cNvPr id="22"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76" y="606367"/>
            <a:ext cx="8211093"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yazı tipi, ekran görüntüsü, beyaz içeren bir resim&#10;&#10;Açıklama otomatik olarak oluşturuldu">
            <a:extLst>
              <a:ext uri="{FF2B5EF4-FFF2-40B4-BE49-F238E27FC236}">
                <a16:creationId xmlns:a16="http://schemas.microsoft.com/office/drawing/2014/main" id="{1A71F896-52D1-E4A3-8408-BA8A5F89C1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052" y="2791119"/>
            <a:ext cx="7483360" cy="1047669"/>
          </a:xfrm>
          <a:prstGeom prst="rect">
            <a:avLst/>
          </a:prstGeom>
        </p:spPr>
      </p:pic>
      <p:grpSp>
        <p:nvGrpSpPr>
          <p:cNvPr id="24" name="Group 23">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5" name="Straight Connector 24">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6" name="Resim 5">
            <a:extLst>
              <a:ext uri="{FF2B5EF4-FFF2-40B4-BE49-F238E27FC236}">
                <a16:creationId xmlns:a16="http://schemas.microsoft.com/office/drawing/2014/main" id="{BC104F2B-031E-E794-D467-61C76618F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731" y="729109"/>
            <a:ext cx="1834208" cy="961905"/>
          </a:xfrm>
          <a:prstGeom prst="rect">
            <a:avLst/>
          </a:prstGeom>
        </p:spPr>
      </p:pic>
      <p:pic>
        <p:nvPicPr>
          <p:cNvPr id="11" name="Resim 10">
            <a:extLst>
              <a:ext uri="{FF2B5EF4-FFF2-40B4-BE49-F238E27FC236}">
                <a16:creationId xmlns:a16="http://schemas.microsoft.com/office/drawing/2014/main" id="{62654377-1F23-281F-4CBB-616861FCEC99}"/>
              </a:ext>
            </a:extLst>
          </p:cNvPr>
          <p:cNvPicPr>
            <a:picLocks noChangeAspect="1"/>
          </p:cNvPicPr>
          <p:nvPr/>
        </p:nvPicPr>
        <p:blipFill>
          <a:blip r:embed="rId4"/>
          <a:stretch>
            <a:fillRect/>
          </a:stretch>
        </p:blipFill>
        <p:spPr>
          <a:xfrm>
            <a:off x="745052" y="1643768"/>
            <a:ext cx="7488515" cy="1171575"/>
          </a:xfrm>
          <a:prstGeom prst="rect">
            <a:avLst/>
          </a:prstGeom>
        </p:spPr>
      </p:pic>
    </p:spTree>
    <p:extLst>
      <p:ext uri="{BB962C8B-B14F-4D97-AF65-F5344CB8AC3E}">
        <p14:creationId xmlns:p14="http://schemas.microsoft.com/office/powerpoint/2010/main" val="8884430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238331" y="128229"/>
            <a:ext cx="8229600" cy="1399032"/>
          </a:xfrm>
        </p:spPr>
        <p:txBody>
          <a:bodyPr>
            <a:normAutofit/>
          </a:bodyPr>
          <a:lstStyle/>
          <a:p>
            <a:pPr algn="ctr"/>
            <a:r>
              <a:rPr lang="tr-TR" sz="4000" b="1" dirty="0">
                <a:solidFill>
                  <a:srgbClr val="FF0000"/>
                </a:solidFill>
              </a:rPr>
              <a:t>THE WORLD UNIVERSITY</a:t>
            </a:r>
            <a:br>
              <a:rPr lang="tr-TR" sz="4000" b="1" dirty="0">
                <a:solidFill>
                  <a:srgbClr val="FF0000"/>
                </a:solidFill>
              </a:rPr>
            </a:br>
            <a:r>
              <a:rPr lang="tr-TR" sz="4000" b="1" dirty="0">
                <a:solidFill>
                  <a:srgbClr val="FF0000"/>
                </a:solidFill>
              </a:rPr>
              <a:t>RANKINGS 2024</a:t>
            </a:r>
            <a:endParaRPr lang="en-US" sz="4000" b="1" dirty="0">
              <a:solidFill>
                <a:srgbClr val="FF0000"/>
              </a:solidFill>
            </a:endParaRPr>
          </a:p>
        </p:txBody>
      </p:sp>
      <p:sp>
        <p:nvSpPr>
          <p:cNvPr id="3" name="2 İçerik Yer Tutucusu"/>
          <p:cNvSpPr>
            <a:spLocks noGrp="1"/>
          </p:cNvSpPr>
          <p:nvPr>
            <p:ph idx="1"/>
          </p:nvPr>
        </p:nvSpPr>
        <p:spPr>
          <a:xfrm>
            <a:off x="395536" y="1587672"/>
            <a:ext cx="8424936" cy="4217592"/>
          </a:xfrm>
        </p:spPr>
        <p:txBody>
          <a:bodyPr>
            <a:normAutofit/>
          </a:bodyPr>
          <a:lstStyle/>
          <a:p>
            <a:endParaRPr lang="tr-TR"/>
          </a:p>
          <a:p>
            <a:pPr lvl="1"/>
            <a:endParaRPr lang="en-US"/>
          </a:p>
        </p:txBody>
      </p:sp>
      <p:pic>
        <p:nvPicPr>
          <p:cNvPr id="4" name="Picture 2" descr="C:\Users\Mahmut\Desktop\univ-ing-logo-gif.gif"/>
          <p:cNvPicPr>
            <a:picLocks noChangeAspect="1" noChangeArrowheads="1"/>
          </p:cNvPicPr>
          <p:nvPr/>
        </p:nvPicPr>
        <p:blipFill>
          <a:blip r:embed="rId2" cstate="print"/>
          <a:srcRect l="3539" t="14368" r="18017" b="39907"/>
          <a:stretch>
            <a:fillRect/>
          </a:stretch>
        </p:blipFill>
        <p:spPr bwMode="auto">
          <a:xfrm>
            <a:off x="-200867" y="7021027"/>
            <a:ext cx="2664296" cy="1097924"/>
          </a:xfrm>
          <a:prstGeom prst="rect">
            <a:avLst/>
          </a:prstGeom>
          <a:noFill/>
          <a:effectLst/>
        </p:spPr>
      </p:pic>
      <p:pic>
        <p:nvPicPr>
          <p:cNvPr id="9" name="Picture 2" descr="C:\Users\Mahmut\Desktop\sunu için alt logolar.jpg"/>
          <p:cNvPicPr>
            <a:picLocks noChangeAspect="1" noChangeArrowheads="1"/>
          </p:cNvPicPr>
          <p:nvPr/>
        </p:nvPicPr>
        <p:blipFill>
          <a:blip r:embed="rId3" cstate="print"/>
          <a:srcRect r="7052"/>
          <a:stretch>
            <a:fillRect/>
          </a:stretch>
        </p:blipFill>
        <p:spPr bwMode="auto">
          <a:xfrm>
            <a:off x="1259631" y="6576178"/>
            <a:ext cx="7897555" cy="281822"/>
          </a:xfrm>
          <a:prstGeom prst="rect">
            <a:avLst/>
          </a:prstGeom>
          <a:noFill/>
        </p:spPr>
      </p:pic>
      <p:pic>
        <p:nvPicPr>
          <p:cNvPr id="2" name="Resim 1">
            <a:extLst>
              <a:ext uri="{FF2B5EF4-FFF2-40B4-BE49-F238E27FC236}">
                <a16:creationId xmlns:a16="http://schemas.microsoft.com/office/drawing/2014/main" id="{A605BD0F-55D1-2192-501C-7F3F51BD2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177" y="728965"/>
            <a:ext cx="1834208" cy="961905"/>
          </a:xfrm>
          <a:prstGeom prst="rect">
            <a:avLst/>
          </a:prstGeom>
        </p:spPr>
      </p:pic>
      <p:sp>
        <p:nvSpPr>
          <p:cNvPr id="11" name="Dikdörtgen 10">
            <a:extLst>
              <a:ext uri="{FF2B5EF4-FFF2-40B4-BE49-F238E27FC236}">
                <a16:creationId xmlns:a16="http://schemas.microsoft.com/office/drawing/2014/main" id="{1AA4AC9D-7E2B-DF50-9E5C-55D38AB50082}"/>
              </a:ext>
            </a:extLst>
          </p:cNvPr>
          <p:cNvSpPr/>
          <p:nvPr/>
        </p:nvSpPr>
        <p:spPr>
          <a:xfrm>
            <a:off x="7469557" y="188640"/>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1001+</a:t>
            </a:r>
          </a:p>
        </p:txBody>
      </p:sp>
      <p:pic>
        <p:nvPicPr>
          <p:cNvPr id="7" name="Resim 6" descr="metin, ekran görüntüsü, yazı tipi, logo içeren bir resim&#10;&#10;Açıklama otomatik olarak oluşturuldu">
            <a:extLst>
              <a:ext uri="{FF2B5EF4-FFF2-40B4-BE49-F238E27FC236}">
                <a16:creationId xmlns:a16="http://schemas.microsoft.com/office/drawing/2014/main" id="{E01184CE-9E6B-3E65-5140-2C0744981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1" y="1435626"/>
            <a:ext cx="6898227" cy="4977520"/>
          </a:xfrm>
          <a:prstGeom prst="rect">
            <a:avLst/>
          </a:prstGeom>
        </p:spPr>
      </p:pic>
    </p:spTree>
    <p:extLst>
      <p:ext uri="{BB962C8B-B14F-4D97-AF65-F5344CB8AC3E}">
        <p14:creationId xmlns:p14="http://schemas.microsoft.com/office/powerpoint/2010/main" val="180026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323528" y="188640"/>
            <a:ext cx="8229600" cy="1399032"/>
          </a:xfrm>
        </p:spPr>
        <p:txBody>
          <a:bodyPr>
            <a:normAutofit/>
          </a:bodyPr>
          <a:lstStyle/>
          <a:p>
            <a:pPr algn="ctr"/>
            <a:r>
              <a:rPr lang="tr-TR" sz="4000" b="1" dirty="0">
                <a:solidFill>
                  <a:srgbClr val="FF0000"/>
                </a:solidFill>
              </a:rPr>
              <a:t>THE ASIA UNIVERSITY</a:t>
            </a:r>
            <a:br>
              <a:rPr lang="tr-TR" sz="4000" b="1" dirty="0">
                <a:solidFill>
                  <a:srgbClr val="FF0000"/>
                </a:solidFill>
              </a:rPr>
            </a:br>
            <a:r>
              <a:rPr lang="tr-TR" sz="4000" b="1" dirty="0">
                <a:solidFill>
                  <a:srgbClr val="FF0000"/>
                </a:solidFill>
              </a:rPr>
              <a:t>RANKINGS 2023</a:t>
            </a:r>
            <a:endParaRPr lang="en-US" sz="4000" b="1" dirty="0">
              <a:solidFill>
                <a:srgbClr val="FF0000"/>
              </a:solidFill>
            </a:endParaRPr>
          </a:p>
        </p:txBody>
      </p:sp>
      <p:sp>
        <p:nvSpPr>
          <p:cNvPr id="3" name="2 İçerik Yer Tutucusu"/>
          <p:cNvSpPr>
            <a:spLocks noGrp="1"/>
          </p:cNvSpPr>
          <p:nvPr>
            <p:ph idx="1"/>
          </p:nvPr>
        </p:nvSpPr>
        <p:spPr>
          <a:xfrm>
            <a:off x="395536" y="1587672"/>
            <a:ext cx="8424936" cy="4217592"/>
          </a:xfrm>
        </p:spPr>
        <p:txBody>
          <a:bodyPr>
            <a:normAutofit/>
          </a:bodyPr>
          <a:lstStyle/>
          <a:p>
            <a:endParaRPr lang="tr-TR" dirty="0"/>
          </a:p>
          <a:p>
            <a:pPr lvl="1"/>
            <a:endParaRPr lang="en-US" dirty="0"/>
          </a:p>
        </p:txBody>
      </p:sp>
      <p:pic>
        <p:nvPicPr>
          <p:cNvPr id="4" name="Picture 2" descr="C:\Users\Mahmut\Desktop\univ-ing-logo-gif.gif"/>
          <p:cNvPicPr>
            <a:picLocks noChangeAspect="1" noChangeArrowheads="1"/>
          </p:cNvPicPr>
          <p:nvPr/>
        </p:nvPicPr>
        <p:blipFill>
          <a:blip r:embed="rId2" cstate="print"/>
          <a:srcRect l="3539" t="14368" r="18017" b="39907"/>
          <a:stretch>
            <a:fillRect/>
          </a:stretch>
        </p:blipFill>
        <p:spPr bwMode="auto">
          <a:xfrm>
            <a:off x="107504" y="5733256"/>
            <a:ext cx="2664296" cy="1097924"/>
          </a:xfrm>
          <a:prstGeom prst="rect">
            <a:avLst/>
          </a:prstGeom>
          <a:noFill/>
          <a:effectLst/>
        </p:spPr>
      </p:pic>
      <p:pic>
        <p:nvPicPr>
          <p:cNvPr id="9" name="Picture 2" descr="C:\Users\Mahmut\Desktop\sunu için alt logolar.jpg"/>
          <p:cNvPicPr>
            <a:picLocks noChangeAspect="1" noChangeArrowheads="1"/>
          </p:cNvPicPr>
          <p:nvPr/>
        </p:nvPicPr>
        <p:blipFill>
          <a:blip r:embed="rId3" cstate="print"/>
          <a:srcRect r="7052"/>
          <a:stretch>
            <a:fillRect/>
          </a:stretch>
        </p:blipFill>
        <p:spPr bwMode="auto">
          <a:xfrm>
            <a:off x="1259631" y="6576178"/>
            <a:ext cx="7897555" cy="281822"/>
          </a:xfrm>
          <a:prstGeom prst="rect">
            <a:avLst/>
          </a:prstGeom>
          <a:noFill/>
        </p:spPr>
      </p:pic>
      <p:pic>
        <p:nvPicPr>
          <p:cNvPr id="2" name="Resim 1">
            <a:extLst>
              <a:ext uri="{FF2B5EF4-FFF2-40B4-BE49-F238E27FC236}">
                <a16:creationId xmlns:a16="http://schemas.microsoft.com/office/drawing/2014/main" id="{A605BD0F-55D1-2192-501C-7F3F51BD2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741" y="1396681"/>
            <a:ext cx="1834208" cy="961905"/>
          </a:xfrm>
          <a:prstGeom prst="rect">
            <a:avLst/>
          </a:prstGeom>
        </p:spPr>
      </p:pic>
      <p:sp>
        <p:nvSpPr>
          <p:cNvPr id="6" name="Metin kutusu 5"/>
          <p:cNvSpPr txBox="1"/>
          <p:nvPr/>
        </p:nvSpPr>
        <p:spPr>
          <a:xfrm>
            <a:off x="2349906" y="1516838"/>
            <a:ext cx="6577531" cy="830997"/>
          </a:xfrm>
          <a:prstGeom prst="rect">
            <a:avLst/>
          </a:prstGeom>
          <a:noFill/>
        </p:spPr>
        <p:txBody>
          <a:bodyPr wrap="square" rtlCol="0">
            <a:spAutoFit/>
          </a:bodyPr>
          <a:lstStyle/>
          <a:p>
            <a:r>
              <a:rPr lang="en-GB" sz="1600" dirty="0">
                <a:solidFill>
                  <a:srgbClr val="002060"/>
                </a:solidFill>
              </a:rPr>
              <a:t>The </a:t>
            </a:r>
            <a:r>
              <a:rPr lang="en-GB" sz="1600" i="1" dirty="0">
                <a:solidFill>
                  <a:srgbClr val="002060"/>
                </a:solidFill>
              </a:rPr>
              <a:t>Times Higher Education</a:t>
            </a:r>
            <a:r>
              <a:rPr lang="en-GB" sz="1600" dirty="0">
                <a:solidFill>
                  <a:srgbClr val="002060"/>
                </a:solidFill>
              </a:rPr>
              <a:t> Asia University Rankings 2023 use the same performance indicators as the </a:t>
            </a:r>
            <a:r>
              <a:rPr lang="en-GB" sz="1600" i="1" dirty="0">
                <a:solidFill>
                  <a:srgbClr val="002060"/>
                </a:solidFill>
              </a:rPr>
              <a:t>THE</a:t>
            </a:r>
            <a:r>
              <a:rPr lang="en-GB" sz="1600" dirty="0">
                <a:solidFill>
                  <a:srgbClr val="002060"/>
                </a:solidFill>
              </a:rPr>
              <a:t> World University Rankings</a:t>
            </a:r>
            <a:r>
              <a:rPr lang="tr-TR" sz="1600" dirty="0">
                <a:solidFill>
                  <a:srgbClr val="002060"/>
                </a:solidFill>
              </a:rPr>
              <a:t> to </a:t>
            </a:r>
            <a:r>
              <a:rPr lang="en-GB" sz="1600" dirty="0">
                <a:solidFill>
                  <a:srgbClr val="002060"/>
                </a:solidFill>
              </a:rPr>
              <a:t>reflect the attributes of Asia’s institutions.</a:t>
            </a:r>
          </a:p>
        </p:txBody>
      </p:sp>
      <p:pic>
        <p:nvPicPr>
          <p:cNvPr id="7" name="Resim 6">
            <a:extLst>
              <a:ext uri="{FF2B5EF4-FFF2-40B4-BE49-F238E27FC236}">
                <a16:creationId xmlns:a16="http://schemas.microsoft.com/office/drawing/2014/main" id="{0F214809-DE72-29F1-CE90-2DBD53396A26}"/>
              </a:ext>
            </a:extLst>
          </p:cNvPr>
          <p:cNvPicPr>
            <a:picLocks noChangeAspect="1"/>
          </p:cNvPicPr>
          <p:nvPr/>
        </p:nvPicPr>
        <p:blipFill>
          <a:blip r:embed="rId5"/>
          <a:stretch>
            <a:fillRect/>
          </a:stretch>
        </p:blipFill>
        <p:spPr>
          <a:xfrm>
            <a:off x="758239" y="2671822"/>
            <a:ext cx="7990225" cy="2847296"/>
          </a:xfrm>
          <a:prstGeom prst="rect">
            <a:avLst/>
          </a:prstGeom>
        </p:spPr>
      </p:pic>
    </p:spTree>
    <p:extLst>
      <p:ext uri="{BB962C8B-B14F-4D97-AF65-F5344CB8AC3E}">
        <p14:creationId xmlns:p14="http://schemas.microsoft.com/office/powerpoint/2010/main" val="319871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323528" y="188640"/>
            <a:ext cx="8229600" cy="1399032"/>
          </a:xfrm>
        </p:spPr>
        <p:txBody>
          <a:bodyPr>
            <a:normAutofit/>
          </a:bodyPr>
          <a:lstStyle/>
          <a:p>
            <a:pPr algn="ctr"/>
            <a:r>
              <a:rPr lang="tr-TR" sz="4000" b="1" dirty="0">
                <a:solidFill>
                  <a:srgbClr val="FF0000"/>
                </a:solidFill>
              </a:rPr>
              <a:t>THE YOUNG UNIVERSITY</a:t>
            </a:r>
            <a:br>
              <a:rPr lang="tr-TR" sz="4000" b="1" dirty="0">
                <a:solidFill>
                  <a:srgbClr val="FF0000"/>
                </a:solidFill>
              </a:rPr>
            </a:br>
            <a:r>
              <a:rPr lang="tr-TR" sz="4000" b="1" dirty="0">
                <a:solidFill>
                  <a:srgbClr val="FF0000"/>
                </a:solidFill>
              </a:rPr>
              <a:t>RANKINGS 2023</a:t>
            </a:r>
            <a:endParaRPr lang="en-US" sz="4000" b="1" dirty="0">
              <a:solidFill>
                <a:srgbClr val="FF0000"/>
              </a:solidFill>
            </a:endParaRPr>
          </a:p>
        </p:txBody>
      </p:sp>
      <p:sp>
        <p:nvSpPr>
          <p:cNvPr id="3" name="2 İçerik Yer Tutucusu"/>
          <p:cNvSpPr>
            <a:spLocks noGrp="1"/>
          </p:cNvSpPr>
          <p:nvPr>
            <p:ph idx="1"/>
          </p:nvPr>
        </p:nvSpPr>
        <p:spPr>
          <a:xfrm>
            <a:off x="395536" y="1587672"/>
            <a:ext cx="8424936" cy="4217592"/>
          </a:xfrm>
        </p:spPr>
        <p:txBody>
          <a:bodyPr>
            <a:normAutofit/>
          </a:bodyPr>
          <a:lstStyle/>
          <a:p>
            <a:endParaRPr lang="tr-TR"/>
          </a:p>
          <a:p>
            <a:pPr lvl="1"/>
            <a:endParaRPr lang="en-US"/>
          </a:p>
        </p:txBody>
      </p:sp>
      <p:pic>
        <p:nvPicPr>
          <p:cNvPr id="4" name="Picture 2" descr="C:\Users\Mahmut\Desktop\univ-ing-logo-gif.gif"/>
          <p:cNvPicPr>
            <a:picLocks noChangeAspect="1" noChangeArrowheads="1"/>
          </p:cNvPicPr>
          <p:nvPr/>
        </p:nvPicPr>
        <p:blipFill>
          <a:blip r:embed="rId2" cstate="print"/>
          <a:srcRect l="3539" t="14368" r="18017" b="39907"/>
          <a:stretch>
            <a:fillRect/>
          </a:stretch>
        </p:blipFill>
        <p:spPr bwMode="auto">
          <a:xfrm>
            <a:off x="107504" y="5733256"/>
            <a:ext cx="2664296" cy="1097924"/>
          </a:xfrm>
          <a:prstGeom prst="rect">
            <a:avLst/>
          </a:prstGeom>
          <a:noFill/>
          <a:effectLst/>
        </p:spPr>
      </p:pic>
      <p:pic>
        <p:nvPicPr>
          <p:cNvPr id="9" name="Picture 2" descr="C:\Users\Mahmut\Desktop\sunu için alt logolar.jpg"/>
          <p:cNvPicPr>
            <a:picLocks noChangeAspect="1" noChangeArrowheads="1"/>
          </p:cNvPicPr>
          <p:nvPr/>
        </p:nvPicPr>
        <p:blipFill>
          <a:blip r:embed="rId3" cstate="print"/>
          <a:srcRect r="7052"/>
          <a:stretch>
            <a:fillRect/>
          </a:stretch>
        </p:blipFill>
        <p:spPr bwMode="auto">
          <a:xfrm>
            <a:off x="1259631" y="6576178"/>
            <a:ext cx="7897555" cy="281822"/>
          </a:xfrm>
          <a:prstGeom prst="rect">
            <a:avLst/>
          </a:prstGeom>
          <a:noFill/>
        </p:spPr>
      </p:pic>
      <p:pic>
        <p:nvPicPr>
          <p:cNvPr id="2" name="Resim 1">
            <a:extLst>
              <a:ext uri="{FF2B5EF4-FFF2-40B4-BE49-F238E27FC236}">
                <a16:creationId xmlns:a16="http://schemas.microsoft.com/office/drawing/2014/main" id="{A605BD0F-55D1-2192-501C-7F3F51BD2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741" y="1396681"/>
            <a:ext cx="1834208" cy="961905"/>
          </a:xfrm>
          <a:prstGeom prst="rect">
            <a:avLst/>
          </a:prstGeom>
        </p:spPr>
      </p:pic>
      <p:sp>
        <p:nvSpPr>
          <p:cNvPr id="5" name="Metin kutusu 4"/>
          <p:cNvSpPr txBox="1"/>
          <p:nvPr/>
        </p:nvSpPr>
        <p:spPr>
          <a:xfrm>
            <a:off x="2483768" y="1556792"/>
            <a:ext cx="5780237" cy="923330"/>
          </a:xfrm>
          <a:prstGeom prst="rect">
            <a:avLst/>
          </a:prstGeom>
          <a:noFill/>
        </p:spPr>
        <p:txBody>
          <a:bodyPr wrap="square" rtlCol="0">
            <a:spAutoFit/>
          </a:bodyPr>
          <a:lstStyle/>
          <a:p>
            <a:r>
              <a:rPr lang="en-GB" dirty="0">
                <a:solidFill>
                  <a:srgbClr val="002060"/>
                </a:solidFill>
              </a:rPr>
              <a:t>The</a:t>
            </a:r>
            <a:r>
              <a:rPr lang="en-GB" i="1" dirty="0">
                <a:solidFill>
                  <a:srgbClr val="002060"/>
                </a:solidFill>
              </a:rPr>
              <a:t> Times Higher Education</a:t>
            </a:r>
            <a:r>
              <a:rPr lang="en-GB" dirty="0">
                <a:solidFill>
                  <a:srgbClr val="002060"/>
                </a:solidFill>
              </a:rPr>
              <a:t> Young University Rankings list the world’s best universities that are 50 years old or younger.</a:t>
            </a:r>
          </a:p>
        </p:txBody>
      </p:sp>
      <p:pic>
        <p:nvPicPr>
          <p:cNvPr id="7" name="Resim 6">
            <a:extLst>
              <a:ext uri="{FF2B5EF4-FFF2-40B4-BE49-F238E27FC236}">
                <a16:creationId xmlns:a16="http://schemas.microsoft.com/office/drawing/2014/main" id="{3D2BCF08-8E5C-3D01-452D-BD423716FAE5}"/>
              </a:ext>
            </a:extLst>
          </p:cNvPr>
          <p:cNvPicPr>
            <a:picLocks noChangeAspect="1"/>
          </p:cNvPicPr>
          <p:nvPr/>
        </p:nvPicPr>
        <p:blipFill>
          <a:blip r:embed="rId5"/>
          <a:stretch>
            <a:fillRect/>
          </a:stretch>
        </p:blipFill>
        <p:spPr>
          <a:xfrm>
            <a:off x="992112" y="2622862"/>
            <a:ext cx="7512599" cy="3001648"/>
          </a:xfrm>
          <a:prstGeom prst="rect">
            <a:avLst/>
          </a:prstGeom>
        </p:spPr>
      </p:pic>
    </p:spTree>
    <p:extLst>
      <p:ext uri="{BB962C8B-B14F-4D97-AF65-F5344CB8AC3E}">
        <p14:creationId xmlns:p14="http://schemas.microsoft.com/office/powerpoint/2010/main" val="52816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251520" y="188640"/>
            <a:ext cx="8496944" cy="1399032"/>
          </a:xfrm>
        </p:spPr>
        <p:txBody>
          <a:bodyPr>
            <a:normAutofit fontScale="90000"/>
          </a:bodyPr>
          <a:lstStyle/>
          <a:p>
            <a:pPr algn="ctr"/>
            <a:r>
              <a:rPr lang="en-US" sz="4200" b="1" dirty="0">
                <a:solidFill>
                  <a:srgbClr val="FF0000"/>
                </a:solidFill>
              </a:rPr>
              <a:t>UI GreenMetric                                         World University Rankings </a:t>
            </a:r>
            <a:r>
              <a:rPr lang="tr-TR" sz="4200" b="1" dirty="0">
                <a:solidFill>
                  <a:srgbClr val="FF0000"/>
                </a:solidFill>
              </a:rPr>
              <a:t>2023</a:t>
            </a:r>
            <a:endParaRPr lang="en-US" sz="4200" b="1" dirty="0">
              <a:solidFill>
                <a:srgbClr val="FF0000"/>
              </a:solidFill>
            </a:endParaRPr>
          </a:p>
        </p:txBody>
      </p:sp>
      <p:sp>
        <p:nvSpPr>
          <p:cNvPr id="3" name="2 İçerik Yer Tutucusu"/>
          <p:cNvSpPr>
            <a:spLocks noGrp="1"/>
          </p:cNvSpPr>
          <p:nvPr>
            <p:ph idx="1"/>
          </p:nvPr>
        </p:nvSpPr>
        <p:spPr>
          <a:xfrm>
            <a:off x="395536" y="1587672"/>
            <a:ext cx="8424936" cy="4217592"/>
          </a:xfrm>
        </p:spPr>
        <p:txBody>
          <a:bodyPr>
            <a:normAutofit/>
          </a:bodyPr>
          <a:lstStyle/>
          <a:p>
            <a:endParaRPr lang="tr-TR" dirty="0"/>
          </a:p>
          <a:p>
            <a:pPr lvl="1"/>
            <a:endParaRPr lang="en-US" dirty="0"/>
          </a:p>
        </p:txBody>
      </p:sp>
      <p:pic>
        <p:nvPicPr>
          <p:cNvPr id="4" name="Picture 2" descr="C:\Users\Mahmut\Desktop\univ-ing-logo-gif.gif"/>
          <p:cNvPicPr>
            <a:picLocks noChangeAspect="1" noChangeArrowheads="1"/>
          </p:cNvPicPr>
          <p:nvPr/>
        </p:nvPicPr>
        <p:blipFill>
          <a:blip r:embed="rId2" cstate="print"/>
          <a:srcRect l="3539" t="14368" r="18017" b="39907"/>
          <a:stretch>
            <a:fillRect/>
          </a:stretch>
        </p:blipFill>
        <p:spPr bwMode="auto">
          <a:xfrm>
            <a:off x="107504" y="5733256"/>
            <a:ext cx="2664296" cy="1097924"/>
          </a:xfrm>
          <a:prstGeom prst="rect">
            <a:avLst/>
          </a:prstGeom>
          <a:noFill/>
          <a:effectLst/>
        </p:spPr>
      </p:pic>
      <p:pic>
        <p:nvPicPr>
          <p:cNvPr id="9" name="Picture 2" descr="C:\Users\Mahmut\Desktop\sunu için alt logolar.jpg"/>
          <p:cNvPicPr>
            <a:picLocks noChangeAspect="1" noChangeArrowheads="1"/>
          </p:cNvPicPr>
          <p:nvPr/>
        </p:nvPicPr>
        <p:blipFill>
          <a:blip r:embed="rId3" cstate="print"/>
          <a:srcRect r="7052"/>
          <a:stretch>
            <a:fillRect/>
          </a:stretch>
        </p:blipFill>
        <p:spPr bwMode="auto">
          <a:xfrm>
            <a:off x="1259631" y="6576178"/>
            <a:ext cx="7897555" cy="281822"/>
          </a:xfrm>
          <a:prstGeom prst="rect">
            <a:avLst/>
          </a:prstGeom>
          <a:noFill/>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1800" y="-12398374"/>
            <a:ext cx="5400000" cy="375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106" y="2636912"/>
            <a:ext cx="1839092" cy="122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a:extLst>
              <a:ext uri="{FF2B5EF4-FFF2-40B4-BE49-F238E27FC236}">
                <a16:creationId xmlns:a16="http://schemas.microsoft.com/office/drawing/2014/main" id="{0E1F1151-8B82-2BB7-1097-74A6B76E726D}"/>
              </a:ext>
            </a:extLst>
          </p:cNvPr>
          <p:cNvPicPr>
            <a:picLocks noChangeAspect="1"/>
          </p:cNvPicPr>
          <p:nvPr/>
        </p:nvPicPr>
        <p:blipFill>
          <a:blip r:embed="rId6"/>
          <a:stretch>
            <a:fillRect/>
          </a:stretch>
        </p:blipFill>
        <p:spPr>
          <a:xfrm>
            <a:off x="2503214" y="1563473"/>
            <a:ext cx="6317258" cy="4301967"/>
          </a:xfrm>
          <a:prstGeom prst="rect">
            <a:avLst/>
          </a:prstGeom>
        </p:spPr>
      </p:pic>
    </p:spTree>
    <p:extLst>
      <p:ext uri="{BB962C8B-B14F-4D97-AF65-F5344CB8AC3E}">
        <p14:creationId xmlns:p14="http://schemas.microsoft.com/office/powerpoint/2010/main" val="228330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440" y="325772"/>
            <a:ext cx="8719120" cy="5976664"/>
          </a:xfrm>
        </p:spPr>
        <p:txBody>
          <a:bodyPr/>
          <a:lstStyle/>
          <a:p>
            <a:endParaRPr lang="tr-TR" b="1" dirty="0"/>
          </a:p>
          <a:p>
            <a:endParaRPr lang="tr-TR" dirty="0"/>
          </a:p>
        </p:txBody>
      </p:sp>
      <p:grpSp>
        <p:nvGrpSpPr>
          <p:cNvPr id="4" name="Grup 3"/>
          <p:cNvGrpSpPr/>
          <p:nvPr/>
        </p:nvGrpSpPr>
        <p:grpSpPr>
          <a:xfrm>
            <a:off x="1236354" y="373185"/>
            <a:ext cx="6624618" cy="5325851"/>
            <a:chOff x="1691799" y="571987"/>
            <a:chExt cx="6624618" cy="5325851"/>
          </a:xfrm>
        </p:grpSpPr>
        <p:grpSp>
          <p:nvGrpSpPr>
            <p:cNvPr id="2" name="Grup 1"/>
            <p:cNvGrpSpPr/>
            <p:nvPr/>
          </p:nvGrpSpPr>
          <p:grpSpPr>
            <a:xfrm>
              <a:off x="1913100" y="571987"/>
              <a:ext cx="6176442" cy="5325851"/>
              <a:chOff x="1864518" y="547742"/>
              <a:chExt cx="6176442" cy="5364210"/>
            </a:xfrm>
            <a:effectLst/>
          </p:grpSpPr>
          <p:sp>
            <p:nvSpPr>
              <p:cNvPr id="9" name="Serbest Form 8"/>
              <p:cNvSpPr/>
              <p:nvPr/>
            </p:nvSpPr>
            <p:spPr>
              <a:xfrm>
                <a:off x="4952739" y="1514820"/>
                <a:ext cx="2326741" cy="442927"/>
              </a:xfrm>
              <a:custGeom>
                <a:avLst/>
                <a:gdLst/>
                <a:ahLst/>
                <a:cxnLst/>
                <a:rect l="0" t="0" r="0" b="0"/>
                <a:pathLst>
                  <a:path>
                    <a:moveTo>
                      <a:pt x="0" y="0"/>
                    </a:moveTo>
                    <a:lnTo>
                      <a:pt x="0" y="301841"/>
                    </a:lnTo>
                    <a:lnTo>
                      <a:pt x="2326741" y="301841"/>
                    </a:lnTo>
                    <a:lnTo>
                      <a:pt x="2326741" y="4429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tr-TR"/>
              </a:p>
            </p:txBody>
          </p:sp>
          <p:sp>
            <p:nvSpPr>
              <p:cNvPr id="14" name="Serbest Form 13"/>
              <p:cNvSpPr/>
              <p:nvPr/>
            </p:nvSpPr>
            <p:spPr>
              <a:xfrm>
                <a:off x="2625997" y="1514820"/>
                <a:ext cx="2326741" cy="442927"/>
              </a:xfrm>
              <a:custGeom>
                <a:avLst/>
                <a:gdLst/>
                <a:ahLst/>
                <a:cxnLst/>
                <a:rect l="0" t="0" r="0" b="0"/>
                <a:pathLst>
                  <a:path>
                    <a:moveTo>
                      <a:pt x="2326741" y="0"/>
                    </a:moveTo>
                    <a:lnTo>
                      <a:pt x="2326741" y="301841"/>
                    </a:lnTo>
                    <a:lnTo>
                      <a:pt x="0" y="301841"/>
                    </a:lnTo>
                    <a:lnTo>
                      <a:pt x="0" y="4429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tr-TR"/>
              </a:p>
            </p:txBody>
          </p:sp>
          <p:sp>
            <p:nvSpPr>
              <p:cNvPr id="15" name="Yuvarlatılmış Dikdörtgen 14"/>
              <p:cNvSpPr/>
              <p:nvPr/>
            </p:nvSpPr>
            <p:spPr>
              <a:xfrm>
                <a:off x="4191260" y="547742"/>
                <a:ext cx="1522958" cy="96707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tr-TR"/>
              </a:p>
            </p:txBody>
          </p:sp>
          <p:sp>
            <p:nvSpPr>
              <p:cNvPr id="16" name="Serbest Form 15"/>
              <p:cNvSpPr/>
              <p:nvPr/>
            </p:nvSpPr>
            <p:spPr>
              <a:xfrm>
                <a:off x="4191259" y="547742"/>
                <a:ext cx="1522958" cy="967078"/>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2000" b="1" kern="1200" dirty="0">
                    <a:solidFill>
                      <a:srgbClr val="C00000"/>
                    </a:solidFill>
                  </a:rPr>
                  <a:t>REKTÖR</a:t>
                </a:r>
                <a:endParaRPr lang="tr-TR" sz="1300" b="1" kern="1200" dirty="0">
                  <a:solidFill>
                    <a:srgbClr val="C00000"/>
                  </a:solidFill>
                </a:endParaRPr>
              </a:p>
            </p:txBody>
          </p:sp>
          <p:sp>
            <p:nvSpPr>
              <p:cNvPr id="17" name="Yuvarlatılmış Dikdörtgen 16"/>
              <p:cNvSpPr/>
              <p:nvPr/>
            </p:nvSpPr>
            <p:spPr>
              <a:xfrm>
                <a:off x="1864518" y="1957747"/>
                <a:ext cx="1522958" cy="96707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tr-TR"/>
              </a:p>
            </p:txBody>
          </p:sp>
          <p:sp>
            <p:nvSpPr>
              <p:cNvPr id="18" name="Serbest Form 17"/>
              <p:cNvSpPr/>
              <p:nvPr/>
            </p:nvSpPr>
            <p:spPr>
              <a:xfrm>
                <a:off x="1864518" y="1957748"/>
                <a:ext cx="1522958" cy="967078"/>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Kalite Temsilcisi /Koordinatörü</a:t>
                </a:r>
              </a:p>
            </p:txBody>
          </p:sp>
          <p:sp>
            <p:nvSpPr>
              <p:cNvPr id="25" name="Yuvarlatılmış Dikdörtgen 24"/>
              <p:cNvSpPr/>
              <p:nvPr/>
            </p:nvSpPr>
            <p:spPr>
              <a:xfrm>
                <a:off x="6518002" y="1957747"/>
                <a:ext cx="1522958" cy="96707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tr-TR"/>
              </a:p>
            </p:txBody>
          </p:sp>
          <p:sp>
            <p:nvSpPr>
              <p:cNvPr id="26" name="Serbest Form 25"/>
              <p:cNvSpPr/>
              <p:nvPr/>
            </p:nvSpPr>
            <p:spPr>
              <a:xfrm>
                <a:off x="6518002" y="1957748"/>
                <a:ext cx="1522958" cy="967078"/>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400" b="1" kern="1200" dirty="0">
                    <a:solidFill>
                      <a:srgbClr val="C00000"/>
                    </a:solidFill>
                  </a:rPr>
                  <a:t>Kalite ve Akreditasyon Komisyonu</a:t>
                </a:r>
              </a:p>
            </p:txBody>
          </p:sp>
          <p:sp>
            <p:nvSpPr>
              <p:cNvPr id="28" name="Serbest Form 27"/>
              <p:cNvSpPr/>
              <p:nvPr/>
            </p:nvSpPr>
            <p:spPr>
              <a:xfrm>
                <a:off x="6395626" y="3279576"/>
                <a:ext cx="1522958" cy="692152"/>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Birim Kalite ve Akreditasyon Komisyonu</a:t>
                </a:r>
              </a:p>
            </p:txBody>
          </p:sp>
          <p:sp>
            <p:nvSpPr>
              <p:cNvPr id="30" name="Serbest Form 29"/>
              <p:cNvSpPr/>
              <p:nvPr/>
            </p:nvSpPr>
            <p:spPr>
              <a:xfrm>
                <a:off x="6395626" y="5140716"/>
                <a:ext cx="1522958" cy="692152"/>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Birim Kalite Koordinatörleri</a:t>
                </a:r>
              </a:p>
            </p:txBody>
          </p:sp>
          <p:sp>
            <p:nvSpPr>
              <p:cNvPr id="32" name="Serbest Form 31"/>
              <p:cNvSpPr/>
              <p:nvPr/>
            </p:nvSpPr>
            <p:spPr>
              <a:xfrm>
                <a:off x="6395626" y="4219492"/>
                <a:ext cx="1522958" cy="692152"/>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İdari Birimler  Kalite Komisyonu</a:t>
                </a:r>
              </a:p>
            </p:txBody>
          </p:sp>
          <p:sp>
            <p:nvSpPr>
              <p:cNvPr id="34" name="Serbest Form 33"/>
              <p:cNvSpPr/>
              <p:nvPr/>
            </p:nvSpPr>
            <p:spPr>
              <a:xfrm>
                <a:off x="4523418" y="2936717"/>
                <a:ext cx="864096" cy="2429667"/>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77855" tIns="77855" rIns="77855" bIns="77855" numCol="1" spcCol="1270" anchor="ctr" anchorCtr="0">
                <a:noAutofit/>
              </a:bodyPr>
              <a:lstStyle/>
              <a:p>
                <a:pPr lvl="0" algn="ctr" defTabSz="577850">
                  <a:lnSpc>
                    <a:spcPct val="90000"/>
                  </a:lnSpc>
                  <a:spcBef>
                    <a:spcPct val="0"/>
                  </a:spcBef>
                  <a:spcAft>
                    <a:spcPct val="35000"/>
                  </a:spcAft>
                </a:pPr>
                <a:r>
                  <a:rPr lang="tr-TR" sz="1600" b="1" kern="1200" dirty="0">
                    <a:solidFill>
                      <a:srgbClr val="C00000"/>
                    </a:solidFill>
                  </a:rPr>
                  <a:t>Kalite Koordinatörlüğü</a:t>
                </a:r>
              </a:p>
            </p:txBody>
          </p:sp>
          <p:sp>
            <p:nvSpPr>
              <p:cNvPr id="20" name="Serbest Form 19"/>
              <p:cNvSpPr/>
              <p:nvPr/>
            </p:nvSpPr>
            <p:spPr>
              <a:xfrm>
                <a:off x="1968551" y="3234934"/>
                <a:ext cx="1522958" cy="714110"/>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Koordinatör Yardımcısı</a:t>
                </a:r>
              </a:p>
              <a:p>
                <a:pPr lvl="0" algn="ctr" defTabSz="577850">
                  <a:lnSpc>
                    <a:spcPct val="90000"/>
                  </a:lnSpc>
                  <a:spcBef>
                    <a:spcPct val="0"/>
                  </a:spcBef>
                  <a:spcAft>
                    <a:spcPct val="35000"/>
                  </a:spcAft>
                </a:pPr>
                <a:r>
                  <a:rPr lang="tr-TR" sz="1200" b="1" kern="1200" dirty="0">
                    <a:solidFill>
                      <a:srgbClr val="C00000"/>
                    </a:solidFill>
                  </a:rPr>
                  <a:t>(Eğitim- Öğretim</a:t>
                </a:r>
                <a:r>
                  <a:rPr lang="tr-TR" sz="1200" b="1" kern="1200" dirty="0"/>
                  <a:t>)</a:t>
                </a:r>
              </a:p>
            </p:txBody>
          </p:sp>
          <p:sp>
            <p:nvSpPr>
              <p:cNvPr id="22" name="Serbest Form 21"/>
              <p:cNvSpPr/>
              <p:nvPr/>
            </p:nvSpPr>
            <p:spPr>
              <a:xfrm>
                <a:off x="1968551" y="4250804"/>
                <a:ext cx="1522958" cy="714110"/>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Koordinatör Yardımcısı</a:t>
                </a:r>
              </a:p>
              <a:p>
                <a:pPr lvl="0" algn="ctr" defTabSz="577850">
                  <a:lnSpc>
                    <a:spcPct val="90000"/>
                  </a:lnSpc>
                  <a:spcBef>
                    <a:spcPct val="0"/>
                  </a:spcBef>
                  <a:spcAft>
                    <a:spcPct val="35000"/>
                  </a:spcAft>
                </a:pPr>
                <a:r>
                  <a:rPr lang="tr-TR" sz="1300" b="1" kern="1200" dirty="0">
                    <a:solidFill>
                      <a:srgbClr val="C00000"/>
                    </a:solidFill>
                  </a:rPr>
                  <a:t>(Ar-Ge)</a:t>
                </a:r>
              </a:p>
            </p:txBody>
          </p:sp>
          <p:sp>
            <p:nvSpPr>
              <p:cNvPr id="24" name="Serbest Form 23"/>
              <p:cNvSpPr/>
              <p:nvPr/>
            </p:nvSpPr>
            <p:spPr>
              <a:xfrm>
                <a:off x="1948299" y="5197842"/>
                <a:ext cx="1522958" cy="714110"/>
              </a:xfrm>
              <a:custGeom>
                <a:avLst/>
                <a:gdLst>
                  <a:gd name="connsiteX0" fmla="*/ 0 w 1522958"/>
                  <a:gd name="connsiteY0" fmla="*/ 96708 h 967078"/>
                  <a:gd name="connsiteX1" fmla="*/ 96708 w 1522958"/>
                  <a:gd name="connsiteY1" fmla="*/ 0 h 967078"/>
                  <a:gd name="connsiteX2" fmla="*/ 1426250 w 1522958"/>
                  <a:gd name="connsiteY2" fmla="*/ 0 h 967078"/>
                  <a:gd name="connsiteX3" fmla="*/ 1522958 w 1522958"/>
                  <a:gd name="connsiteY3" fmla="*/ 96708 h 967078"/>
                  <a:gd name="connsiteX4" fmla="*/ 1522958 w 1522958"/>
                  <a:gd name="connsiteY4" fmla="*/ 870370 h 967078"/>
                  <a:gd name="connsiteX5" fmla="*/ 1426250 w 1522958"/>
                  <a:gd name="connsiteY5" fmla="*/ 967078 h 967078"/>
                  <a:gd name="connsiteX6" fmla="*/ 96708 w 1522958"/>
                  <a:gd name="connsiteY6" fmla="*/ 967078 h 967078"/>
                  <a:gd name="connsiteX7" fmla="*/ 0 w 1522958"/>
                  <a:gd name="connsiteY7" fmla="*/ 870370 h 967078"/>
                  <a:gd name="connsiteX8" fmla="*/ 0 w 1522958"/>
                  <a:gd name="connsiteY8" fmla="*/ 96708 h 9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958" h="967078">
                    <a:moveTo>
                      <a:pt x="0" y="96708"/>
                    </a:moveTo>
                    <a:cubicBezTo>
                      <a:pt x="0" y="43298"/>
                      <a:pt x="43298" y="0"/>
                      <a:pt x="96708" y="0"/>
                    </a:cubicBezTo>
                    <a:lnTo>
                      <a:pt x="1426250" y="0"/>
                    </a:lnTo>
                    <a:cubicBezTo>
                      <a:pt x="1479660" y="0"/>
                      <a:pt x="1522958" y="43298"/>
                      <a:pt x="1522958" y="96708"/>
                    </a:cubicBezTo>
                    <a:lnTo>
                      <a:pt x="1522958" y="870370"/>
                    </a:lnTo>
                    <a:cubicBezTo>
                      <a:pt x="1522958" y="923780"/>
                      <a:pt x="1479660" y="967078"/>
                      <a:pt x="1426250" y="967078"/>
                    </a:cubicBezTo>
                    <a:lnTo>
                      <a:pt x="96708" y="967078"/>
                    </a:lnTo>
                    <a:cubicBezTo>
                      <a:pt x="43298" y="967078"/>
                      <a:pt x="0" y="923780"/>
                      <a:pt x="0" y="870370"/>
                    </a:cubicBezTo>
                    <a:lnTo>
                      <a:pt x="0" y="967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855" tIns="77855" rIns="77855" bIns="77855" numCol="1" spcCol="1270" anchor="ctr" anchorCtr="0">
                <a:noAutofit/>
              </a:bodyPr>
              <a:lstStyle/>
              <a:p>
                <a:pPr lvl="0" algn="ctr" defTabSz="577850">
                  <a:lnSpc>
                    <a:spcPct val="90000"/>
                  </a:lnSpc>
                  <a:spcBef>
                    <a:spcPct val="0"/>
                  </a:spcBef>
                  <a:spcAft>
                    <a:spcPct val="35000"/>
                  </a:spcAft>
                </a:pPr>
                <a:r>
                  <a:rPr lang="tr-TR" sz="1300" b="1" kern="1200" dirty="0">
                    <a:solidFill>
                      <a:srgbClr val="C00000"/>
                    </a:solidFill>
                  </a:rPr>
                  <a:t>Koordinatör Yardımcısı (Yönetim Sis/ Topluma </a:t>
                </a:r>
                <a:r>
                  <a:rPr lang="tr-TR" sz="1300" b="1" kern="1200" dirty="0" err="1">
                    <a:solidFill>
                      <a:srgbClr val="C00000"/>
                    </a:solidFill>
                  </a:rPr>
                  <a:t>Hiz</a:t>
                </a:r>
                <a:r>
                  <a:rPr lang="tr-TR" sz="1300" b="1" kern="1200" dirty="0">
                    <a:solidFill>
                      <a:srgbClr val="C00000"/>
                    </a:solidFill>
                  </a:rPr>
                  <a:t>.)</a:t>
                </a:r>
              </a:p>
            </p:txBody>
          </p:sp>
        </p:grpSp>
        <p:cxnSp>
          <p:nvCxnSpPr>
            <p:cNvPr id="38" name="Dirsek Bağlayıcısı 37"/>
            <p:cNvCxnSpPr/>
            <p:nvPr/>
          </p:nvCxnSpPr>
          <p:spPr>
            <a:xfrm rot="5400000">
              <a:off x="1221257" y="2935714"/>
              <a:ext cx="1151064" cy="209977"/>
            </a:xfrm>
            <a:prstGeom prst="bentConnector3">
              <a:avLst>
                <a:gd name="adj1" fmla="val 1918"/>
              </a:avLst>
            </a:prstGeom>
          </p:spPr>
          <p:style>
            <a:lnRef idx="2">
              <a:schemeClr val="accent1"/>
            </a:lnRef>
            <a:fillRef idx="0">
              <a:schemeClr val="accent1"/>
            </a:fillRef>
            <a:effectRef idx="1">
              <a:schemeClr val="accent1"/>
            </a:effectRef>
            <a:fontRef idx="minor">
              <a:schemeClr val="tx1"/>
            </a:fontRef>
          </p:style>
        </p:cxnSp>
        <p:cxnSp>
          <p:nvCxnSpPr>
            <p:cNvPr id="45" name="Dirsek Bağlayıcısı 44"/>
            <p:cNvCxnSpPr/>
            <p:nvPr/>
          </p:nvCxnSpPr>
          <p:spPr>
            <a:xfrm rot="16200000" flipH="1">
              <a:off x="1361334" y="3935357"/>
              <a:ext cx="986263" cy="325333"/>
            </a:xfrm>
            <a:prstGeom prst="bentConnector3">
              <a:avLst>
                <a:gd name="adj1" fmla="val 102456"/>
              </a:avLst>
            </a:prstGeom>
          </p:spPr>
          <p:style>
            <a:lnRef idx="2">
              <a:schemeClr val="accent1"/>
            </a:lnRef>
            <a:fillRef idx="0">
              <a:schemeClr val="accent1"/>
            </a:fillRef>
            <a:effectRef idx="1">
              <a:schemeClr val="accent1"/>
            </a:effectRef>
            <a:fontRef idx="minor">
              <a:schemeClr val="tx1"/>
            </a:fontRef>
          </p:style>
        </p:cxnSp>
        <p:cxnSp>
          <p:nvCxnSpPr>
            <p:cNvPr id="48" name="Dirsek Bağlayıcısı 47"/>
            <p:cNvCxnSpPr/>
            <p:nvPr/>
          </p:nvCxnSpPr>
          <p:spPr>
            <a:xfrm rot="16200000" flipH="1">
              <a:off x="1394526" y="4888430"/>
              <a:ext cx="919882" cy="325335"/>
            </a:xfrm>
            <a:prstGeom prst="bentConnector3">
              <a:avLst>
                <a:gd name="adj1" fmla="val 101010"/>
              </a:avLst>
            </a:prstGeom>
          </p:spPr>
          <p:style>
            <a:lnRef idx="2">
              <a:schemeClr val="accent1"/>
            </a:lnRef>
            <a:fillRef idx="0">
              <a:schemeClr val="accent1"/>
            </a:fillRef>
            <a:effectRef idx="1">
              <a:schemeClr val="accent1"/>
            </a:effectRef>
            <a:fontRef idx="minor">
              <a:schemeClr val="tx1"/>
            </a:fontRef>
          </p:style>
        </p:cxnSp>
        <p:cxnSp>
          <p:nvCxnSpPr>
            <p:cNvPr id="60" name="Düz Bağlayıcı 59"/>
            <p:cNvCxnSpPr/>
            <p:nvPr/>
          </p:nvCxnSpPr>
          <p:spPr>
            <a:xfrm>
              <a:off x="1691799" y="3604892"/>
              <a:ext cx="325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Dirsek Bağlayıcısı 63"/>
            <p:cNvCxnSpPr/>
            <p:nvPr/>
          </p:nvCxnSpPr>
          <p:spPr>
            <a:xfrm rot="16200000" flipH="1">
              <a:off x="6709248" y="3845826"/>
              <a:ext cx="2987464" cy="226874"/>
            </a:xfrm>
            <a:prstGeom prst="bentConnector3">
              <a:avLst>
                <a:gd name="adj1" fmla="val -745"/>
              </a:avLst>
            </a:prstGeom>
          </p:spPr>
          <p:style>
            <a:lnRef idx="2">
              <a:schemeClr val="accent1"/>
            </a:lnRef>
            <a:fillRef idx="0">
              <a:schemeClr val="accent1"/>
            </a:fillRef>
            <a:effectRef idx="1">
              <a:schemeClr val="accent1"/>
            </a:effectRef>
            <a:fontRef idx="minor">
              <a:schemeClr val="tx1"/>
            </a:fontRef>
          </p:style>
        </p:cxnSp>
        <p:cxnSp>
          <p:nvCxnSpPr>
            <p:cNvPr id="69" name="Düz Bağlayıcı 68"/>
            <p:cNvCxnSpPr/>
            <p:nvPr/>
          </p:nvCxnSpPr>
          <p:spPr>
            <a:xfrm>
              <a:off x="7967166" y="3649897"/>
              <a:ext cx="34925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Düz Bağlayıcı 70"/>
            <p:cNvCxnSpPr/>
            <p:nvPr/>
          </p:nvCxnSpPr>
          <p:spPr>
            <a:xfrm>
              <a:off x="7967166" y="4589813"/>
              <a:ext cx="34925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Düz Bağlayıcı 72"/>
            <p:cNvCxnSpPr/>
            <p:nvPr/>
          </p:nvCxnSpPr>
          <p:spPr>
            <a:xfrm>
              <a:off x="7967166" y="5453569"/>
              <a:ext cx="34925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Düz Ok Bağlayıcısı 94"/>
            <p:cNvCxnSpPr/>
            <p:nvPr/>
          </p:nvCxnSpPr>
          <p:spPr>
            <a:xfrm>
              <a:off x="3436058" y="2451990"/>
              <a:ext cx="1135942" cy="7879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6" name="Düz Ok Bağlayıcısı 95"/>
            <p:cNvCxnSpPr>
              <a:endCxn id="25" idx="1"/>
            </p:cNvCxnSpPr>
            <p:nvPr/>
          </p:nvCxnSpPr>
          <p:spPr>
            <a:xfrm flipV="1">
              <a:off x="5436096" y="2451991"/>
              <a:ext cx="1130488" cy="7879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9" name="Düz Ok Bağlayıcısı 98"/>
            <p:cNvCxnSpPr/>
            <p:nvPr/>
          </p:nvCxnSpPr>
          <p:spPr>
            <a:xfrm>
              <a:off x="3540091" y="3501008"/>
              <a:ext cx="1031909" cy="3535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0" name="Düz Ok Bağlayıcısı 99"/>
            <p:cNvCxnSpPr/>
            <p:nvPr/>
          </p:nvCxnSpPr>
          <p:spPr>
            <a:xfrm flipV="1">
              <a:off x="5436096" y="3594464"/>
              <a:ext cx="1008112" cy="2601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5" name="Düz Ok Bağlayıcısı 104"/>
            <p:cNvCxnSpPr/>
            <p:nvPr/>
          </p:nvCxnSpPr>
          <p:spPr>
            <a:xfrm flipV="1">
              <a:off x="3519839" y="5132117"/>
              <a:ext cx="1052161" cy="3789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7" name="Düz Ok Bağlayıcısı 106"/>
            <p:cNvCxnSpPr/>
            <p:nvPr/>
          </p:nvCxnSpPr>
          <p:spPr>
            <a:xfrm>
              <a:off x="5436096" y="5051097"/>
              <a:ext cx="1008112" cy="49223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0" name="Düz Ok Bağlayıcısı 109"/>
            <p:cNvCxnSpPr/>
            <p:nvPr/>
          </p:nvCxnSpPr>
          <p:spPr>
            <a:xfrm flipV="1">
              <a:off x="3540091" y="4365104"/>
              <a:ext cx="1031909" cy="2379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3" name="Düz Ok Bağlayıcısı 112"/>
            <p:cNvCxnSpPr/>
            <p:nvPr/>
          </p:nvCxnSpPr>
          <p:spPr>
            <a:xfrm>
              <a:off x="5430642" y="4316643"/>
              <a:ext cx="1013566" cy="2864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116" name="Dikdörtgen 115"/>
          <p:cNvSpPr/>
          <p:nvPr/>
        </p:nvSpPr>
        <p:spPr>
          <a:xfrm>
            <a:off x="683568" y="6110493"/>
            <a:ext cx="8136904" cy="369332"/>
          </a:xfrm>
          <a:prstGeom prst="rect">
            <a:avLst/>
          </a:prstGeom>
        </p:spPr>
        <p:txBody>
          <a:bodyPr wrap="square">
            <a:spAutoFit/>
          </a:bodyPr>
          <a:lstStyle/>
          <a:p>
            <a:pPr algn="ctr"/>
            <a:r>
              <a:rPr lang="tr-TR" b="1" dirty="0">
                <a:solidFill>
                  <a:srgbClr val="C00000"/>
                </a:solidFill>
              </a:rPr>
              <a:t>KIRIKKALE ÜNİVERSİTESİ KALİTE VE AKREDİTASYON  GÜVENCESİ SİSTEMİ</a:t>
            </a:r>
          </a:p>
        </p:txBody>
      </p:sp>
    </p:spTree>
    <p:extLst>
      <p:ext uri="{BB962C8B-B14F-4D97-AF65-F5344CB8AC3E}">
        <p14:creationId xmlns:p14="http://schemas.microsoft.com/office/powerpoint/2010/main" val="335059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141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6" descr="metin, ekran görüntüsü, daire, simge, sembol içeren bir resim&#10;&#10;Açıklama otomatik olarak oluşturuldu">
            <a:extLst>
              <a:ext uri="{FF2B5EF4-FFF2-40B4-BE49-F238E27FC236}">
                <a16:creationId xmlns:a16="http://schemas.microsoft.com/office/drawing/2014/main" id="{423E6093-63A5-BBBD-37B8-00FAD040E3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038" y="643467"/>
            <a:ext cx="8015922" cy="5571066"/>
          </a:xfrm>
          <a:prstGeom prst="rect">
            <a:avLst/>
          </a:prstGeom>
        </p:spPr>
      </p:pic>
    </p:spTree>
    <p:extLst>
      <p:ext uri="{BB962C8B-B14F-4D97-AF65-F5344CB8AC3E}">
        <p14:creationId xmlns:p14="http://schemas.microsoft.com/office/powerpoint/2010/main" val="324900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03471"/>
            <a:ext cx="6364784" cy="358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533400" y="1181472"/>
            <a:ext cx="8287072" cy="6063952"/>
          </a:xfrm>
        </p:spPr>
        <p:txBody>
          <a:bodyPr>
            <a:normAutofit/>
          </a:bodyPr>
          <a:lstStyle/>
          <a:p>
            <a:pPr marL="0" lvl="0" indent="0">
              <a:buNone/>
            </a:pPr>
            <a:endParaRPr lang="tr-TR" sz="2400" b="1" dirty="0">
              <a:solidFill>
                <a:srgbClr val="FF0000"/>
              </a:solidFill>
            </a:endParaRPr>
          </a:p>
          <a:p>
            <a:endParaRPr lang="tr-TR" sz="2400" b="1" dirty="0">
              <a:solidFill>
                <a:srgbClr val="FF0000"/>
              </a:solidFill>
            </a:endParaRPr>
          </a:p>
        </p:txBody>
      </p:sp>
      <p:sp>
        <p:nvSpPr>
          <p:cNvPr id="4" name="Metin kutusu 3"/>
          <p:cNvSpPr txBox="1"/>
          <p:nvPr/>
        </p:nvSpPr>
        <p:spPr>
          <a:xfrm>
            <a:off x="395536" y="116632"/>
            <a:ext cx="8332730" cy="830997"/>
          </a:xfrm>
          <a:prstGeom prst="rect">
            <a:avLst/>
          </a:prstGeom>
          <a:noFill/>
        </p:spPr>
        <p:txBody>
          <a:bodyPr wrap="none" rtlCol="0">
            <a:spAutoFit/>
          </a:bodyPr>
          <a:lstStyle/>
          <a:p>
            <a:pPr algn="ctr"/>
            <a:r>
              <a:rPr lang="tr-TR" sz="2400" b="1" dirty="0">
                <a:solidFill>
                  <a:srgbClr val="002060"/>
                </a:solidFill>
              </a:rPr>
              <a:t>KIRIKKALE ÜNİVERSİTESİ – TÜRK STANDARTLARI ENSTİTÜSÜ</a:t>
            </a:r>
          </a:p>
          <a:p>
            <a:pPr algn="ctr"/>
            <a:r>
              <a:rPr lang="tr-TR" sz="2400" b="1" dirty="0">
                <a:solidFill>
                  <a:srgbClr val="002060"/>
                </a:solidFill>
              </a:rPr>
              <a:t>GELECEKTEKİ İŞBİRLİKLERİ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19637"/>
            <a:ext cx="4915253" cy="269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391" y="980728"/>
            <a:ext cx="425312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66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820472" cy="5400600"/>
          </a:xfrm>
        </p:spPr>
        <p:txBody>
          <a:bodyPr>
            <a:normAutofit/>
          </a:bodyPr>
          <a:lstStyle/>
          <a:p>
            <a:pPr algn="just"/>
            <a:r>
              <a:rPr lang="tr-TR" sz="2400" b="1" dirty="0">
                <a:solidFill>
                  <a:srgbClr val="FF0000"/>
                </a:solidFill>
                <a:latin typeface="Times New Roman" panose="02020603050405020304" pitchFamily="18" charset="0"/>
                <a:cs typeface="Times New Roman" panose="02020603050405020304" pitchFamily="18" charset="0"/>
              </a:rPr>
              <a:t>Kırıkkale Üniversitesi Kalite Yönetim Sisteminin amacı: </a:t>
            </a:r>
          </a:p>
          <a:p>
            <a:pPr algn="just"/>
            <a:r>
              <a:rPr lang="tr-TR" sz="2400" b="1" dirty="0">
                <a:solidFill>
                  <a:srgbClr val="FF0000"/>
                </a:solidFill>
                <a:latin typeface="Times New Roman" panose="02020603050405020304" pitchFamily="18" charset="0"/>
                <a:cs typeface="Times New Roman" panose="02020603050405020304" pitchFamily="18" charset="0"/>
              </a:rPr>
              <a:t>İlk olarak, zamanında doğru hizmeti gerçekleştirebilmek, hizmet sunumu esnasında oluşan hataları bertaraf etmek veya oluşabilecek hataları tespit etmek ve tekrarlanmasını önlemek, müşteri beklenti ve istekleri ile ulusal ve uluslararası standartlar doğrultusunda hizmet sunmak, </a:t>
            </a:r>
          </a:p>
          <a:p>
            <a:pPr algn="just"/>
            <a:r>
              <a:rPr lang="tr-TR" sz="2400" b="1" dirty="0">
                <a:solidFill>
                  <a:srgbClr val="FF0000"/>
                </a:solidFill>
                <a:latin typeface="Times New Roman" panose="02020603050405020304" pitchFamily="18" charset="0"/>
                <a:cs typeface="Times New Roman" panose="02020603050405020304" pitchFamily="18" charset="0"/>
              </a:rPr>
              <a:t>Müşterilerimize TS EN ISO 9001:2015 ve TS ISO 10002:2018 şartlarına uyarak hizmet vermek için yürütülen tüm faaliyetleri uygulamak, denetlemek, geliştirmek ve takip etmek,</a:t>
            </a:r>
          </a:p>
          <a:p>
            <a:pPr algn="just"/>
            <a:r>
              <a:rPr lang="tr-TR" sz="2400" b="1" dirty="0">
                <a:solidFill>
                  <a:srgbClr val="FF0000"/>
                </a:solidFill>
                <a:latin typeface="Times New Roman" panose="02020603050405020304" pitchFamily="18" charset="0"/>
                <a:cs typeface="Times New Roman" panose="02020603050405020304" pitchFamily="18" charset="0"/>
              </a:rPr>
              <a:t>Bilgi Güvenliği Yönetim Sistemi ve diğer Sistem Standartlarının belgelerini almak ve sürekli iyileştirmektir.</a:t>
            </a:r>
          </a:p>
        </p:txBody>
      </p:sp>
      <p:sp>
        <p:nvSpPr>
          <p:cNvPr id="2" name="Metin kutusu 1"/>
          <p:cNvSpPr txBox="1"/>
          <p:nvPr/>
        </p:nvSpPr>
        <p:spPr>
          <a:xfrm>
            <a:off x="1331640" y="404664"/>
            <a:ext cx="6192688" cy="584775"/>
          </a:xfrm>
          <a:prstGeom prst="rect">
            <a:avLst/>
          </a:prstGeom>
          <a:noFill/>
        </p:spPr>
        <p:txBody>
          <a:bodyPr wrap="square" rtlCol="0">
            <a:spAutoFit/>
          </a:bodyPr>
          <a:lstStyle/>
          <a:p>
            <a:pPr algn="ctr"/>
            <a:r>
              <a:rPr lang="tr-TR" sz="3200" b="1" dirty="0">
                <a:solidFill>
                  <a:schemeClr val="bg1"/>
                </a:solidFill>
              </a:rPr>
              <a:t>AMAÇ</a:t>
            </a:r>
            <a:endParaRPr lang="tr-TR" sz="3200" dirty="0">
              <a:solidFill>
                <a:schemeClr val="bg1"/>
              </a:solidFill>
            </a:endParaRPr>
          </a:p>
        </p:txBody>
      </p:sp>
    </p:spTree>
    <p:extLst>
      <p:ext uri="{BB962C8B-B14F-4D97-AF65-F5344CB8AC3E}">
        <p14:creationId xmlns:p14="http://schemas.microsoft.com/office/powerpoint/2010/main" val="201793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6554867" cy="864096"/>
          </a:xfrm>
        </p:spPr>
        <p:txBody>
          <a:bodyPr/>
          <a:lstStyle/>
          <a:p>
            <a:pPr algn="ctr"/>
            <a:r>
              <a:rPr lang="tr-TR" b="1" dirty="0">
                <a:solidFill>
                  <a:schemeClr val="bg1"/>
                </a:solidFill>
                <a:effectLst>
                  <a:outerShdw blurRad="38100" dist="38100" dir="2700000" algn="tl">
                    <a:srgbClr val="000000">
                      <a:alpha val="43137"/>
                    </a:srgbClr>
                  </a:outerShdw>
                </a:effectLst>
              </a:rPr>
              <a:t>KAPSAM</a:t>
            </a:r>
          </a:p>
        </p:txBody>
      </p:sp>
      <p:sp>
        <p:nvSpPr>
          <p:cNvPr id="3" name="İçerik Yer Tutucusu 2"/>
          <p:cNvSpPr>
            <a:spLocks noGrp="1"/>
          </p:cNvSpPr>
          <p:nvPr>
            <p:ph idx="1"/>
          </p:nvPr>
        </p:nvSpPr>
        <p:spPr>
          <a:xfrm>
            <a:off x="323528" y="1052736"/>
            <a:ext cx="8496944" cy="5976664"/>
          </a:xfrm>
        </p:spPr>
        <p:txBody>
          <a:bodyPr>
            <a:normAutofit/>
          </a:bodyPr>
          <a:lstStyle/>
          <a:p>
            <a:pPr algn="just"/>
            <a:r>
              <a:rPr lang="tr-TR" sz="2000" b="1" dirty="0">
                <a:solidFill>
                  <a:srgbClr val="FF0000"/>
                </a:solidFill>
              </a:rPr>
              <a:t>Üniversitemiz birimlerinin faaliyetlerini gerçekleştirirken izleyecekleri yöntemleri ve bunların detaylarını kalite el kitabında atıflarına yer verilen yasal mevzuatlar, prosedür, proses ve talimatlarla belirlemiştir. </a:t>
            </a:r>
          </a:p>
          <a:p>
            <a:pPr algn="just"/>
            <a:r>
              <a:rPr lang="tr-TR" sz="2000" b="1" dirty="0">
                <a:solidFill>
                  <a:srgbClr val="FF0000"/>
                </a:solidFill>
              </a:rPr>
              <a:t>Üniversitemizde kurulan Kalite Yönetim Sisteminde;</a:t>
            </a:r>
          </a:p>
          <a:p>
            <a:pPr algn="just"/>
            <a:r>
              <a:rPr lang="tr-TR" sz="2000" b="1" dirty="0">
                <a:solidFill>
                  <a:srgbClr val="FF0000"/>
                </a:solidFill>
              </a:rPr>
              <a:t>Organizasyon Şemasında Bulunan SEM, KUZEM Hariç Diğer Merkezler, İç Denetim Birimi, </a:t>
            </a:r>
            <a:r>
              <a:rPr lang="tr-TR" b="1" dirty="0">
                <a:solidFill>
                  <a:srgbClr val="FF0000"/>
                </a:solidFill>
              </a:rPr>
              <a:t>Türkçe Öğretimi Bölümü hariç </a:t>
            </a:r>
            <a:r>
              <a:rPr lang="tr-TR" sz="2000" b="1" dirty="0">
                <a:solidFill>
                  <a:srgbClr val="FF0000"/>
                </a:solidFill>
              </a:rPr>
              <a:t>Rektörlüğe Bağlı Bölümler,</a:t>
            </a:r>
          </a:p>
          <a:p>
            <a:pPr algn="just"/>
            <a:r>
              <a:rPr lang="tr-TR" sz="2000" b="1" dirty="0">
                <a:solidFill>
                  <a:srgbClr val="FF0000"/>
                </a:solidFill>
              </a:rPr>
              <a:t>Kırıkkale Üniversitesi Tıp Fakültesi Uygulama ve Araştırma Hastanesi, Veteriner Fakültesi Uygulama ve Araştırma Hastanesi, Diş Hekimliği Hastanesi ayrı bir KYS kurduklarından;</a:t>
            </a:r>
          </a:p>
          <a:p>
            <a:pPr algn="just"/>
            <a:r>
              <a:rPr lang="tr-TR" sz="2000" b="1" dirty="0">
                <a:solidFill>
                  <a:srgbClr val="FF0000"/>
                </a:solidFill>
              </a:rPr>
              <a:t>TS EN ISO 9001:2015 ve 10002:2018 kapsamı dışında bırakılmıştır.</a:t>
            </a:r>
          </a:p>
          <a:p>
            <a:pPr marL="0" indent="0" algn="just">
              <a:buNone/>
            </a:pPr>
            <a:endParaRPr lang="tr-TR" sz="2000" dirty="0">
              <a:solidFill>
                <a:srgbClr val="C00000"/>
              </a:solidFill>
            </a:endParaRPr>
          </a:p>
          <a:p>
            <a:pPr algn="just"/>
            <a:endParaRPr lang="tr-TR" sz="2000" dirty="0">
              <a:solidFill>
                <a:srgbClr val="C00000"/>
              </a:solidFill>
            </a:endParaRPr>
          </a:p>
        </p:txBody>
      </p:sp>
    </p:spTree>
    <p:extLst>
      <p:ext uri="{BB962C8B-B14F-4D97-AF65-F5344CB8AC3E}">
        <p14:creationId xmlns:p14="http://schemas.microsoft.com/office/powerpoint/2010/main" val="10569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908720"/>
            <a:ext cx="8143056" cy="5760640"/>
          </a:xfrm>
        </p:spPr>
        <p:txBody>
          <a:bodyPr>
            <a:normAutofit fontScale="92500" lnSpcReduction="20000"/>
          </a:bodyPr>
          <a:lstStyle/>
          <a:p>
            <a:pPr marL="0" indent="0">
              <a:lnSpc>
                <a:spcPct val="110000"/>
              </a:lnSpc>
              <a:buNone/>
            </a:pPr>
            <a:r>
              <a:rPr lang="tr-TR" sz="2400" b="1" dirty="0">
                <a:solidFill>
                  <a:srgbClr val="FF0000"/>
                </a:solidFill>
              </a:rPr>
              <a:t>KIRIKKALE ÜNİVERSİTESİ olarak,</a:t>
            </a:r>
          </a:p>
          <a:p>
            <a:pPr>
              <a:lnSpc>
                <a:spcPct val="110000"/>
              </a:lnSpc>
            </a:pPr>
            <a:r>
              <a:rPr lang="tr-TR" sz="2400" b="1" dirty="0">
                <a:solidFill>
                  <a:srgbClr val="FF0000"/>
                </a:solidFill>
              </a:rPr>
              <a:t> Bilimsel Çalışma ve Araştırmalar Yapmak, </a:t>
            </a:r>
          </a:p>
          <a:p>
            <a:pPr>
              <a:lnSpc>
                <a:spcPct val="110000"/>
              </a:lnSpc>
            </a:pPr>
            <a:r>
              <a:rPr lang="tr-TR" sz="2400" b="1" dirty="0">
                <a:solidFill>
                  <a:srgbClr val="FF0000"/>
                </a:solidFill>
              </a:rPr>
              <a:t>Bilgi ve Teknoloji Üretmek, </a:t>
            </a:r>
          </a:p>
          <a:p>
            <a:pPr>
              <a:lnSpc>
                <a:spcPct val="110000"/>
              </a:lnSpc>
            </a:pPr>
            <a:r>
              <a:rPr lang="tr-TR" sz="2400" b="1" dirty="0">
                <a:solidFill>
                  <a:srgbClr val="FF0000"/>
                </a:solidFill>
              </a:rPr>
              <a:t>Bilimsel Verileri Yaymak, </a:t>
            </a:r>
          </a:p>
          <a:p>
            <a:pPr>
              <a:lnSpc>
                <a:spcPct val="110000"/>
              </a:lnSpc>
            </a:pPr>
            <a:r>
              <a:rPr lang="tr-TR" sz="2400" b="1" dirty="0">
                <a:solidFill>
                  <a:srgbClr val="FF0000"/>
                </a:solidFill>
              </a:rPr>
              <a:t>Ulusal ve Uluslararası Alanda Gelişme ve Kalkınmaya Destek Olmak, </a:t>
            </a:r>
          </a:p>
          <a:p>
            <a:pPr>
              <a:lnSpc>
                <a:spcPct val="110000"/>
              </a:lnSpc>
            </a:pPr>
            <a:r>
              <a:rPr lang="tr-TR" sz="2400" b="1" dirty="0">
                <a:solidFill>
                  <a:srgbClr val="FF0000"/>
                </a:solidFill>
              </a:rPr>
              <a:t>Mesleki gerekliliklere uygun; Bilgi, Beceri, Davranış ve Genel Kültürüne Sahip, Çevreye Duyarlı, İş Sağlığı ve Güvenliğine Önem Veren Anlayış Çerçevesinde Bireyler Yetiştirmek, </a:t>
            </a:r>
          </a:p>
          <a:p>
            <a:pPr>
              <a:lnSpc>
                <a:spcPct val="110000"/>
              </a:lnSpc>
            </a:pPr>
            <a:r>
              <a:rPr lang="tr-TR" sz="2400" b="1" dirty="0">
                <a:solidFill>
                  <a:srgbClr val="FF0000"/>
                </a:solidFill>
              </a:rPr>
              <a:t>Kalite Yönetim Sistemi Standartlarının Şartlarına Uyarak Bu Şartların Etkinliğini Sürekli İyileştirmek, </a:t>
            </a:r>
          </a:p>
          <a:p>
            <a:pPr>
              <a:lnSpc>
                <a:spcPct val="110000"/>
              </a:lnSpc>
            </a:pPr>
            <a:r>
              <a:rPr lang="tr-TR" sz="2400" b="1" dirty="0">
                <a:solidFill>
                  <a:srgbClr val="FF0000"/>
                </a:solidFill>
              </a:rPr>
              <a:t>Hukuki Dayanaklar Çerçevesinde Müşteri Beklenti ve İhtiyaçlarını Karşılayarak Memnuniyetlerini Sağlamaktır.</a:t>
            </a:r>
          </a:p>
          <a:p>
            <a:endParaRPr lang="tr-TR" dirty="0"/>
          </a:p>
        </p:txBody>
      </p:sp>
      <p:sp>
        <p:nvSpPr>
          <p:cNvPr id="2" name="Metin kutusu 1"/>
          <p:cNvSpPr txBox="1"/>
          <p:nvPr/>
        </p:nvSpPr>
        <p:spPr>
          <a:xfrm>
            <a:off x="1835696" y="188640"/>
            <a:ext cx="5976664" cy="584775"/>
          </a:xfrm>
          <a:prstGeom prst="rect">
            <a:avLst/>
          </a:prstGeom>
          <a:noFill/>
        </p:spPr>
        <p:txBody>
          <a:bodyPr wrap="square" rtlCol="0">
            <a:spAutoFit/>
          </a:bodyPr>
          <a:lstStyle/>
          <a:p>
            <a:pPr algn="ctr"/>
            <a:r>
              <a:rPr lang="tr-TR" sz="3200" b="1" dirty="0">
                <a:solidFill>
                  <a:schemeClr val="bg1"/>
                </a:solidFill>
              </a:rPr>
              <a:t>KALİTE POLİTİKAMIZ</a:t>
            </a:r>
          </a:p>
        </p:txBody>
      </p:sp>
    </p:spTree>
    <p:extLst>
      <p:ext uri="{BB962C8B-B14F-4D97-AF65-F5344CB8AC3E}">
        <p14:creationId xmlns:p14="http://schemas.microsoft.com/office/powerpoint/2010/main" val="78338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821432"/>
            <a:ext cx="8215064" cy="5775920"/>
          </a:xfrm>
        </p:spPr>
        <p:txBody>
          <a:bodyPr>
            <a:normAutofit lnSpcReduction="10000"/>
          </a:bodyPr>
          <a:lstStyle/>
          <a:p>
            <a:r>
              <a:rPr lang="tr-TR" sz="2300" b="1" dirty="0">
                <a:solidFill>
                  <a:srgbClr val="FF0000"/>
                </a:solidFill>
              </a:rPr>
              <a:t>1. Üniversitemizde yürütülen faaliyetlerin Proses/Hizmet/Faaliyet planlamasına göre takip ve güncellenmesi,</a:t>
            </a:r>
          </a:p>
          <a:p>
            <a:r>
              <a:rPr lang="tr-TR" sz="2300" b="1" dirty="0">
                <a:solidFill>
                  <a:srgbClr val="FF0000"/>
                </a:solidFill>
              </a:rPr>
              <a:t>2. Üniversitemizde kullanılan formların KYS kapsamında etkin ve verimli kullanılması,</a:t>
            </a:r>
          </a:p>
          <a:p>
            <a:r>
              <a:rPr lang="tr-TR" sz="2300" b="1" dirty="0">
                <a:solidFill>
                  <a:srgbClr val="FF0000"/>
                </a:solidFill>
              </a:rPr>
              <a:t>3. Hizmet kalitesinin artırılması,</a:t>
            </a:r>
          </a:p>
          <a:p>
            <a:r>
              <a:rPr lang="tr-TR" sz="2300" b="1" dirty="0">
                <a:solidFill>
                  <a:srgbClr val="FF0000"/>
                </a:solidFill>
              </a:rPr>
              <a:t>4. Öğrenci taleplerinin zamanında karşılanması,</a:t>
            </a:r>
          </a:p>
          <a:p>
            <a:r>
              <a:rPr lang="tr-TR" sz="2300" b="1" dirty="0">
                <a:solidFill>
                  <a:srgbClr val="FF0000"/>
                </a:solidFill>
              </a:rPr>
              <a:t>5. Çalışanlarda kalite bilincinin oluşmasının sağlanması,</a:t>
            </a:r>
          </a:p>
          <a:p>
            <a:r>
              <a:rPr lang="tr-TR" sz="2300" b="1" dirty="0">
                <a:solidFill>
                  <a:srgbClr val="FF0000"/>
                </a:solidFill>
              </a:rPr>
              <a:t>6. İş ve işlemlerde standartlaşmanın sağlanması,</a:t>
            </a:r>
          </a:p>
          <a:p>
            <a:r>
              <a:rPr lang="tr-TR" sz="2300" b="1" dirty="0">
                <a:solidFill>
                  <a:srgbClr val="FF0000"/>
                </a:solidFill>
              </a:rPr>
              <a:t>7. Yasal mevzuata uyumun geliştirilmesi,</a:t>
            </a:r>
          </a:p>
          <a:p>
            <a:r>
              <a:rPr lang="tr-TR" sz="2300" b="1" dirty="0">
                <a:solidFill>
                  <a:srgbClr val="FF0000"/>
                </a:solidFill>
              </a:rPr>
              <a:t>8. Çalışanların planlı çalışmasının sağlanması,</a:t>
            </a:r>
          </a:p>
          <a:p>
            <a:r>
              <a:rPr lang="tr-TR" sz="2300" b="1" dirty="0">
                <a:solidFill>
                  <a:srgbClr val="FF0000"/>
                </a:solidFill>
              </a:rPr>
              <a:t>9. İzlenebilirlik, </a:t>
            </a:r>
            <a:r>
              <a:rPr lang="tr-TR" sz="2300" b="1" dirty="0" err="1">
                <a:solidFill>
                  <a:srgbClr val="FF0000"/>
                </a:solidFill>
              </a:rPr>
              <a:t>ölçülebilirlik</a:t>
            </a:r>
            <a:r>
              <a:rPr lang="tr-TR" sz="2300" b="1" dirty="0">
                <a:solidFill>
                  <a:srgbClr val="FF0000"/>
                </a:solidFill>
              </a:rPr>
              <a:t> ve analiz edilebilirliğin sağlanması hizmetlerini yürütmektedir.</a:t>
            </a:r>
          </a:p>
        </p:txBody>
      </p:sp>
      <p:sp>
        <p:nvSpPr>
          <p:cNvPr id="2" name="Metin kutusu 1"/>
          <p:cNvSpPr txBox="1"/>
          <p:nvPr/>
        </p:nvSpPr>
        <p:spPr>
          <a:xfrm>
            <a:off x="971600" y="332656"/>
            <a:ext cx="6912768" cy="461665"/>
          </a:xfrm>
          <a:prstGeom prst="rect">
            <a:avLst/>
          </a:prstGeom>
          <a:noFill/>
        </p:spPr>
        <p:txBody>
          <a:bodyPr wrap="square" rtlCol="0">
            <a:spAutoFit/>
          </a:bodyPr>
          <a:lstStyle/>
          <a:p>
            <a:pPr algn="ctr"/>
            <a:r>
              <a:rPr lang="tr-TR" sz="2400" b="1" dirty="0">
                <a:solidFill>
                  <a:schemeClr val="bg1"/>
                </a:solidFill>
                <a:effectLst>
                  <a:outerShdw blurRad="38100" dist="38100" dir="2700000" algn="tl">
                    <a:srgbClr val="000000">
                      <a:alpha val="43137"/>
                    </a:srgbClr>
                  </a:outerShdw>
                </a:effectLst>
              </a:rPr>
              <a:t>KALİTE KOORDİNATÖRLÜĞÜNÜN GÖREVLERİ</a:t>
            </a:r>
          </a:p>
        </p:txBody>
      </p:sp>
    </p:spTree>
    <p:extLst>
      <p:ext uri="{BB962C8B-B14F-4D97-AF65-F5344CB8AC3E}">
        <p14:creationId xmlns:p14="http://schemas.microsoft.com/office/powerpoint/2010/main" val="358727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80728"/>
            <a:ext cx="8424936" cy="5616624"/>
          </a:xfrm>
        </p:spPr>
        <p:txBody>
          <a:bodyPr>
            <a:noAutofit/>
          </a:bodyPr>
          <a:lstStyle/>
          <a:p>
            <a:endParaRPr lang="tr-TR" sz="2600" b="1" dirty="0">
              <a:solidFill>
                <a:srgbClr val="FF0000"/>
              </a:solidFill>
              <a:latin typeface="+mj-lt"/>
              <a:ea typeface="Verdana" panose="020B0604030504040204" pitchFamily="34" charset="0"/>
              <a:cs typeface="Verdana" panose="020B0604030504040204" pitchFamily="34" charset="0"/>
            </a:endParaRPr>
          </a:p>
          <a:p>
            <a:endParaRPr lang="tr-TR" sz="2600" b="1" dirty="0">
              <a:solidFill>
                <a:srgbClr val="FF0000"/>
              </a:solidFill>
              <a:latin typeface="+mj-lt"/>
              <a:ea typeface="Verdana" panose="020B0604030504040204" pitchFamily="34" charset="0"/>
              <a:cs typeface="Verdana" panose="020B0604030504040204" pitchFamily="34" charset="0"/>
            </a:endParaRPr>
          </a:p>
          <a:p>
            <a:r>
              <a:rPr lang="tr-TR" sz="2600" b="1" dirty="0">
                <a:solidFill>
                  <a:srgbClr val="FF0000"/>
                </a:solidFill>
                <a:latin typeface="+mj-lt"/>
                <a:ea typeface="Verdana" panose="020B0604030504040204" pitchFamily="34" charset="0"/>
                <a:cs typeface="Verdana" panose="020B0604030504040204" pitchFamily="34" charset="0"/>
              </a:rPr>
              <a:t>Kalite Geliştirme ve Yönetim Birimi, Kırıkkale Üniversitesi Kalite Yönetim Sistemi çalışmalarını yürütmek amacıyla 19.09.2014 tarihinde Rektörlük Oluru ile kurulmuştur. </a:t>
            </a:r>
          </a:p>
          <a:p>
            <a:r>
              <a:rPr lang="tr-TR" sz="2600" b="1" dirty="0">
                <a:solidFill>
                  <a:srgbClr val="FF0000"/>
                </a:solidFill>
                <a:latin typeface="+mj-lt"/>
                <a:ea typeface="Verdana" panose="020B0604030504040204" pitchFamily="34" charset="0"/>
                <a:cs typeface="Verdana" panose="020B0604030504040204" pitchFamily="34" charset="0"/>
              </a:rPr>
              <a:t>Birimimiz 09.01.2019 tarihinde Rektörlük Oluru ile Kalite Koordinatörlüğü olarak yapılandırılmıştır. </a:t>
            </a:r>
          </a:p>
          <a:p>
            <a:r>
              <a:rPr lang="tr-TR" sz="2600" b="1" dirty="0">
                <a:solidFill>
                  <a:srgbClr val="FF0000"/>
                </a:solidFill>
                <a:latin typeface="+mj-lt"/>
                <a:ea typeface="Verdana" panose="020B0604030504040204" pitchFamily="34" charset="0"/>
                <a:cs typeface="Verdana" panose="020B0604030504040204" pitchFamily="34" charset="0"/>
              </a:rPr>
              <a:t>Kalite Koordinatörlüğümüzde 3 idari personel görev yapmaktadır.</a:t>
            </a:r>
          </a:p>
          <a:p>
            <a:r>
              <a:rPr lang="tr-TR" sz="2600" b="1" dirty="0">
                <a:solidFill>
                  <a:srgbClr val="FF0000"/>
                </a:solidFill>
                <a:latin typeface="+mj-lt"/>
                <a:ea typeface="Verdana" panose="020B0604030504040204" pitchFamily="34" charset="0"/>
                <a:cs typeface="Verdana" panose="020B0604030504040204" pitchFamily="34" charset="0"/>
              </a:rPr>
              <a:t>Kalite Yönetim Temsilcisi  ve Kalite Koordinatörü Rektör Yardımcısıdır. </a:t>
            </a:r>
          </a:p>
          <a:p>
            <a:r>
              <a:rPr lang="tr-TR" sz="2600" b="1" dirty="0">
                <a:solidFill>
                  <a:srgbClr val="FF0000"/>
                </a:solidFill>
                <a:latin typeface="+mj-lt"/>
                <a:ea typeface="Verdana" panose="020B0604030504040204" pitchFamily="34" charset="0"/>
                <a:cs typeface="Verdana" panose="020B0604030504040204" pitchFamily="34" charset="0"/>
              </a:rPr>
              <a:t>1 akademik personel Koordinatör Yardımcısı olarak görev almaktadır.</a:t>
            </a:r>
          </a:p>
          <a:p>
            <a:pPr>
              <a:buNone/>
            </a:pPr>
            <a:r>
              <a:rPr lang="tr-TR" sz="2800" b="1" dirty="0">
                <a:solidFill>
                  <a:srgbClr val="FF0000"/>
                </a:solidFill>
                <a:latin typeface="+mj-lt"/>
                <a:ea typeface="Verdana" panose="020B0604030504040204" pitchFamily="34" charset="0"/>
                <a:cs typeface="Verdana" panose="020B0604030504040204" pitchFamily="34" charset="0"/>
              </a:rPr>
              <a:t>	</a:t>
            </a:r>
          </a:p>
          <a:p>
            <a:pPr>
              <a:buNone/>
            </a:pPr>
            <a:r>
              <a:rPr lang="tr-TR" sz="2800" b="1" dirty="0">
                <a:solidFill>
                  <a:srgbClr val="FF0000"/>
                </a:solidFill>
                <a:latin typeface="+mj-lt"/>
                <a:ea typeface="Verdana" panose="020B0604030504040204" pitchFamily="34" charset="0"/>
                <a:cs typeface="Verdana" panose="020B0604030504040204" pitchFamily="34" charset="0"/>
              </a:rPr>
              <a:t>	</a:t>
            </a:r>
            <a:endParaRPr lang="tr-TR" sz="28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Metin kutusu 3"/>
          <p:cNvSpPr txBox="1"/>
          <p:nvPr/>
        </p:nvSpPr>
        <p:spPr>
          <a:xfrm>
            <a:off x="827584" y="332656"/>
            <a:ext cx="7632848" cy="461665"/>
          </a:xfrm>
          <a:prstGeom prst="rect">
            <a:avLst/>
          </a:prstGeom>
          <a:noFill/>
        </p:spPr>
        <p:txBody>
          <a:bodyPr wrap="square" rtlCol="0">
            <a:spAutoFit/>
          </a:bodyPr>
          <a:lstStyle/>
          <a:p>
            <a:pPr algn="ctr"/>
            <a:r>
              <a:rPr lang="tr-TR" sz="2400" b="1" dirty="0">
                <a:solidFill>
                  <a:schemeClr val="bg1"/>
                </a:solidFill>
                <a:effectLst>
                  <a:outerShdw blurRad="38100" dist="38100" dir="2700000" algn="tl">
                    <a:srgbClr val="000000">
                      <a:alpha val="43137"/>
                    </a:srgbClr>
                  </a:outerShdw>
                </a:effectLst>
              </a:rPr>
              <a:t>KALİTE KOORDİNATÖRLÜĞÜNÜN FAALİYETLERİLERİ</a:t>
            </a:r>
          </a:p>
        </p:txBody>
      </p:sp>
    </p:spTree>
    <p:extLst>
      <p:ext uri="{BB962C8B-B14F-4D97-AF65-F5344CB8AC3E}">
        <p14:creationId xmlns:p14="http://schemas.microsoft.com/office/powerpoint/2010/main" val="80051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620688"/>
            <a:ext cx="8640960" cy="5688632"/>
          </a:xfrm>
        </p:spPr>
        <p:txBody>
          <a:bodyPr>
            <a:noAutofit/>
          </a:bodyPr>
          <a:lstStyle/>
          <a:p>
            <a:br>
              <a:rPr lang="tr-TR" sz="2200" b="1" cap="none" dirty="0">
                <a:solidFill>
                  <a:srgbClr val="FF0000"/>
                </a:solidFill>
                <a:ea typeface="Verdana" panose="020B0604030504040204" pitchFamily="34" charset="0"/>
                <a:cs typeface="Verdana" panose="020B0604030504040204" pitchFamily="34" charset="0"/>
              </a:rPr>
            </a:br>
            <a:br>
              <a:rPr lang="tr-TR" sz="2200" b="1" cap="none" dirty="0">
                <a:solidFill>
                  <a:srgbClr val="FF0000"/>
                </a:solidFill>
                <a:ea typeface="Verdana" panose="020B0604030504040204" pitchFamily="34" charset="0"/>
                <a:cs typeface="Verdana" panose="020B0604030504040204" pitchFamily="34" charset="0"/>
              </a:rPr>
            </a:br>
            <a:r>
              <a:rPr lang="tr-TR" sz="2200" b="1" cap="none" dirty="0">
                <a:solidFill>
                  <a:srgbClr val="FF0000"/>
                </a:solidFill>
                <a:ea typeface="Verdana" panose="020B0604030504040204" pitchFamily="34" charset="0"/>
                <a:cs typeface="Verdana" panose="020B0604030504040204" pitchFamily="34" charset="0"/>
              </a:rPr>
              <a:t>Üniversitemizde Yükseköğretim Kalite Kurulu (YÖKAK) tarafından 2019 yılında dış değerlendirilme yapılmış, 2022 yılında ise izleme yapılmıştır.</a:t>
            </a:r>
            <a:br>
              <a:rPr lang="tr-TR" sz="2200" b="1" cap="none" dirty="0">
                <a:solidFill>
                  <a:srgbClr val="FF0000"/>
                </a:solidFill>
                <a:ea typeface="Verdana" panose="020B0604030504040204" pitchFamily="34" charset="0"/>
                <a:cs typeface="Verdana" panose="020B0604030504040204" pitchFamily="34" charset="0"/>
              </a:rPr>
            </a:br>
            <a:br>
              <a:rPr lang="tr-TR" sz="1100" b="1" cap="none" dirty="0">
                <a:solidFill>
                  <a:srgbClr val="FF0000"/>
                </a:solidFill>
                <a:ea typeface="Verdana" panose="020B0604030504040204" pitchFamily="34" charset="0"/>
                <a:cs typeface="Verdana" panose="020B0604030504040204" pitchFamily="34" charset="0"/>
              </a:rPr>
            </a:br>
            <a:r>
              <a:rPr lang="tr-TR" sz="2200" b="1" cap="none" dirty="0">
                <a:solidFill>
                  <a:srgbClr val="FF0000"/>
                </a:solidFill>
                <a:ea typeface="Verdana" panose="020B0604030504040204" pitchFamily="34" charset="0"/>
                <a:cs typeface="Verdana" panose="020B0604030504040204" pitchFamily="34" charset="0"/>
              </a:rPr>
              <a:t>Kırıkkale Üniversitesi Kalite Komisyonu her yıl Kurum İç Değerlendirme Raporunu (KİDR) hazırlayarak Kamuoyu ile paylaşmaktadır.</a:t>
            </a:r>
            <a:br>
              <a:rPr lang="tr-TR" sz="2200" b="1" cap="none" dirty="0">
                <a:solidFill>
                  <a:srgbClr val="FF0000"/>
                </a:solidFill>
                <a:ea typeface="Verdana" panose="020B0604030504040204" pitchFamily="34" charset="0"/>
                <a:cs typeface="Verdana" panose="020B0604030504040204" pitchFamily="34" charset="0"/>
              </a:rPr>
            </a:br>
            <a:br>
              <a:rPr lang="tr-TR" sz="1100" b="1" cap="none" dirty="0">
                <a:solidFill>
                  <a:srgbClr val="FF0000"/>
                </a:solidFill>
                <a:ea typeface="Verdana" panose="020B0604030504040204" pitchFamily="34" charset="0"/>
                <a:cs typeface="Verdana" panose="020B0604030504040204" pitchFamily="34" charset="0"/>
              </a:rPr>
            </a:br>
            <a:r>
              <a:rPr lang="tr-TR" sz="2200" b="1" cap="none" dirty="0">
                <a:solidFill>
                  <a:srgbClr val="FF0000"/>
                </a:solidFill>
                <a:ea typeface="Verdana" panose="020B0604030504040204" pitchFamily="34" charset="0"/>
                <a:cs typeface="Verdana" panose="020B0604030504040204" pitchFamily="34" charset="0"/>
              </a:rPr>
              <a:t>TS ISO 10002 Müşteri Memnuniyeti Yönetim Sistemi Standardı Belgesi 30 Ekim 2017 tarihinde yapılan tören ile  Üniversitemize verilmiştir. </a:t>
            </a:r>
            <a:br>
              <a:rPr lang="tr-TR" sz="2200" b="1" cap="none" dirty="0">
                <a:solidFill>
                  <a:srgbClr val="FF0000"/>
                </a:solidFill>
                <a:ea typeface="Verdana" panose="020B0604030504040204" pitchFamily="34" charset="0"/>
                <a:cs typeface="Verdana" panose="020B0604030504040204" pitchFamily="34" charset="0"/>
              </a:rPr>
            </a:br>
            <a:br>
              <a:rPr lang="tr-TR" sz="1800" b="1" cap="none" dirty="0">
                <a:solidFill>
                  <a:srgbClr val="FF0000"/>
                </a:solidFill>
                <a:ea typeface="Verdana" panose="020B0604030504040204" pitchFamily="34" charset="0"/>
                <a:cs typeface="Verdana" panose="020B0604030504040204" pitchFamily="34" charset="0"/>
              </a:rPr>
            </a:br>
            <a:r>
              <a:rPr lang="tr-TR" sz="2200" b="1" cap="none" dirty="0">
                <a:solidFill>
                  <a:srgbClr val="FF0000"/>
                </a:solidFill>
                <a:ea typeface="Verdana" panose="020B0604030504040204" pitchFamily="34" charset="0"/>
                <a:cs typeface="Verdana" panose="020B0604030504040204" pitchFamily="34" charset="0"/>
              </a:rPr>
              <a:t>Üniversitemizin TS  ISO 10002 Müşteri Memnuniyeti uygulaması ve belgesi de  bölgemizde ilk ve Türkiye genelinde üniversiteler bazında ikinci oldu.</a:t>
            </a:r>
            <a:br>
              <a:rPr lang="tr-TR" sz="2200" b="1" cap="none" dirty="0">
                <a:solidFill>
                  <a:srgbClr val="FF0000"/>
                </a:solidFill>
                <a:ea typeface="Verdana" panose="020B0604030504040204" pitchFamily="34" charset="0"/>
                <a:cs typeface="Verdana" panose="020B0604030504040204" pitchFamily="34" charset="0"/>
              </a:rPr>
            </a:br>
            <a:br>
              <a:rPr lang="tr-TR" sz="1100" b="1" cap="none" dirty="0">
                <a:solidFill>
                  <a:srgbClr val="FF0000"/>
                </a:solidFill>
                <a:ea typeface="Verdana" panose="020B0604030504040204" pitchFamily="34" charset="0"/>
                <a:cs typeface="Verdana" panose="020B0604030504040204" pitchFamily="34" charset="0"/>
              </a:rPr>
            </a:br>
            <a:r>
              <a:rPr lang="tr-TR" sz="2200" b="1" cap="none" dirty="0">
                <a:solidFill>
                  <a:srgbClr val="FF0000"/>
                </a:solidFill>
                <a:ea typeface="Verdana" panose="020B0604030504040204" pitchFamily="34" charset="0"/>
                <a:cs typeface="Verdana" panose="020B0604030504040204" pitchFamily="34" charset="0"/>
              </a:rPr>
              <a:t>Kırıkkale Üniversitesi, öğrencilerin diplomalarına ek olarak verilen, akademik ve mesleki tanınırlığı destekleyen bir “Mükemmellik” belgesi olan ‘Diploma Eki </a:t>
            </a:r>
            <a:r>
              <a:rPr lang="tr-TR" sz="2200" b="1" cap="none" dirty="0" err="1">
                <a:solidFill>
                  <a:srgbClr val="FF0000"/>
                </a:solidFill>
                <a:ea typeface="Verdana" panose="020B0604030504040204" pitchFamily="34" charset="0"/>
                <a:cs typeface="Verdana" panose="020B0604030504040204" pitchFamily="34" charset="0"/>
              </a:rPr>
              <a:t>Etiketi’ni</a:t>
            </a:r>
            <a:r>
              <a:rPr lang="tr-TR" sz="2200" b="1" cap="none" dirty="0">
                <a:solidFill>
                  <a:srgbClr val="FF0000"/>
                </a:solidFill>
                <a:ea typeface="Verdana" panose="020B0604030504040204" pitchFamily="34" charset="0"/>
                <a:cs typeface="Verdana" panose="020B0604030504040204" pitchFamily="34" charset="0"/>
              </a:rPr>
              <a:t> de almıştır. </a:t>
            </a:r>
            <a:br>
              <a:rPr lang="tr-TR" sz="2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tr-TR" sz="2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Başlık 1"/>
          <p:cNvSpPr txBox="1">
            <a:spLocks/>
          </p:cNvSpPr>
          <p:nvPr/>
        </p:nvSpPr>
        <p:spPr>
          <a:xfrm>
            <a:off x="935597" y="2996952"/>
            <a:ext cx="7128792" cy="230425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2400" b="1" dirty="0">
              <a:solidFill>
                <a:srgbClr val="002060"/>
              </a:solidFill>
              <a:latin typeface="+mn-lt"/>
              <a:cs typeface="Times New Roman" panose="02020603050405020304" pitchFamily="18" charset="0"/>
            </a:endParaRPr>
          </a:p>
        </p:txBody>
      </p:sp>
      <p:sp>
        <p:nvSpPr>
          <p:cNvPr id="4" name="Metin kutusu 3"/>
          <p:cNvSpPr txBox="1"/>
          <p:nvPr/>
        </p:nvSpPr>
        <p:spPr>
          <a:xfrm>
            <a:off x="827584" y="116632"/>
            <a:ext cx="7632848" cy="461665"/>
          </a:xfrm>
          <a:prstGeom prst="rect">
            <a:avLst/>
          </a:prstGeom>
          <a:noFill/>
        </p:spPr>
        <p:txBody>
          <a:bodyPr wrap="square" rtlCol="0">
            <a:spAutoFit/>
          </a:bodyPr>
          <a:lstStyle/>
          <a:p>
            <a:pPr algn="ctr"/>
            <a:r>
              <a:rPr lang="tr-TR" sz="2400" b="1" dirty="0">
                <a:solidFill>
                  <a:schemeClr val="bg1"/>
                </a:solidFill>
                <a:effectLst>
                  <a:outerShdw blurRad="38100" dist="38100" dir="2700000" algn="tl">
                    <a:srgbClr val="000000">
                      <a:alpha val="43137"/>
                    </a:srgbClr>
                  </a:outerShdw>
                </a:effectLst>
              </a:rPr>
              <a:t>KALİTE KOORDİNATÖRLÜĞÜNÜN FAALİYETLERİLERİ-2</a:t>
            </a:r>
          </a:p>
        </p:txBody>
      </p:sp>
    </p:spTree>
    <p:extLst>
      <p:ext uri="{BB962C8B-B14F-4D97-AF65-F5344CB8AC3E}">
        <p14:creationId xmlns:p14="http://schemas.microsoft.com/office/powerpoint/2010/main" val="11916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676456" cy="6264696"/>
          </a:xfrm>
        </p:spPr>
        <p:txBody>
          <a:bodyPr>
            <a:normAutofit fontScale="55000" lnSpcReduction="20000"/>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buNone/>
            </a:pPr>
            <a:r>
              <a:rPr lang="tr-TR" sz="3200" b="1" dirty="0">
                <a:solidFill>
                  <a:srgbClr val="FF0000"/>
                </a:solidFill>
                <a:effectLst>
                  <a:outerShdw blurRad="38100" dist="38100" dir="2700000" algn="tl">
                    <a:srgbClr val="000000">
                      <a:alpha val="43137"/>
                    </a:srgbClr>
                  </a:outerShdw>
                </a:effectLst>
              </a:rPr>
              <a:t>Tıp Fakültesi </a:t>
            </a:r>
          </a:p>
          <a:p>
            <a:pPr>
              <a:lnSpc>
                <a:spcPct val="107000"/>
              </a:lnSpc>
              <a:spcAft>
                <a:spcPts val="800"/>
              </a:spcAft>
            </a:pPr>
            <a:r>
              <a:rPr lang="tr-TR" sz="2300" b="1" dirty="0">
                <a:solidFill>
                  <a:srgbClr val="002060"/>
                </a:solidFill>
                <a:effectLst>
                  <a:outerShdw blurRad="38100" dist="38100" dir="2700000" algn="tl">
                    <a:srgbClr val="000000">
                      <a:alpha val="43137"/>
                    </a:srgbClr>
                  </a:outerShdw>
                </a:effectLst>
              </a:rPr>
              <a:t>Tıp Fakültesi (2027)</a:t>
            </a:r>
          </a:p>
          <a:p>
            <a:pPr>
              <a:lnSpc>
                <a:spcPct val="107000"/>
              </a:lnSpc>
              <a:spcAft>
                <a:spcPts val="800"/>
              </a:spcAft>
            </a:pPr>
            <a:r>
              <a:rPr lang="tr-TR" sz="2300" b="1" dirty="0">
                <a:solidFill>
                  <a:srgbClr val="002060"/>
                </a:solidFill>
                <a:effectLst>
                  <a:outerShdw blurRad="38100" dist="38100" dir="2700000" algn="tl">
                    <a:srgbClr val="000000">
                      <a:alpha val="43137"/>
                    </a:srgbClr>
                  </a:outerShdw>
                </a:effectLst>
              </a:rPr>
              <a:t>Enfeksiyon Hastalıkları ve Klinik Mikrobiyoloji ABD.(2027)</a:t>
            </a:r>
          </a:p>
          <a:p>
            <a:r>
              <a:rPr lang="tr-TR" sz="2300" b="1" dirty="0">
                <a:solidFill>
                  <a:srgbClr val="002060"/>
                </a:solidFill>
                <a:effectLst>
                  <a:outerShdw blurRad="38100" dist="38100" dir="2700000" algn="tl">
                    <a:srgbClr val="000000">
                      <a:alpha val="43137"/>
                    </a:srgbClr>
                  </a:outerShdw>
                </a:effectLst>
              </a:rPr>
              <a:t>KBB ABD. (2028)</a:t>
            </a:r>
          </a:p>
          <a:p>
            <a:endParaRPr lang="tr-TR" sz="2300" b="1" dirty="0">
              <a:solidFill>
                <a:srgbClr val="002060"/>
              </a:solidFill>
              <a:effectLst>
                <a:outerShdw blurRad="38100" dist="38100" dir="2700000" algn="tl">
                  <a:srgbClr val="000000">
                    <a:alpha val="43137"/>
                  </a:srgbClr>
                </a:outerShdw>
              </a:effectLst>
            </a:endParaRPr>
          </a:p>
          <a:p>
            <a:pPr marL="0" indent="0">
              <a:buNone/>
            </a:pPr>
            <a:r>
              <a:rPr lang="tr-TR" sz="2400" b="1" dirty="0">
                <a:solidFill>
                  <a:srgbClr val="FF0000"/>
                </a:solidFill>
                <a:effectLst>
                  <a:outerShdw blurRad="38100" dist="38100" dir="2700000" algn="tl">
                    <a:srgbClr val="000000">
                      <a:alpha val="43137"/>
                    </a:srgbClr>
                  </a:outerShdw>
                </a:effectLst>
              </a:rPr>
              <a:t>Bilimsel ve Teknolojik Araştırmalar Uygulama ve Araştırma Merkezi (KÜBTUAM) </a:t>
            </a:r>
          </a:p>
          <a:p>
            <a:r>
              <a:rPr lang="tr-TR" sz="2400" b="1" dirty="0">
                <a:solidFill>
                  <a:srgbClr val="FF0000"/>
                </a:solidFill>
                <a:effectLst>
                  <a:outerShdw blurRad="38100" dist="38100" dir="2700000" algn="tl">
                    <a:srgbClr val="000000">
                      <a:alpha val="43137"/>
                    </a:srgbClr>
                  </a:outerShdw>
                </a:effectLst>
              </a:rPr>
              <a:t> </a:t>
            </a:r>
            <a:r>
              <a:rPr lang="tr-TR" sz="2400" b="1" dirty="0">
                <a:solidFill>
                  <a:srgbClr val="002060"/>
                </a:solidFill>
                <a:effectLst>
                  <a:outerShdw blurRad="38100" dist="38100" dir="2700000" algn="tl">
                    <a:srgbClr val="000000">
                      <a:alpha val="43137"/>
                    </a:srgbClr>
                  </a:outerShdw>
                </a:effectLst>
              </a:rPr>
              <a:t>TS EN ISO/IEC 17025 akreditasyon değerlendirmesini geçmiş ve Şubat 2018 tarihi itibariyle belge almaya hak kazanmıştır.</a:t>
            </a:r>
          </a:p>
          <a:p>
            <a:pPr marL="0" indent="0">
              <a:buNone/>
            </a:pPr>
            <a:endParaRPr lang="tr-TR" sz="3000" b="1" dirty="0">
              <a:solidFill>
                <a:srgbClr val="FF0000"/>
              </a:solidFill>
              <a:effectLst>
                <a:outerShdw blurRad="38100" dist="38100" dir="2700000" algn="tl">
                  <a:srgbClr val="000000">
                    <a:alpha val="43137"/>
                  </a:srgbClr>
                </a:outerShdw>
              </a:effectLst>
            </a:endParaRPr>
          </a:p>
          <a:p>
            <a:pPr marL="0" indent="0">
              <a:buNone/>
            </a:pPr>
            <a:r>
              <a:rPr lang="tr-TR" sz="3000" b="1" dirty="0">
                <a:solidFill>
                  <a:srgbClr val="FF0000"/>
                </a:solidFill>
                <a:effectLst>
                  <a:outerShdw blurRad="38100" dist="38100" dir="2700000" algn="tl">
                    <a:srgbClr val="000000">
                      <a:alpha val="43137"/>
                    </a:srgbClr>
                  </a:outerShdw>
                </a:effectLst>
              </a:rPr>
              <a:t>Veteriner Fakültesi</a:t>
            </a:r>
          </a:p>
          <a:p>
            <a:r>
              <a:rPr lang="tr-TR" sz="2400" b="1" dirty="0">
                <a:solidFill>
                  <a:srgbClr val="002060"/>
                </a:solidFill>
                <a:effectLst>
                  <a:outerShdw blurRad="38100" dist="38100" dir="2700000" algn="tl">
                    <a:srgbClr val="000000">
                      <a:alpha val="43137"/>
                    </a:srgbClr>
                  </a:outerShdw>
                </a:effectLst>
              </a:rPr>
              <a:t>2019 yılında akredite olmuştur.</a:t>
            </a:r>
            <a:endParaRPr lang="tr-TR" sz="3000" b="1" dirty="0">
              <a:solidFill>
                <a:srgbClr val="FF0000"/>
              </a:solidFill>
              <a:effectLst>
                <a:outerShdw blurRad="38100" dist="38100" dir="2700000" algn="tl">
                  <a:srgbClr val="000000">
                    <a:alpha val="43137"/>
                  </a:srgbClr>
                </a:outerShdw>
              </a:effectLst>
            </a:endParaRPr>
          </a:p>
          <a:p>
            <a:pPr marL="0" indent="0">
              <a:buNone/>
            </a:pPr>
            <a:r>
              <a:rPr lang="tr-TR" sz="3000" b="1" dirty="0">
                <a:solidFill>
                  <a:srgbClr val="FF0000"/>
                </a:solidFill>
                <a:effectLst>
                  <a:outerShdw blurRad="38100" dist="38100" dir="2700000" algn="tl">
                    <a:srgbClr val="000000">
                      <a:alpha val="43137"/>
                    </a:srgbClr>
                  </a:outerShdw>
                </a:effectLst>
              </a:rPr>
              <a:t>Spor Bilimleri Fakültesi </a:t>
            </a:r>
          </a:p>
          <a:p>
            <a:r>
              <a:rPr lang="tr-TR" sz="2400" b="1" dirty="0">
                <a:solidFill>
                  <a:srgbClr val="002060"/>
                </a:solidFill>
                <a:effectLst>
                  <a:outerShdw blurRad="38100" dist="38100" dir="2700000" algn="tl">
                    <a:srgbClr val="000000">
                      <a:alpha val="43137"/>
                    </a:srgbClr>
                  </a:outerShdw>
                </a:effectLst>
              </a:rPr>
              <a:t>Beden Eğitim ve Spor Öğretmenliği Bölümü 2022 yılında akredite olmuştur.</a:t>
            </a:r>
          </a:p>
          <a:p>
            <a:endParaRPr lang="tr-TR" sz="2400" b="1" dirty="0">
              <a:solidFill>
                <a:srgbClr val="002060"/>
              </a:solidFill>
              <a:effectLst>
                <a:outerShdw blurRad="38100" dist="38100" dir="2700000" algn="tl">
                  <a:srgbClr val="000000">
                    <a:alpha val="43137"/>
                  </a:srgbClr>
                </a:outerShdw>
              </a:effectLst>
            </a:endParaRPr>
          </a:p>
          <a:p>
            <a:pPr marL="0" indent="0">
              <a:buNone/>
            </a:pPr>
            <a:r>
              <a:rPr lang="tr-TR" sz="3000" b="1" dirty="0">
                <a:solidFill>
                  <a:srgbClr val="FF0000"/>
                </a:solidFill>
                <a:effectLst>
                  <a:outerShdw blurRad="38100" dist="38100" dir="2700000" algn="tl">
                    <a:srgbClr val="000000">
                      <a:alpha val="43137"/>
                    </a:srgbClr>
                  </a:outerShdw>
                </a:effectLst>
              </a:rPr>
              <a:t>Eğitim Fakültesi</a:t>
            </a:r>
            <a:endParaRPr lang="tr-TR" sz="3200" b="1" dirty="0">
              <a:solidFill>
                <a:srgbClr val="002060"/>
              </a:solidFill>
              <a:effectLst>
                <a:outerShdw blurRad="38100" dist="38100" dir="2700000" algn="tl">
                  <a:srgbClr val="000000">
                    <a:alpha val="43137"/>
                  </a:srgbClr>
                </a:outerShdw>
              </a:effectLst>
            </a:endParaRPr>
          </a:p>
          <a:p>
            <a:r>
              <a:rPr lang="tr-TR" sz="3200" b="1" dirty="0">
                <a:solidFill>
                  <a:srgbClr val="002060"/>
                </a:solidFill>
                <a:effectLst>
                  <a:outerShdw blurRad="38100" dist="38100" dir="2700000" algn="tl">
                    <a:srgbClr val="000000">
                      <a:alpha val="43137"/>
                    </a:srgbClr>
                  </a:outerShdw>
                </a:effectLst>
              </a:rPr>
              <a:t>	Sınıf Eğitimi ABD ve</a:t>
            </a:r>
          </a:p>
          <a:p>
            <a:r>
              <a:rPr lang="tr-TR" sz="3200" b="1" dirty="0">
                <a:solidFill>
                  <a:srgbClr val="002060"/>
                </a:solidFill>
                <a:effectLst>
                  <a:outerShdw blurRad="38100" dist="38100" dir="2700000" algn="tl">
                    <a:srgbClr val="000000">
                      <a:alpha val="43137"/>
                    </a:srgbClr>
                  </a:outerShdw>
                </a:effectLst>
              </a:rPr>
              <a:t>	Matematik Eğitimi ABD 2027 yılına kadar akredite olmuştur.</a:t>
            </a:r>
            <a:endParaRPr lang="tr-TR" sz="2400" b="1" dirty="0">
              <a:solidFill>
                <a:srgbClr val="FF0000"/>
              </a:solidFill>
              <a:effectLst>
                <a:outerShdw blurRad="38100" dist="38100" dir="2700000" algn="tl">
                  <a:srgbClr val="000000">
                    <a:alpha val="43137"/>
                  </a:srgbClr>
                </a:outerShdw>
              </a:effectLst>
            </a:endParaRPr>
          </a:p>
          <a:p>
            <a:endParaRPr lang="tr-TR" sz="2400" b="1" dirty="0">
              <a:solidFill>
                <a:srgbClr val="FF0000"/>
              </a:solidFill>
              <a:effectLst>
                <a:outerShdw blurRad="38100" dist="38100" dir="2700000" algn="tl">
                  <a:srgbClr val="000000">
                    <a:alpha val="43137"/>
                  </a:srgbClr>
                </a:outerShdw>
              </a:effectLst>
            </a:endParaRPr>
          </a:p>
          <a:p>
            <a:r>
              <a:rPr lang="tr-TR" sz="2400" b="1" dirty="0">
                <a:solidFill>
                  <a:srgbClr val="FF0000"/>
                </a:solidFill>
                <a:effectLst>
                  <a:outerShdw blurRad="38100" dist="38100" dir="2700000" algn="tl">
                    <a:srgbClr val="000000">
                      <a:alpha val="43137"/>
                    </a:srgbClr>
                  </a:outerShdw>
                </a:effectLst>
              </a:rPr>
              <a:t>İslami İlimler Fakültesi, Mühendislik ve Doğa Bilimleri Fakültesi (1 Program), Spor Bilimleri Fakültesi (1 Program) için Akreditasyon başvuru ve değerlendirme süreçleri devam etmektedir. </a:t>
            </a:r>
            <a:endParaRPr lang="tr-TR" sz="2400" b="1" dirty="0">
              <a:solidFill>
                <a:srgbClr val="FF0000"/>
              </a:solidFill>
            </a:endParaRPr>
          </a:p>
          <a:p>
            <a:pPr algn="ctr"/>
            <a:endParaRPr lang="tr-TR" sz="2400" b="1" dirty="0">
              <a:solidFill>
                <a:srgbClr val="FF0000"/>
              </a:solidFill>
            </a:endParaRPr>
          </a:p>
        </p:txBody>
      </p:sp>
      <p:sp>
        <p:nvSpPr>
          <p:cNvPr id="4" name="Dikdörtgen 3"/>
          <p:cNvSpPr/>
          <p:nvPr/>
        </p:nvSpPr>
        <p:spPr>
          <a:xfrm>
            <a:off x="1187624" y="44624"/>
            <a:ext cx="6984776" cy="523220"/>
          </a:xfrm>
          <a:prstGeom prst="rect">
            <a:avLst/>
          </a:prstGeom>
        </p:spPr>
        <p:txBody>
          <a:bodyPr wrap="square">
            <a:spAutoFit/>
          </a:bodyPr>
          <a:lstStyle/>
          <a:p>
            <a:pPr algn="just"/>
            <a:r>
              <a:rPr lang="tr-TR"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ÜNİVERSİTEMİZ AKREDİTASYON ÇALIŞMALARI</a:t>
            </a:r>
          </a:p>
        </p:txBody>
      </p:sp>
    </p:spTree>
    <p:extLst>
      <p:ext uri="{BB962C8B-B14F-4D97-AF65-F5344CB8AC3E}">
        <p14:creationId xmlns:p14="http://schemas.microsoft.com/office/powerpoint/2010/main" val="3989601078"/>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8142</TotalTime>
  <Words>1036</Words>
  <Application>Microsoft Office PowerPoint</Application>
  <PresentationFormat>Ekran Gösterisi (4:3)</PresentationFormat>
  <Paragraphs>127</Paragraphs>
  <Slides>21</Slides>
  <Notes>3</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21</vt:i4>
      </vt:variant>
    </vt:vector>
  </HeadingPairs>
  <TitlesOfParts>
    <vt:vector size="29" baseType="lpstr">
      <vt:lpstr>Calibri</vt:lpstr>
      <vt:lpstr>Century Gothic</vt:lpstr>
      <vt:lpstr>Times New Roman</vt:lpstr>
      <vt:lpstr>Verdana</vt:lpstr>
      <vt:lpstr>Wingdings</vt:lpstr>
      <vt:lpstr>Wingdings 3</vt:lpstr>
      <vt:lpstr>Dilim</vt:lpstr>
      <vt:lpstr>1_Dilim</vt:lpstr>
      <vt:lpstr>PowerPoint Sunusu</vt:lpstr>
      <vt:lpstr>PowerPoint Sunusu</vt:lpstr>
      <vt:lpstr>PowerPoint Sunusu</vt:lpstr>
      <vt:lpstr>KAPSAM</vt:lpstr>
      <vt:lpstr>PowerPoint Sunusu</vt:lpstr>
      <vt:lpstr>PowerPoint Sunusu</vt:lpstr>
      <vt:lpstr>PowerPoint Sunusu</vt:lpstr>
      <vt:lpstr>  Üniversitemizde Yükseköğretim Kalite Kurulu (YÖKAK) tarafından 2019 yılında dış değerlendirilme yapılmış, 2022 yılında ise izleme yapılmıştır.  Kırıkkale Üniversitesi Kalite Komisyonu her yıl Kurum İç Değerlendirme Raporunu (KİDR) hazırlayarak Kamuoyu ile paylaşmaktadır.  TS ISO 10002 Müşteri Memnuniyeti Yönetim Sistemi Standardı Belgesi 30 Ekim 2017 tarihinde yapılan tören ile  Üniversitemize verilmiştir.   Üniversitemizin TS  ISO 10002 Müşteri Memnuniyeti uygulaması ve belgesi de  bölgemizde ilk ve Türkiye genelinde üniversiteler bazında ikinci oldu.  Kırıkkale Üniversitesi, öğrencilerin diplomalarına ek olarak verilen, akademik ve mesleki tanınırlığı destekleyen bir “Mükemmellik” belgesi olan ‘Diploma Eki Etiketi’ni de almıştır.  </vt:lpstr>
      <vt:lpstr>PowerPoint Sunusu</vt:lpstr>
      <vt:lpstr>PowerPoint Sunusu</vt:lpstr>
      <vt:lpstr>PowerPoint Sunusu</vt:lpstr>
      <vt:lpstr>PowerPoint Sunusu</vt:lpstr>
      <vt:lpstr>PowerPoint Sunusu</vt:lpstr>
      <vt:lpstr>KALİTE YÖNETİM SİSTEMİ DOKÜMANLARI</vt:lpstr>
      <vt:lpstr>THE WORLD UNIVERSITY RANKINGS 2024</vt:lpstr>
      <vt:lpstr>THE WORLD UNIVERSITY RANKINGS 2024</vt:lpstr>
      <vt:lpstr>THE ASIA UNIVERSITY RANKINGS 2023</vt:lpstr>
      <vt:lpstr>THE YOUNG UNIVERSITY RANKINGS 2023</vt:lpstr>
      <vt:lpstr>UI GreenMetric                                         World University Rankings 2023</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KIRIKKALE ÜNİVERSİTESİ 2015 YILI 1. YÖNETİMİN GÖZDEN GEÇİRME TOPLANTISI</dc:title>
  <dc:creator>user</dc:creator>
  <cp:lastModifiedBy>Şeyma Hümeyra  Çakır</cp:lastModifiedBy>
  <cp:revision>886</cp:revision>
  <cp:lastPrinted>2023-07-10T11:14:18Z</cp:lastPrinted>
  <dcterms:created xsi:type="dcterms:W3CDTF">2015-05-06T12:27:09Z</dcterms:created>
  <dcterms:modified xsi:type="dcterms:W3CDTF">2024-05-29T06:25:49Z</dcterms:modified>
</cp:coreProperties>
</file>