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7104063" cy="102346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00" d="100"/>
          <a:sy n="100" d="100"/>
        </p:scale>
        <p:origin x="72" y="-10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0802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13" Type="http://schemas.openxmlformats.org/officeDocument/2006/relationships/image" Target="../media/image20.jpg"/><Relationship Id="rId3" Type="http://schemas.openxmlformats.org/officeDocument/2006/relationships/image" Target="../media/image2.png"/><Relationship Id="rId7" Type="http://schemas.openxmlformats.org/officeDocument/2006/relationships/image" Target="../media/image14.jpg"/><Relationship Id="rId12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11" Type="http://schemas.openxmlformats.org/officeDocument/2006/relationships/image" Target="../media/image18.jpg"/><Relationship Id="rId5" Type="http://schemas.openxmlformats.org/officeDocument/2006/relationships/image" Target="../media/image12.jpg"/><Relationship Id="rId10" Type="http://schemas.openxmlformats.org/officeDocument/2006/relationships/image" Target="../media/image17.jpg"/><Relationship Id="rId4" Type="http://schemas.openxmlformats.org/officeDocument/2006/relationships/image" Target="../media/image11.jpg"/><Relationship Id="rId9" Type="http://schemas.openxmlformats.org/officeDocument/2006/relationships/image" Target="../media/image1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2.pn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8.png"/><Relationship Id="rId4" Type="http://schemas.openxmlformats.org/officeDocument/2006/relationships/image" Target="../media/image7.jpg"/><Relationship Id="rId9" Type="http://schemas.openxmlformats.org/officeDocument/2006/relationships/image" Target="../media/image9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2.png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rof_assets/image1.jpg"/>
          <p:cNvPicPr>
            <a:picLocks noChangeAspect="1"/>
          </p:cNvPicPr>
          <p:nvPr/>
        </p:nvPicPr>
        <p:blipFill>
          <a:blip r:embed="rId3"/>
          <a:srcRect l="20371" r="2037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341">
              <a:alpha val="88000"/>
            </a:srgbClr>
          </a:solidFill>
          <a:ln w="12700">
            <a:solidFill>
              <a:srgbClr val="0B2341">
                <a:alpha val="0"/>
              </a:srgbClr>
            </a:solidFill>
            <a:prstDash val="solid"/>
          </a:ln>
        </p:spPr>
      </p:sp>
      <p:pic>
        <p:nvPicPr>
          <p:cNvPr id="4" name="Image 1" descr="/mnt/data/prof_assets/image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216" y="585216"/>
            <a:ext cx="822960" cy="82296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572768" y="73152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DEBFA"/>
                </a:solidFill>
              </a:rPr>
              <a:t>KIRIKKALE ÜNİVERSİTESİ</a:t>
            </a:r>
            <a:endParaRPr lang="en-US" sz="1100" dirty="0"/>
          </a:p>
        </p:txBody>
      </p:sp>
      <p:sp>
        <p:nvSpPr>
          <p:cNvPr id="6" name="Text 2"/>
          <p:cNvSpPr/>
          <p:nvPr/>
        </p:nvSpPr>
        <p:spPr>
          <a:xfrm>
            <a:off x="658368" y="2148840"/>
            <a:ext cx="6949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İstatistik Bölümü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Tanıtım Sunumu</a:t>
            </a:r>
            <a:endParaRPr lang="en-US" sz="4200" dirty="0"/>
          </a:p>
        </p:txBody>
      </p:sp>
      <p:sp>
        <p:nvSpPr>
          <p:cNvPr id="7" name="Shape 3"/>
          <p:cNvSpPr/>
          <p:nvPr/>
        </p:nvSpPr>
        <p:spPr>
          <a:xfrm>
            <a:off x="694944" y="3977640"/>
            <a:ext cx="1417320" cy="54864"/>
          </a:xfrm>
          <a:prstGeom prst="rect">
            <a:avLst/>
          </a:prstGeom>
          <a:solidFill>
            <a:srgbClr val="C9252D"/>
          </a:solidFill>
          <a:ln w="12700">
            <a:solidFill>
              <a:srgbClr val="C9252D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694944" y="4224528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EAF2FB"/>
                </a:solidFill>
              </a:rPr>
              <a:t>Verinin dilini öğrenin; geleceği öngören tarafta yer alın.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10652760" y="6327648"/>
            <a:ext cx="7498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" dirty="0">
                <a:solidFill>
                  <a:srgbClr val="DDEBFA"/>
                </a:solidFill>
              </a:rPr>
              <a:t>2026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prof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109728"/>
            <a:ext cx="438912" cy="4389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6384" y="118872"/>
            <a:ext cx="33832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Kırıkkale Üniversitesi | İstatistik Bölümü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786384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Sunum Akışı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9372600" y="24688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A"/>
                </a:solidFill>
              </a:rPr>
              <a:t>Bölüm tanıtımı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0" y="685800"/>
            <a:ext cx="12191695" cy="0"/>
          </a:xfrm>
          <a:prstGeom prst="line">
            <a:avLst/>
          </a:prstGeom>
          <a:noFill/>
          <a:ln w="10160">
            <a:solidFill>
              <a:srgbClr val="D6DEE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49808" y="1133856"/>
            <a:ext cx="53035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Bugün neyi konuşacağız?</a:t>
            </a:r>
            <a:endParaRPr lang="en-US" sz="2900" dirty="0"/>
          </a:p>
        </p:txBody>
      </p:sp>
      <p:sp>
        <p:nvSpPr>
          <p:cNvPr id="9" name="Text 6"/>
          <p:cNvSpPr/>
          <p:nvPr/>
        </p:nvSpPr>
        <p:spPr>
          <a:xfrm>
            <a:off x="786384" y="1856232"/>
            <a:ext cx="5029200" cy="9601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İstatistiğin bugün neden kritik olduğu, bölümümüzün akademik yapısı, öğrencilerimize sunduğumuz olanaklar ve mezunlarımızın kariyer yolları.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400800" y="1143000"/>
            <a:ext cx="4800600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11430">
            <a:solidFill>
              <a:srgbClr val="DCE5F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656832" y="129844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252D"/>
                </a:solidFill>
              </a:rPr>
              <a:t>01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315200" y="12618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B2341"/>
                </a:solidFill>
              </a:rPr>
              <a:t>Veri çağında istatistik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7315200" y="1545336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5F6B7A"/>
                </a:solidFill>
              </a:rPr>
              <a:t>Yapay zekâ, veri bilimi ve karar süreçlerinin istatistiksel temelleri</a:t>
            </a:r>
            <a:endParaRPr lang="en-US" sz="980" dirty="0"/>
          </a:p>
        </p:txBody>
      </p:sp>
      <p:sp>
        <p:nvSpPr>
          <p:cNvPr id="14" name="Shape 11"/>
          <p:cNvSpPr/>
          <p:nvPr/>
        </p:nvSpPr>
        <p:spPr>
          <a:xfrm>
            <a:off x="6400800" y="2121408"/>
            <a:ext cx="4800600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11430">
            <a:solidFill>
              <a:srgbClr val="DCE5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656832" y="2276856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252D"/>
                </a:solidFill>
              </a:rPr>
              <a:t>02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7315200" y="224028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B2341"/>
                </a:solidFill>
              </a:rPr>
              <a:t>Bölümümüz</a:t>
            </a:r>
            <a:endParaRPr lang="en-US" sz="1550" dirty="0"/>
          </a:p>
        </p:txBody>
      </p:sp>
      <p:sp>
        <p:nvSpPr>
          <p:cNvPr id="17" name="Text 14"/>
          <p:cNvSpPr/>
          <p:nvPr/>
        </p:nvSpPr>
        <p:spPr>
          <a:xfrm>
            <a:off x="7315200" y="2523744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5F6B7A"/>
                </a:solidFill>
              </a:rPr>
              <a:t>Tarihçe, akademik kadro ve anabilim dalları</a:t>
            </a:r>
            <a:endParaRPr lang="en-US" sz="980" dirty="0"/>
          </a:p>
        </p:txBody>
      </p:sp>
      <p:sp>
        <p:nvSpPr>
          <p:cNvPr id="18" name="Shape 15"/>
          <p:cNvSpPr/>
          <p:nvPr/>
        </p:nvSpPr>
        <p:spPr>
          <a:xfrm>
            <a:off x="6400800" y="3099816"/>
            <a:ext cx="4800600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11430">
            <a:solidFill>
              <a:srgbClr val="DCE5F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656832" y="3255264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252D"/>
                </a:solidFill>
              </a:rPr>
              <a:t>03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315200" y="3218688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B2341"/>
                </a:solidFill>
              </a:rPr>
              <a:t>Eğitim olanakları</a:t>
            </a:r>
            <a:endParaRPr lang="en-US" sz="1550" dirty="0"/>
          </a:p>
        </p:txBody>
      </p:sp>
      <p:sp>
        <p:nvSpPr>
          <p:cNvPr id="21" name="Text 18"/>
          <p:cNvSpPr/>
          <p:nvPr/>
        </p:nvSpPr>
        <p:spPr>
          <a:xfrm>
            <a:off x="7315200" y="3502152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5F6B7A"/>
                </a:solidFill>
              </a:rPr>
              <a:t>Yan dal, çift anadal, değişim programları ve lisansüstü eğitim</a:t>
            </a:r>
            <a:endParaRPr lang="en-US" sz="980" dirty="0"/>
          </a:p>
        </p:txBody>
      </p:sp>
      <p:sp>
        <p:nvSpPr>
          <p:cNvPr id="22" name="Shape 19"/>
          <p:cNvSpPr/>
          <p:nvPr/>
        </p:nvSpPr>
        <p:spPr>
          <a:xfrm>
            <a:off x="6400800" y="4078224"/>
            <a:ext cx="4800600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11430">
            <a:solidFill>
              <a:srgbClr val="DCE5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656832" y="42336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252D"/>
                </a:solidFill>
              </a:rPr>
              <a:t>04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7315200" y="4197096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B2341"/>
                </a:solidFill>
              </a:rPr>
              <a:t>Kariyer ve mezunlarımız</a:t>
            </a:r>
            <a:endParaRPr lang="en-US" sz="1550" dirty="0"/>
          </a:p>
        </p:txBody>
      </p:sp>
      <p:sp>
        <p:nvSpPr>
          <p:cNvPr id="25" name="Text 22"/>
          <p:cNvSpPr/>
          <p:nvPr/>
        </p:nvSpPr>
        <p:spPr>
          <a:xfrm>
            <a:off x="7315200" y="4480560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5F6B7A"/>
                </a:solidFill>
              </a:rPr>
              <a:t>İstihdam alanları, kurum örnekleri ve bölüm kültürü</a:t>
            </a:r>
            <a:endParaRPr lang="en-US" sz="980" dirty="0"/>
          </a:p>
        </p:txBody>
      </p:sp>
      <p:sp>
        <p:nvSpPr>
          <p:cNvPr id="26" name="Shape 23"/>
          <p:cNvSpPr/>
          <p:nvPr/>
        </p:nvSpPr>
        <p:spPr>
          <a:xfrm>
            <a:off x="502920" y="6556248"/>
            <a:ext cx="11155680" cy="0"/>
          </a:xfrm>
          <a:prstGeom prst="line">
            <a:avLst/>
          </a:prstGeom>
          <a:noFill/>
          <a:ln w="7620">
            <a:solidFill>
              <a:srgbClr val="E1E7EF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566928" y="660196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</a:rPr>
              <a:t>istatistik.kku.edu.tr</a:t>
            </a:r>
            <a:endParaRPr lang="en-US" sz="750" dirty="0"/>
          </a:p>
        </p:txBody>
      </p:sp>
      <p:sp>
        <p:nvSpPr>
          <p:cNvPr id="28" name="Text 25"/>
          <p:cNvSpPr/>
          <p:nvPr/>
        </p:nvSpPr>
        <p:spPr>
          <a:xfrm>
            <a:off x="11201400" y="658368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5F6B7A"/>
                </a:solidFill>
              </a:rPr>
              <a:t>02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rof_assets/image3.jpg"/>
          <p:cNvPicPr>
            <a:picLocks noChangeAspect="1"/>
          </p:cNvPicPr>
          <p:nvPr/>
        </p:nvPicPr>
        <p:blipFill>
          <a:blip r:embed="rId3"/>
          <a:srcRect t="4296" b="4296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341">
              <a:alpha val="82000"/>
            </a:srgbClr>
          </a:solidFill>
          <a:ln w="12700">
            <a:solidFill>
              <a:srgbClr val="0B2341">
                <a:alpha val="0"/>
              </a:srgbClr>
            </a:solidFill>
            <a:prstDash val="solid"/>
          </a:ln>
        </p:spPr>
      </p:sp>
      <p:pic>
        <p:nvPicPr>
          <p:cNvPr id="4" name="Image 1" descr="/mnt/data/prof_assets/image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420624"/>
            <a:ext cx="658368" cy="65836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98448" y="658368"/>
            <a:ext cx="4023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7EEF7"/>
                </a:solidFill>
              </a:rPr>
              <a:t>Kırıkkale Üniversitesi | İstatistik Bölümü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658368" y="2148840"/>
            <a:ext cx="8046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Veri Çağı Başladı</a:t>
            </a:r>
            <a:endParaRPr lang="en-US" sz="4000" dirty="0"/>
          </a:p>
        </p:txBody>
      </p:sp>
      <p:sp>
        <p:nvSpPr>
          <p:cNvPr id="7" name="Shape 3"/>
          <p:cNvSpPr/>
          <p:nvPr/>
        </p:nvSpPr>
        <p:spPr>
          <a:xfrm>
            <a:off x="676656" y="3657600"/>
            <a:ext cx="1188720" cy="45720"/>
          </a:xfrm>
          <a:prstGeom prst="rect">
            <a:avLst/>
          </a:prstGeom>
          <a:solidFill>
            <a:srgbClr val="C9252D"/>
          </a:solidFill>
          <a:ln w="12700">
            <a:solidFill>
              <a:srgbClr val="C9252D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676656" y="388620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E7EEF7"/>
                </a:solidFill>
              </a:rPr>
              <a:t>Geleceği öngörmek, veriyi doğru okumakla başlar.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502920" y="6556248"/>
            <a:ext cx="11155680" cy="0"/>
          </a:xfrm>
          <a:prstGeom prst="line">
            <a:avLst/>
          </a:prstGeom>
          <a:noFill/>
          <a:ln w="7620">
            <a:solidFill>
              <a:srgbClr val="E1E7EF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566928" y="660196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</a:rPr>
              <a:t>istatistik.kku.edu.tr</a:t>
            </a:r>
            <a:endParaRPr lang="en-US" sz="750" dirty="0"/>
          </a:p>
        </p:txBody>
      </p:sp>
      <p:sp>
        <p:nvSpPr>
          <p:cNvPr id="11" name="Text 7"/>
          <p:cNvSpPr/>
          <p:nvPr/>
        </p:nvSpPr>
        <p:spPr>
          <a:xfrm>
            <a:off x="11201400" y="658368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5F6B7A"/>
                </a:solidFill>
              </a:rPr>
              <a:t>03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prof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109728"/>
            <a:ext cx="438912" cy="4389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6384" y="118872"/>
            <a:ext cx="33832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Kırıkkale Üniversitesi | İstatistik Bölümü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786384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Veri Çağı: Geleceği Öngörmeye Hazır mısınız?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9372600" y="24688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A"/>
                </a:solidFill>
              </a:rPr>
              <a:t>Veri ve karar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0" y="685800"/>
            <a:ext cx="12191695" cy="0"/>
          </a:xfrm>
          <a:prstGeom prst="line">
            <a:avLst/>
          </a:prstGeom>
          <a:noFill/>
          <a:ln w="10160">
            <a:solidFill>
              <a:srgbClr val="D6DEE8"/>
            </a:solidFill>
            <a:prstDash val="solid"/>
          </a:ln>
        </p:spPr>
      </p:sp>
      <p:pic>
        <p:nvPicPr>
          <p:cNvPr id="8" name="Image 1" descr="/mnt/data/prof_assets/image4.jpg"/>
          <p:cNvPicPr>
            <a:picLocks noChangeAspect="1"/>
          </p:cNvPicPr>
          <p:nvPr/>
        </p:nvPicPr>
        <p:blipFill>
          <a:blip r:embed="rId4"/>
          <a:srcRect l="18085" r="18085"/>
          <a:stretch/>
        </p:blipFill>
        <p:spPr>
          <a:xfrm>
            <a:off x="6400800" y="960120"/>
            <a:ext cx="5029200" cy="502920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400800" y="960120"/>
            <a:ext cx="5029200" cy="5029200"/>
          </a:xfrm>
          <a:prstGeom prst="rect">
            <a:avLst/>
          </a:prstGeom>
          <a:solidFill>
            <a:srgbClr val="0B2341">
              <a:alpha val="55000"/>
            </a:srgbClr>
          </a:solidFill>
          <a:ln w="12700">
            <a:solidFill>
              <a:srgbClr val="0B2341">
                <a:alpha val="0"/>
              </a:srgbClr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49808" y="1170432"/>
            <a:ext cx="502920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21. yüzyılın en büyük gücü: veri.</a:t>
            </a:r>
            <a:endParaRPr lang="en-US" sz="3100" dirty="0"/>
          </a:p>
        </p:txBody>
      </p:sp>
      <p:sp>
        <p:nvSpPr>
          <p:cNvPr id="11" name="Text 7"/>
          <p:cNvSpPr/>
          <p:nvPr/>
        </p:nvSpPr>
        <p:spPr>
          <a:xfrm>
            <a:off x="868680" y="2057400"/>
            <a:ext cx="5074920" cy="15087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r>
              <a:rPr lang="en-US" sz="1700" dirty="0">
                <a:solidFill>
                  <a:srgbClr val="1F2937"/>
                </a:solidFill>
              </a:rPr>
              <a:t>Veri, kurumların en değerli stratejik kaynağıdır.</a:t>
            </a:r>
            <a:endParaRPr lang="en-US" sz="1700" dirty="0"/>
          </a:p>
          <a:p>
            <a:r>
              <a:rPr lang="en-US" sz="1700" dirty="0">
                <a:solidFill>
                  <a:srgbClr val="1F2937"/>
                </a:solidFill>
              </a:rPr>
              <a:t>İstatistikçiler, ham veriyi anlamlı bilgiye ve karara dönüştürür.</a:t>
            </a:r>
            <a:endParaRPr lang="en-US" sz="1700" dirty="0"/>
          </a:p>
          <a:p>
            <a:r>
              <a:rPr lang="en-US" sz="1700" dirty="0">
                <a:solidFill>
                  <a:srgbClr val="1F2937"/>
                </a:solidFill>
              </a:rPr>
              <a:t>Yapay zekâ ve veri bilimi, istatistiksel düşünme üzerine kuruludur.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841248" y="4069080"/>
            <a:ext cx="1737360" cy="384048"/>
          </a:xfrm>
          <a:prstGeom prst="roundRect">
            <a:avLst>
              <a:gd name="adj" fmla="val 19048"/>
            </a:avLst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86968" y="4178808"/>
            <a:ext cx="1645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Analitik düşünme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2761488" y="4069080"/>
            <a:ext cx="1335024" cy="384048"/>
          </a:xfrm>
          <a:prstGeom prst="roundRect">
            <a:avLst>
              <a:gd name="adj" fmla="val 19048"/>
            </a:avLst>
          </a:prstGeom>
          <a:solidFill>
            <a:srgbClr val="C9252D"/>
          </a:solidFill>
          <a:ln w="12700">
            <a:solidFill>
              <a:srgbClr val="C9252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2807208" y="4178808"/>
            <a:ext cx="12435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Tahminleme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4279392" y="4069080"/>
            <a:ext cx="1426464" cy="384048"/>
          </a:xfrm>
          <a:prstGeom prst="roundRect">
            <a:avLst>
              <a:gd name="adj" fmla="val 19048"/>
            </a:avLst>
          </a:prstGeom>
          <a:solidFill>
            <a:srgbClr val="6A9D39"/>
          </a:solidFill>
          <a:ln w="12700">
            <a:solidFill>
              <a:srgbClr val="6A9D39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4325112" y="4178808"/>
            <a:ext cx="13350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Karar desteği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868680" y="4736592"/>
            <a:ext cx="480060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0B2341"/>
                </a:solidFill>
              </a:rPr>
              <a:t>İstatistik, sayıları okumaktan öte; belirsizlik altında doğru karar verebilme bilimidir.</a:t>
            </a:r>
            <a:endParaRPr lang="en-US" sz="1550" dirty="0"/>
          </a:p>
        </p:txBody>
      </p:sp>
      <p:sp>
        <p:nvSpPr>
          <p:cNvPr id="19" name="Shape 15"/>
          <p:cNvSpPr/>
          <p:nvPr/>
        </p:nvSpPr>
        <p:spPr>
          <a:xfrm>
            <a:off x="502920" y="6556248"/>
            <a:ext cx="11155680" cy="0"/>
          </a:xfrm>
          <a:prstGeom prst="line">
            <a:avLst/>
          </a:prstGeom>
          <a:noFill/>
          <a:ln w="7620">
            <a:solidFill>
              <a:srgbClr val="E1E7EF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566928" y="660196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</a:rPr>
              <a:t>istatistik.kku.edu.tr</a:t>
            </a:r>
            <a:endParaRPr lang="en-US" sz="750" dirty="0"/>
          </a:p>
        </p:txBody>
      </p:sp>
      <p:sp>
        <p:nvSpPr>
          <p:cNvPr id="21" name="Text 17"/>
          <p:cNvSpPr/>
          <p:nvPr/>
        </p:nvSpPr>
        <p:spPr>
          <a:xfrm>
            <a:off x="11201400" y="658368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5F6B7A"/>
                </a:solidFill>
              </a:rPr>
              <a:t>04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prof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109728"/>
            <a:ext cx="438912" cy="4389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6384" y="118872"/>
            <a:ext cx="33832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Kırıkkale Üniversitesi | İstatistik Bölümü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786384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Değişim ve Dönüşüm Sürecinde Küresel Analiz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9372600" y="24688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A"/>
                </a:solidFill>
              </a:rPr>
              <a:t>Küresel ekonomi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0" y="685800"/>
            <a:ext cx="12191695" cy="0"/>
          </a:xfrm>
          <a:prstGeom prst="line">
            <a:avLst/>
          </a:prstGeom>
          <a:noFill/>
          <a:ln w="10160">
            <a:solidFill>
              <a:srgbClr val="D6DEE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49808" y="987552"/>
            <a:ext cx="96012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Zirvedeki ortak payda: veriyi işleyebilme kabiliyeti</a:t>
            </a:r>
            <a:endParaRPr lang="en-US" sz="2700" dirty="0"/>
          </a:p>
        </p:txBody>
      </p:sp>
      <p:sp>
        <p:nvSpPr>
          <p:cNvPr id="9" name="Text 6"/>
          <p:cNvSpPr/>
          <p:nvPr/>
        </p:nvSpPr>
        <p:spPr>
          <a:xfrm>
            <a:off x="786384" y="1627632"/>
            <a:ext cx="9875520" cy="6583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52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Son 15 yılda küresel ekonomi; petrol, geleneksel finans ve sanayiden, teknoloji, platform ekonomisi ve yapay zekâ odaklı yapılara doğru güçlü bir dönüşüm geçirmiştir.</a:t>
            </a:r>
            <a:endParaRPr lang="en-US" sz="1520" dirty="0"/>
          </a:p>
        </p:txBody>
      </p:sp>
      <p:sp>
        <p:nvSpPr>
          <p:cNvPr id="10" name="Shape 7"/>
          <p:cNvSpPr/>
          <p:nvPr/>
        </p:nvSpPr>
        <p:spPr>
          <a:xfrm>
            <a:off x="841248" y="2788920"/>
            <a:ext cx="2514600" cy="18288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1430">
            <a:solidFill>
              <a:srgbClr val="DDE5E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05840" y="2971800"/>
            <a:ext cx="7132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252D"/>
                </a:solidFill>
              </a:rPr>
              <a:t>2009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1005840" y="3401568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20" b="1" dirty="0">
                <a:solidFill>
                  <a:srgbClr val="0B2341"/>
                </a:solidFill>
              </a:rPr>
              <a:t>Petrol &amp; Finans</a:t>
            </a:r>
            <a:endParaRPr lang="en-US" sz="1520" dirty="0"/>
          </a:p>
        </p:txBody>
      </p:sp>
      <p:sp>
        <p:nvSpPr>
          <p:cNvPr id="13" name="Text 10"/>
          <p:cNvSpPr/>
          <p:nvPr/>
        </p:nvSpPr>
        <p:spPr>
          <a:xfrm>
            <a:off x="1005840" y="3886200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5F6B7A"/>
                </a:solidFill>
              </a:rPr>
              <a:t>Exxon Mobil, PetroChina, Shell, ICBC</a:t>
            </a:r>
            <a:endParaRPr lang="en-US" sz="1020" dirty="0"/>
          </a:p>
        </p:txBody>
      </p:sp>
      <p:sp>
        <p:nvSpPr>
          <p:cNvPr id="14" name="Shape 11"/>
          <p:cNvSpPr/>
          <p:nvPr/>
        </p:nvSpPr>
        <p:spPr>
          <a:xfrm>
            <a:off x="3410712" y="3511296"/>
            <a:ext cx="274320" cy="347472"/>
          </a:xfrm>
          <a:prstGeom prst="chevron">
            <a:avLst/>
          </a:prstGeom>
          <a:solidFill>
            <a:srgbClr val="C9D7E8"/>
          </a:solidFill>
          <a:ln w="12700">
            <a:solidFill>
              <a:srgbClr val="C9D7E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630168" y="2788920"/>
            <a:ext cx="2514600" cy="18288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1430">
            <a:solidFill>
              <a:srgbClr val="DDE5E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794760" y="2971800"/>
            <a:ext cx="7132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252D"/>
                </a:solidFill>
              </a:rPr>
              <a:t>2014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3794760" y="3401568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20" b="1" dirty="0">
                <a:solidFill>
                  <a:srgbClr val="0B2341"/>
                </a:solidFill>
              </a:rPr>
              <a:t>Teknoloji yükselişi</a:t>
            </a:r>
            <a:endParaRPr lang="en-US" sz="1520" dirty="0"/>
          </a:p>
        </p:txBody>
      </p:sp>
      <p:sp>
        <p:nvSpPr>
          <p:cNvPr id="18" name="Text 15"/>
          <p:cNvSpPr/>
          <p:nvPr/>
        </p:nvSpPr>
        <p:spPr>
          <a:xfrm>
            <a:off x="3794760" y="3886200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5F6B7A"/>
                </a:solidFill>
              </a:rPr>
              <a:t>Google, Apple, IBM, Microsoft, Amazon</a:t>
            </a:r>
            <a:endParaRPr lang="en-US" sz="1020" dirty="0"/>
          </a:p>
        </p:txBody>
      </p:sp>
      <p:sp>
        <p:nvSpPr>
          <p:cNvPr id="19" name="Shape 16"/>
          <p:cNvSpPr/>
          <p:nvPr/>
        </p:nvSpPr>
        <p:spPr>
          <a:xfrm>
            <a:off x="6199632" y="3511296"/>
            <a:ext cx="274320" cy="347472"/>
          </a:xfrm>
          <a:prstGeom prst="chevron">
            <a:avLst/>
          </a:prstGeom>
          <a:solidFill>
            <a:srgbClr val="C9D7E8"/>
          </a:solidFill>
          <a:ln w="12700">
            <a:solidFill>
              <a:srgbClr val="C9D7E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419088" y="2788920"/>
            <a:ext cx="2514600" cy="18288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1430">
            <a:solidFill>
              <a:srgbClr val="DDE5E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583680" y="2971800"/>
            <a:ext cx="7132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252D"/>
                </a:solidFill>
              </a:rPr>
              <a:t>2019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6583680" y="3401568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20" b="1" dirty="0">
                <a:solidFill>
                  <a:srgbClr val="0B2341"/>
                </a:solidFill>
              </a:rPr>
              <a:t>Platform ekonomisi</a:t>
            </a:r>
            <a:endParaRPr lang="en-US" sz="1520" dirty="0"/>
          </a:p>
        </p:txBody>
      </p:sp>
      <p:sp>
        <p:nvSpPr>
          <p:cNvPr id="23" name="Text 20"/>
          <p:cNvSpPr/>
          <p:nvPr/>
        </p:nvSpPr>
        <p:spPr>
          <a:xfrm>
            <a:off x="6583680" y="3886200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5F6B7A"/>
                </a:solidFill>
              </a:rPr>
              <a:t>Apple, Microsoft, Alphabet, Amazon, Meta</a:t>
            </a:r>
            <a:endParaRPr lang="en-US" sz="1020" dirty="0"/>
          </a:p>
        </p:txBody>
      </p:sp>
      <p:sp>
        <p:nvSpPr>
          <p:cNvPr id="24" name="Shape 21"/>
          <p:cNvSpPr/>
          <p:nvPr/>
        </p:nvSpPr>
        <p:spPr>
          <a:xfrm>
            <a:off x="8988552" y="3511296"/>
            <a:ext cx="274320" cy="347472"/>
          </a:xfrm>
          <a:prstGeom prst="chevron">
            <a:avLst/>
          </a:prstGeom>
          <a:solidFill>
            <a:srgbClr val="C9D7E8"/>
          </a:solidFill>
          <a:ln w="12700">
            <a:solidFill>
              <a:srgbClr val="C9D7E8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9208008" y="2788920"/>
            <a:ext cx="2514600" cy="1828800"/>
          </a:xfrm>
          <a:prstGeom prst="roundRect">
            <a:avLst>
              <a:gd name="adj" fmla="val 6500"/>
            </a:avLst>
          </a:prstGeom>
          <a:solidFill>
            <a:srgbClr val="0B2341"/>
          </a:solidFill>
          <a:ln w="11430">
            <a:solidFill>
              <a:srgbClr val="0B2341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9372600" y="2971800"/>
            <a:ext cx="7132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2024</a:t>
            </a:r>
            <a:endParaRPr lang="en-US" sz="1500" dirty="0"/>
          </a:p>
        </p:txBody>
      </p:sp>
      <p:sp>
        <p:nvSpPr>
          <p:cNvPr id="27" name="Text 24"/>
          <p:cNvSpPr/>
          <p:nvPr/>
        </p:nvSpPr>
        <p:spPr>
          <a:xfrm>
            <a:off x="9372600" y="3401568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20" b="1" dirty="0">
                <a:solidFill>
                  <a:srgbClr val="FFFFFF"/>
                </a:solidFill>
              </a:rPr>
              <a:t>Yapay zekâ &amp; veri</a:t>
            </a:r>
            <a:endParaRPr lang="en-US" sz="1520" dirty="0"/>
          </a:p>
        </p:txBody>
      </p:sp>
      <p:sp>
        <p:nvSpPr>
          <p:cNvPr id="28" name="Text 25"/>
          <p:cNvSpPr/>
          <p:nvPr/>
        </p:nvSpPr>
        <p:spPr>
          <a:xfrm>
            <a:off x="9372600" y="3886200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E7EEF7"/>
                </a:solidFill>
              </a:rPr>
              <a:t>Apple, NVIDIA, Microsoft, Alphabet, Amazon</a:t>
            </a:r>
            <a:endParaRPr lang="en-US" sz="1020" dirty="0"/>
          </a:p>
        </p:txBody>
      </p:sp>
      <p:sp>
        <p:nvSpPr>
          <p:cNvPr id="29" name="Shape 26"/>
          <p:cNvSpPr/>
          <p:nvPr/>
        </p:nvSpPr>
        <p:spPr>
          <a:xfrm>
            <a:off x="841248" y="5230368"/>
            <a:ext cx="10479024" cy="658368"/>
          </a:xfrm>
          <a:prstGeom prst="rect">
            <a:avLst/>
          </a:prstGeom>
          <a:solidFill>
            <a:srgbClr val="E8F1FB"/>
          </a:solidFill>
          <a:ln w="12700">
            <a:solidFill>
              <a:srgbClr val="E8F1FB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1051560" y="5440680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20" b="1" dirty="0">
                <a:solidFill>
                  <a:srgbClr val="0B2341"/>
                </a:solidFill>
              </a:rPr>
              <a:t>Bu dönüşüm, istatistik ve veri bilimi yetkinliklerine sahip mezunların iş dünyasındaki stratejik değerini her geçen yıl artırmaktadır.</a:t>
            </a:r>
            <a:endParaRPr lang="en-US" sz="1420" dirty="0"/>
          </a:p>
        </p:txBody>
      </p:sp>
      <p:sp>
        <p:nvSpPr>
          <p:cNvPr id="31" name="Shape 28"/>
          <p:cNvSpPr/>
          <p:nvPr/>
        </p:nvSpPr>
        <p:spPr>
          <a:xfrm>
            <a:off x="502920" y="6556248"/>
            <a:ext cx="11155680" cy="0"/>
          </a:xfrm>
          <a:prstGeom prst="line">
            <a:avLst/>
          </a:prstGeom>
          <a:noFill/>
          <a:ln w="7620">
            <a:solidFill>
              <a:srgbClr val="E1E7EF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566928" y="660196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</a:rPr>
              <a:t>istatistik.kku.edu.tr</a:t>
            </a:r>
            <a:endParaRPr lang="en-US" sz="750" dirty="0"/>
          </a:p>
        </p:txBody>
      </p:sp>
      <p:sp>
        <p:nvSpPr>
          <p:cNvPr id="33" name="Text 30"/>
          <p:cNvSpPr/>
          <p:nvPr/>
        </p:nvSpPr>
        <p:spPr>
          <a:xfrm>
            <a:off x="11201400" y="658368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5F6B7A"/>
                </a:solidFill>
              </a:rPr>
              <a:t>05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prof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109728"/>
            <a:ext cx="438912" cy="4389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6384" y="118872"/>
            <a:ext cx="33832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Kırıkkale Üniversitesi | İstatistik Bölümü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786384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Neden İstatistik?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9372600" y="24688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A"/>
                </a:solidFill>
              </a:rPr>
              <a:t>Disiplinin gücü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0" y="685800"/>
            <a:ext cx="12191695" cy="0"/>
          </a:xfrm>
          <a:prstGeom prst="line">
            <a:avLst/>
          </a:prstGeom>
          <a:noFill/>
          <a:ln w="10160">
            <a:solidFill>
              <a:srgbClr val="D6DEE8"/>
            </a:solidFill>
            <a:prstDash val="solid"/>
          </a:ln>
        </p:spPr>
      </p:sp>
      <p:pic>
        <p:nvPicPr>
          <p:cNvPr id="8" name="Image 1" descr="/mnt/data/prof_assets/image5.jpg"/>
          <p:cNvPicPr>
            <a:picLocks noChangeAspect="1"/>
          </p:cNvPicPr>
          <p:nvPr/>
        </p:nvPicPr>
        <p:blipFill>
          <a:blip r:embed="rId4"/>
          <a:srcRect l="11313" r="11313"/>
          <a:stretch/>
        </p:blipFill>
        <p:spPr>
          <a:xfrm>
            <a:off x="0" y="694944"/>
            <a:ext cx="12188952" cy="5870448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0" y="694944"/>
            <a:ext cx="12188952" cy="5870448"/>
          </a:xfrm>
          <a:prstGeom prst="rect">
            <a:avLst/>
          </a:prstGeom>
          <a:solidFill>
            <a:srgbClr val="F6F8FB">
              <a:alpha val="90000"/>
            </a:srgbClr>
          </a:solidFill>
          <a:ln w="12700">
            <a:solidFill>
              <a:srgbClr val="F6F8FB">
                <a:alpha val="0"/>
              </a:srgbClr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694944" y="1170432"/>
            <a:ext cx="4983480" cy="4434840"/>
          </a:xfrm>
          <a:prstGeom prst="roundRect">
            <a:avLst>
              <a:gd name="adj" fmla="val 3299"/>
            </a:avLst>
          </a:prstGeom>
          <a:solidFill>
            <a:srgbClr val="FFFFFF"/>
          </a:solidFill>
          <a:ln w="11430">
            <a:solidFill>
              <a:srgbClr val="DCE5F0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987552" y="1499616"/>
            <a:ext cx="347472" cy="347472"/>
          </a:xfrm>
          <a:prstGeom prst="ellipse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987552" y="1568196"/>
            <a:ext cx="347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1</a:t>
            </a:r>
            <a:endParaRPr lang="en-US" sz="950" dirty="0"/>
          </a:p>
        </p:txBody>
      </p:sp>
      <p:sp>
        <p:nvSpPr>
          <p:cNvPr id="13" name="Text 9"/>
          <p:cNvSpPr/>
          <p:nvPr/>
        </p:nvSpPr>
        <p:spPr>
          <a:xfrm>
            <a:off x="1463040" y="1490472"/>
            <a:ext cx="38221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0B2341"/>
                </a:solidFill>
              </a:rPr>
              <a:t>Küresel gerçeklik</a:t>
            </a:r>
            <a:endParaRPr lang="en-US" sz="1550" dirty="0"/>
          </a:p>
        </p:txBody>
      </p:sp>
      <p:sp>
        <p:nvSpPr>
          <p:cNvPr id="14" name="Text 10"/>
          <p:cNvSpPr/>
          <p:nvPr/>
        </p:nvSpPr>
        <p:spPr>
          <a:xfrm>
            <a:off x="1463040" y="1819656"/>
            <a:ext cx="3822192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Trilyon dolarlık şirketlerin ortak noktası: veriden hızlı, doğru ve ölçeklenebilir karar üretmeleri.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987552" y="2779776"/>
            <a:ext cx="347472" cy="347472"/>
          </a:xfrm>
          <a:prstGeom prst="ellipse">
            <a:avLst/>
          </a:prstGeom>
          <a:solidFill>
            <a:srgbClr val="C9252D"/>
          </a:solidFill>
          <a:ln w="12700">
            <a:solidFill>
              <a:srgbClr val="C9252D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987552" y="2848356"/>
            <a:ext cx="347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2</a:t>
            </a:r>
            <a:endParaRPr lang="en-US" sz="950" dirty="0"/>
          </a:p>
        </p:txBody>
      </p:sp>
      <p:sp>
        <p:nvSpPr>
          <p:cNvPr id="17" name="Text 13"/>
          <p:cNvSpPr/>
          <p:nvPr/>
        </p:nvSpPr>
        <p:spPr>
          <a:xfrm>
            <a:off x="1463040" y="2770632"/>
            <a:ext cx="38221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0B2341"/>
                </a:solidFill>
              </a:rPr>
              <a:t>Yapay zekâ ve veri bilimi</a:t>
            </a:r>
            <a:endParaRPr lang="en-US" sz="1550" dirty="0"/>
          </a:p>
        </p:txBody>
      </p:sp>
      <p:sp>
        <p:nvSpPr>
          <p:cNvPr id="18" name="Text 14"/>
          <p:cNvSpPr/>
          <p:nvPr/>
        </p:nvSpPr>
        <p:spPr>
          <a:xfrm>
            <a:off x="1463040" y="3099816"/>
            <a:ext cx="3822192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Makine öğrenimi, yapay zekâ ve analitik modelleme istatistiksel algoritmalara dayanır.</a:t>
            </a:r>
            <a:endParaRPr lang="en-US" sz="1150" dirty="0"/>
          </a:p>
        </p:txBody>
      </p:sp>
      <p:sp>
        <p:nvSpPr>
          <p:cNvPr id="19" name="Shape 15"/>
          <p:cNvSpPr/>
          <p:nvPr/>
        </p:nvSpPr>
        <p:spPr>
          <a:xfrm>
            <a:off x="987552" y="4078224"/>
            <a:ext cx="347472" cy="347472"/>
          </a:xfrm>
          <a:prstGeom prst="ellipse">
            <a:avLst/>
          </a:prstGeom>
          <a:solidFill>
            <a:srgbClr val="6A9D39"/>
          </a:solidFill>
          <a:ln w="12700">
            <a:solidFill>
              <a:srgbClr val="6A9D39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987552" y="4146804"/>
            <a:ext cx="347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3</a:t>
            </a:r>
            <a:endParaRPr lang="en-US" sz="950" dirty="0"/>
          </a:p>
        </p:txBody>
      </p:sp>
      <p:sp>
        <p:nvSpPr>
          <p:cNvPr id="21" name="Text 17"/>
          <p:cNvSpPr/>
          <p:nvPr/>
        </p:nvSpPr>
        <p:spPr>
          <a:xfrm>
            <a:off x="1463040" y="4069080"/>
            <a:ext cx="38221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0B2341"/>
                </a:solidFill>
              </a:rPr>
              <a:t>Bilimsel karar alma</a:t>
            </a:r>
            <a:endParaRPr lang="en-US" sz="1550" dirty="0"/>
          </a:p>
        </p:txBody>
      </p:sp>
      <p:sp>
        <p:nvSpPr>
          <p:cNvPr id="22" name="Text 18"/>
          <p:cNvSpPr/>
          <p:nvPr/>
        </p:nvSpPr>
        <p:spPr>
          <a:xfrm>
            <a:off x="1463040" y="4398264"/>
            <a:ext cx="3822192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İstatistik; hata payını ölçer, belirsizliği yönetir ve karar süreçlerini objektifleştirir.</a:t>
            </a:r>
            <a:endParaRPr lang="en-US" sz="1150" dirty="0"/>
          </a:p>
        </p:txBody>
      </p:sp>
      <p:sp>
        <p:nvSpPr>
          <p:cNvPr id="23" name="Shape 19"/>
          <p:cNvSpPr/>
          <p:nvPr/>
        </p:nvSpPr>
        <p:spPr>
          <a:xfrm>
            <a:off x="502920" y="6556248"/>
            <a:ext cx="11155680" cy="0"/>
          </a:xfrm>
          <a:prstGeom prst="line">
            <a:avLst/>
          </a:prstGeom>
          <a:noFill/>
          <a:ln w="7620">
            <a:solidFill>
              <a:srgbClr val="E1E7EF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566928" y="660196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</a:rPr>
              <a:t>istatistik.kku.edu.tr</a:t>
            </a:r>
            <a:endParaRPr lang="en-US" sz="750" dirty="0"/>
          </a:p>
        </p:txBody>
      </p:sp>
      <p:sp>
        <p:nvSpPr>
          <p:cNvPr id="25" name="Text 21"/>
          <p:cNvSpPr/>
          <p:nvPr/>
        </p:nvSpPr>
        <p:spPr>
          <a:xfrm>
            <a:off x="11201400" y="658368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5F6B7A"/>
                </a:solidFill>
              </a:rPr>
              <a:t>06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prof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109728"/>
            <a:ext cx="438912" cy="4389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6384" y="118872"/>
            <a:ext cx="33832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Kırıkkale Üniversitesi | İstatistik Bölümü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786384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İstatistikçi Kimdir?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9372600" y="24688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A"/>
                </a:solidFill>
              </a:rPr>
              <a:t>Mesleki rol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0" y="685800"/>
            <a:ext cx="12191695" cy="0"/>
          </a:xfrm>
          <a:prstGeom prst="line">
            <a:avLst/>
          </a:prstGeom>
          <a:noFill/>
          <a:ln w="10160">
            <a:solidFill>
              <a:srgbClr val="D6DEE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1024128"/>
            <a:ext cx="5715000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Veriden bilgiye, bilgiden karara uzanan sürecin uzmanıdır.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749808" y="1874520"/>
            <a:ext cx="5577840" cy="10789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62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İstatistikçi; araştırma ihtiyacı duyulan alanlarda verinin nasıl toplanacağı, uygun bilimsel yöntemlerle nasıl analiz edileceği ve sonuçların ilgili disipline nasıl yorumlanacağı konusunda rehberlik eder.</a:t>
            </a:r>
            <a:endParaRPr lang="en-US" sz="1620" dirty="0"/>
          </a:p>
        </p:txBody>
      </p:sp>
      <p:sp>
        <p:nvSpPr>
          <p:cNvPr id="10" name="Text 7"/>
          <p:cNvSpPr/>
          <p:nvPr/>
        </p:nvSpPr>
        <p:spPr>
          <a:xfrm>
            <a:off x="749808" y="3273552"/>
            <a:ext cx="5577840" cy="7498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62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Sağlık politikalarından finansal risk analizine, pazarlama araştırmalarından mühendislik uygulamalarına kadar geniş bir alanda stratejik katkı sunar.</a:t>
            </a:r>
            <a:endParaRPr lang="en-US" sz="1620" dirty="0"/>
          </a:p>
        </p:txBody>
      </p:sp>
      <p:pic>
        <p:nvPicPr>
          <p:cNvPr id="11" name="Image 1" descr="/mnt/data/prof_assets/image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9480" y="1179224"/>
            <a:ext cx="3611880" cy="2222695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7269480" y="4270248"/>
            <a:ext cx="3611880" cy="1060704"/>
          </a:xfrm>
          <a:prstGeom prst="roundRect">
            <a:avLst>
              <a:gd name="adj" fmla="val 12931"/>
            </a:avLst>
          </a:prstGeom>
          <a:solidFill>
            <a:srgbClr val="0B2341"/>
          </a:solidFill>
          <a:ln w="12700">
            <a:solidFill>
              <a:srgbClr val="0B2341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360920" y="4498848"/>
            <a:ext cx="3429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80" b="1" dirty="0">
                <a:solidFill>
                  <a:srgbClr val="FFFFFF"/>
                </a:solidFill>
              </a:rPr>
              <a:t>İstatistikçinin güçlü yönü</a:t>
            </a:r>
            <a:endParaRPr lang="en-US" sz="1280" dirty="0"/>
          </a:p>
        </p:txBody>
      </p:sp>
      <p:sp>
        <p:nvSpPr>
          <p:cNvPr id="14" name="Text 10"/>
          <p:cNvSpPr/>
          <p:nvPr/>
        </p:nvSpPr>
        <p:spPr>
          <a:xfrm>
            <a:off x="7360920" y="4782312"/>
            <a:ext cx="3429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E7EEF7"/>
                </a:solidFill>
              </a:rPr>
              <a:t>Belirsizliği ölçmek, modeli kurmak ve güvenilir çıkarım yapmak</a:t>
            </a:r>
            <a:endParaRPr lang="en-US" sz="1080" dirty="0"/>
          </a:p>
        </p:txBody>
      </p:sp>
      <p:sp>
        <p:nvSpPr>
          <p:cNvPr id="15" name="Shape 11"/>
          <p:cNvSpPr/>
          <p:nvPr/>
        </p:nvSpPr>
        <p:spPr>
          <a:xfrm>
            <a:off x="502920" y="6556248"/>
            <a:ext cx="11155680" cy="0"/>
          </a:xfrm>
          <a:prstGeom prst="line">
            <a:avLst/>
          </a:prstGeom>
          <a:noFill/>
          <a:ln w="7620">
            <a:solidFill>
              <a:srgbClr val="E1E7EF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566928" y="660196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</a:rPr>
              <a:t>istatistik.kku.edu.tr</a:t>
            </a:r>
            <a:endParaRPr lang="en-US" sz="750" dirty="0"/>
          </a:p>
        </p:txBody>
      </p:sp>
      <p:sp>
        <p:nvSpPr>
          <p:cNvPr id="17" name="Text 13"/>
          <p:cNvSpPr/>
          <p:nvPr/>
        </p:nvSpPr>
        <p:spPr>
          <a:xfrm>
            <a:off x="11201400" y="658368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5F6B7A"/>
                </a:solidFill>
              </a:rPr>
              <a:t>07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rof_assets/image1.jpg"/>
          <p:cNvPicPr>
            <a:picLocks noChangeAspect="1"/>
          </p:cNvPicPr>
          <p:nvPr/>
        </p:nvPicPr>
        <p:blipFill>
          <a:blip r:embed="rId3"/>
          <a:srcRect l="20371" r="2037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341">
              <a:alpha val="82000"/>
            </a:srgbClr>
          </a:solidFill>
          <a:ln w="12700">
            <a:solidFill>
              <a:srgbClr val="0B2341">
                <a:alpha val="0"/>
              </a:srgbClr>
            </a:solidFill>
            <a:prstDash val="solid"/>
          </a:ln>
        </p:spPr>
      </p:sp>
      <p:pic>
        <p:nvPicPr>
          <p:cNvPr id="4" name="Image 1" descr="/mnt/data/prof_assets/image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420624"/>
            <a:ext cx="658368" cy="65836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98448" y="658368"/>
            <a:ext cx="4023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7EEF7"/>
                </a:solidFill>
              </a:rPr>
              <a:t>Kırıkkale Üniversitesi | İstatistik Bölümü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658368" y="2148840"/>
            <a:ext cx="8046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Bölümümüz</a:t>
            </a:r>
            <a:endParaRPr lang="en-US" sz="4000" dirty="0"/>
          </a:p>
        </p:txBody>
      </p:sp>
      <p:sp>
        <p:nvSpPr>
          <p:cNvPr id="7" name="Shape 3"/>
          <p:cNvSpPr/>
          <p:nvPr/>
        </p:nvSpPr>
        <p:spPr>
          <a:xfrm>
            <a:off x="676656" y="3657600"/>
            <a:ext cx="1188720" cy="45720"/>
          </a:xfrm>
          <a:prstGeom prst="rect">
            <a:avLst/>
          </a:prstGeom>
          <a:solidFill>
            <a:srgbClr val="C9252D"/>
          </a:solidFill>
          <a:ln w="12700">
            <a:solidFill>
              <a:srgbClr val="C9252D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676656" y="388620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E7EEF7"/>
                </a:solidFill>
              </a:rPr>
              <a:t>1998’den beri istatistiksel düşünce, araştırma ve uygulama kültürü.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502920" y="6556248"/>
            <a:ext cx="11155680" cy="0"/>
          </a:xfrm>
          <a:prstGeom prst="line">
            <a:avLst/>
          </a:prstGeom>
          <a:noFill/>
          <a:ln w="7620">
            <a:solidFill>
              <a:srgbClr val="E1E7EF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566928" y="660196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</a:rPr>
              <a:t>istatistik.kku.edu.tr</a:t>
            </a:r>
            <a:endParaRPr lang="en-US" sz="750" dirty="0"/>
          </a:p>
        </p:txBody>
      </p:sp>
      <p:sp>
        <p:nvSpPr>
          <p:cNvPr id="11" name="Text 7"/>
          <p:cNvSpPr/>
          <p:nvPr/>
        </p:nvSpPr>
        <p:spPr>
          <a:xfrm>
            <a:off x="11201400" y="658368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5F6B7A"/>
                </a:solidFill>
              </a:rPr>
              <a:t>08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prof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109728"/>
            <a:ext cx="438912" cy="4389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6384" y="118872"/>
            <a:ext cx="33832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Kırıkkale Üniversitesi | İstatistik Bölümü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786384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Kurumsal Kimlik ve Tarihçemiz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9372600" y="24688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A"/>
                </a:solidFill>
              </a:rPr>
              <a:t>Akademik birikim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0" y="685800"/>
            <a:ext cx="12191695" cy="0"/>
          </a:xfrm>
          <a:prstGeom prst="line">
            <a:avLst/>
          </a:prstGeom>
          <a:noFill/>
          <a:ln w="10160">
            <a:solidFill>
              <a:srgbClr val="D6DEE8"/>
            </a:solidFill>
            <a:prstDash val="solid"/>
          </a:ln>
        </p:spPr>
      </p:sp>
      <p:pic>
        <p:nvPicPr>
          <p:cNvPr id="8" name="Image 1" descr="/mnt/data/prof_assets/image6.jpg"/>
          <p:cNvPicPr>
            <a:picLocks noChangeAspect="1"/>
          </p:cNvPicPr>
          <p:nvPr/>
        </p:nvPicPr>
        <p:blipFill>
          <a:blip r:embed="rId4"/>
          <a:srcRect l="10638" r="10638"/>
          <a:stretch/>
        </p:blipFill>
        <p:spPr>
          <a:xfrm>
            <a:off x="8180996" y="1508760"/>
            <a:ext cx="2058762" cy="2615184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7982711" y="4242477"/>
            <a:ext cx="2455333" cy="420624"/>
          </a:xfrm>
          <a:prstGeom prst="roundRect">
            <a:avLst>
              <a:gd name="adj" fmla="val 21739"/>
            </a:avLst>
          </a:prstGeom>
          <a:solidFill>
            <a:srgbClr val="0B2341"/>
          </a:solidFill>
          <a:ln w="12700">
            <a:solidFill>
              <a:srgbClr val="0B2341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110557" y="4358300"/>
            <a:ext cx="2199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Prof. Dr. Fikri ÖZTÜRK</a:t>
            </a:r>
            <a:endParaRPr lang="en-US" sz="1150" dirty="0"/>
          </a:p>
        </p:txBody>
      </p:sp>
      <p:sp>
        <p:nvSpPr>
          <p:cNvPr id="11" name="Text 7"/>
          <p:cNvSpPr/>
          <p:nvPr/>
        </p:nvSpPr>
        <p:spPr>
          <a:xfrm>
            <a:off x="749808" y="1097280"/>
            <a:ext cx="585216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1998’den beri süregelen akademik birikim</a:t>
            </a:r>
            <a:endParaRPr lang="en-US" sz="2700" dirty="0"/>
          </a:p>
        </p:txBody>
      </p:sp>
      <p:sp>
        <p:nvSpPr>
          <p:cNvPr id="12" name="Shape 8"/>
          <p:cNvSpPr/>
          <p:nvPr/>
        </p:nvSpPr>
        <p:spPr>
          <a:xfrm>
            <a:off x="850392" y="1911096"/>
            <a:ext cx="256032" cy="256032"/>
          </a:xfrm>
          <a:prstGeom prst="ellipse">
            <a:avLst/>
          </a:prstGeom>
          <a:solidFill>
            <a:srgbClr val="C9252D"/>
          </a:solidFill>
          <a:ln w="12700">
            <a:solidFill>
              <a:srgbClr val="C9252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261872" y="1874520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252D"/>
                </a:solidFill>
              </a:rPr>
              <a:t>1998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2377440" y="1874520"/>
            <a:ext cx="1691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2341"/>
                </a:solidFill>
              </a:rPr>
              <a:t>Bölüm kuruluşu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2377440" y="2185416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30" dirty="0">
                <a:solidFill>
                  <a:srgbClr val="1F2937"/>
                </a:solidFill>
              </a:rPr>
              <a:t>Kırıkkale Üniversitesi İstatistik Bölümü, Prof. Dr. Fikri ÖZTÜRK başkanlığında kurulmuştur.</a:t>
            </a:r>
            <a:endParaRPr lang="en-US" sz="1130" dirty="0"/>
          </a:p>
        </p:txBody>
      </p:sp>
      <p:sp>
        <p:nvSpPr>
          <p:cNvPr id="16" name="Shape 12"/>
          <p:cNvSpPr/>
          <p:nvPr/>
        </p:nvSpPr>
        <p:spPr>
          <a:xfrm>
            <a:off x="978408" y="2203704"/>
            <a:ext cx="0" cy="713232"/>
          </a:xfrm>
          <a:prstGeom prst="line">
            <a:avLst/>
          </a:prstGeom>
          <a:noFill/>
          <a:ln w="19050">
            <a:solidFill>
              <a:srgbClr val="CAD7E8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850392" y="2871216"/>
            <a:ext cx="256032" cy="256032"/>
          </a:xfrm>
          <a:prstGeom prst="ellipse">
            <a:avLst/>
          </a:prstGeom>
          <a:solidFill>
            <a:srgbClr val="C9252D"/>
          </a:solidFill>
          <a:ln w="12700">
            <a:solidFill>
              <a:srgbClr val="C9252D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1261872" y="2834640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252D"/>
                </a:solidFill>
              </a:rPr>
              <a:t>2002</a:t>
            </a:r>
            <a:endParaRPr lang="en-US" sz="1300" dirty="0"/>
          </a:p>
        </p:txBody>
      </p:sp>
      <p:sp>
        <p:nvSpPr>
          <p:cNvPr id="19" name="Text 15"/>
          <p:cNvSpPr/>
          <p:nvPr/>
        </p:nvSpPr>
        <p:spPr>
          <a:xfrm>
            <a:off x="2377440" y="2834640"/>
            <a:ext cx="1691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2341"/>
                </a:solidFill>
              </a:rPr>
              <a:t>İlk mezunlar</a:t>
            </a:r>
            <a:endParaRPr lang="en-US" sz="1350" dirty="0"/>
          </a:p>
        </p:txBody>
      </p:sp>
      <p:sp>
        <p:nvSpPr>
          <p:cNvPr id="20" name="Text 16"/>
          <p:cNvSpPr/>
          <p:nvPr/>
        </p:nvSpPr>
        <p:spPr>
          <a:xfrm>
            <a:off x="2377440" y="3145536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30" dirty="0">
                <a:solidFill>
                  <a:srgbClr val="1F2937"/>
                </a:solidFill>
              </a:rPr>
              <a:t>Bölüm, ilk mezunlarını vererek istatistik alanında nitelikli insan kaynağı yetiştirmeye başlamıştır.</a:t>
            </a:r>
            <a:endParaRPr lang="en-US" sz="1130" dirty="0"/>
          </a:p>
        </p:txBody>
      </p:sp>
      <p:sp>
        <p:nvSpPr>
          <p:cNvPr id="21" name="Shape 17"/>
          <p:cNvSpPr/>
          <p:nvPr/>
        </p:nvSpPr>
        <p:spPr>
          <a:xfrm>
            <a:off x="978408" y="3163824"/>
            <a:ext cx="0" cy="713232"/>
          </a:xfrm>
          <a:prstGeom prst="line">
            <a:avLst/>
          </a:prstGeom>
          <a:noFill/>
          <a:ln w="19050">
            <a:solidFill>
              <a:srgbClr val="CAD7E8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850392" y="3831336"/>
            <a:ext cx="256032" cy="256032"/>
          </a:xfrm>
          <a:prstGeom prst="ellipse">
            <a:avLst/>
          </a:prstGeom>
          <a:solidFill>
            <a:srgbClr val="C9252D"/>
          </a:solidFill>
          <a:ln w="12700">
            <a:solidFill>
              <a:srgbClr val="C9252D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1261872" y="3794760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252D"/>
                </a:solidFill>
              </a:rPr>
              <a:t>2016–2017</a:t>
            </a:r>
            <a:endParaRPr lang="en-US" sz="1300" dirty="0"/>
          </a:p>
        </p:txBody>
      </p:sp>
      <p:sp>
        <p:nvSpPr>
          <p:cNvPr id="24" name="Text 20"/>
          <p:cNvSpPr/>
          <p:nvPr/>
        </p:nvSpPr>
        <p:spPr>
          <a:xfrm>
            <a:off x="2377440" y="3794760"/>
            <a:ext cx="1691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2341"/>
                </a:solidFill>
              </a:rPr>
              <a:t>Yüksek lisans</a:t>
            </a:r>
            <a:endParaRPr lang="en-US" sz="1350" dirty="0"/>
          </a:p>
        </p:txBody>
      </p:sp>
      <p:sp>
        <p:nvSpPr>
          <p:cNvPr id="25" name="Text 21"/>
          <p:cNvSpPr/>
          <p:nvPr/>
        </p:nvSpPr>
        <p:spPr>
          <a:xfrm>
            <a:off x="2377440" y="4105656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30" dirty="0">
                <a:solidFill>
                  <a:srgbClr val="1F2937"/>
                </a:solidFill>
              </a:rPr>
              <a:t>Lisansüstü eğitim süreci yüksek lisans programı ile derinleşmiştir.</a:t>
            </a:r>
            <a:endParaRPr lang="en-US" sz="1130" dirty="0"/>
          </a:p>
        </p:txBody>
      </p:sp>
      <p:sp>
        <p:nvSpPr>
          <p:cNvPr id="26" name="Shape 22"/>
          <p:cNvSpPr/>
          <p:nvPr/>
        </p:nvSpPr>
        <p:spPr>
          <a:xfrm>
            <a:off x="978408" y="4123944"/>
            <a:ext cx="0" cy="713232"/>
          </a:xfrm>
          <a:prstGeom prst="line">
            <a:avLst/>
          </a:prstGeom>
          <a:noFill/>
          <a:ln w="19050">
            <a:solidFill>
              <a:srgbClr val="CAD7E8"/>
            </a:solidFill>
            <a:prstDash val="solid"/>
          </a:ln>
        </p:spPr>
      </p:sp>
      <p:sp>
        <p:nvSpPr>
          <p:cNvPr id="27" name="Shape 23"/>
          <p:cNvSpPr/>
          <p:nvPr/>
        </p:nvSpPr>
        <p:spPr>
          <a:xfrm>
            <a:off x="850392" y="4791456"/>
            <a:ext cx="256032" cy="256032"/>
          </a:xfrm>
          <a:prstGeom prst="ellipse">
            <a:avLst/>
          </a:prstGeom>
          <a:solidFill>
            <a:srgbClr val="C9252D"/>
          </a:solidFill>
          <a:ln w="12700">
            <a:solidFill>
              <a:srgbClr val="C9252D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1261872" y="4754880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252D"/>
                </a:solidFill>
              </a:rPr>
              <a:t>2021</a:t>
            </a:r>
            <a:endParaRPr lang="en-US" sz="1300" dirty="0"/>
          </a:p>
        </p:txBody>
      </p:sp>
      <p:sp>
        <p:nvSpPr>
          <p:cNvPr id="29" name="Text 25"/>
          <p:cNvSpPr/>
          <p:nvPr/>
        </p:nvSpPr>
        <p:spPr>
          <a:xfrm>
            <a:off x="2377440" y="4754880"/>
            <a:ext cx="1691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2341"/>
                </a:solidFill>
              </a:rPr>
              <a:t>Doktora</a:t>
            </a:r>
            <a:endParaRPr lang="en-US" sz="1350" dirty="0"/>
          </a:p>
        </p:txBody>
      </p:sp>
      <p:sp>
        <p:nvSpPr>
          <p:cNvPr id="30" name="Text 26"/>
          <p:cNvSpPr/>
          <p:nvPr/>
        </p:nvSpPr>
        <p:spPr>
          <a:xfrm>
            <a:off x="2377440" y="5065776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30" dirty="0">
                <a:solidFill>
                  <a:srgbClr val="1F2937"/>
                </a:solidFill>
              </a:rPr>
              <a:t>Doktora programı ile bölümün akademik araştırma kapasitesi güçlenmiştir.</a:t>
            </a:r>
            <a:endParaRPr lang="en-US" sz="1130" dirty="0"/>
          </a:p>
        </p:txBody>
      </p:sp>
      <p:sp>
        <p:nvSpPr>
          <p:cNvPr id="31" name="Shape 27"/>
          <p:cNvSpPr/>
          <p:nvPr/>
        </p:nvSpPr>
        <p:spPr>
          <a:xfrm>
            <a:off x="502920" y="6556248"/>
            <a:ext cx="11155680" cy="0"/>
          </a:xfrm>
          <a:prstGeom prst="line">
            <a:avLst/>
          </a:prstGeom>
          <a:noFill/>
          <a:ln w="7620">
            <a:solidFill>
              <a:srgbClr val="E1E7EF"/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566928" y="660196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</a:rPr>
              <a:t>istatistik.kku.edu.tr</a:t>
            </a:r>
            <a:endParaRPr lang="en-US" sz="750" dirty="0"/>
          </a:p>
        </p:txBody>
      </p:sp>
      <p:sp>
        <p:nvSpPr>
          <p:cNvPr id="33" name="Text 29"/>
          <p:cNvSpPr/>
          <p:nvPr/>
        </p:nvSpPr>
        <p:spPr>
          <a:xfrm>
            <a:off x="11201400" y="658368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5F6B7A"/>
                </a:solidFill>
              </a:rPr>
              <a:t>09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prof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109728"/>
            <a:ext cx="438912" cy="4389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6384" y="118872"/>
            <a:ext cx="33832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Kırıkkale Üniversitesi | İstatistik Bölümü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786384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Akademik Kadro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9372600" y="24688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A"/>
                </a:solidFill>
              </a:rPr>
              <a:t>Yönetim ve koordinasyon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0" y="685800"/>
            <a:ext cx="12191695" cy="0"/>
          </a:xfrm>
          <a:prstGeom prst="line">
            <a:avLst/>
          </a:prstGeom>
          <a:noFill/>
          <a:ln w="10160">
            <a:solidFill>
              <a:srgbClr val="D6DEE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49808" y="1097280"/>
            <a:ext cx="786384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Deneyimli akademik kadro, güçlü bölüm kültürü</a:t>
            </a:r>
            <a:endParaRPr lang="en-US" sz="2700" dirty="0"/>
          </a:p>
        </p:txBody>
      </p:sp>
      <p:sp>
        <p:nvSpPr>
          <p:cNvPr id="9" name="Shape 6"/>
          <p:cNvSpPr/>
          <p:nvPr/>
        </p:nvSpPr>
        <p:spPr>
          <a:xfrm>
            <a:off x="841248" y="2057400"/>
            <a:ext cx="3474720" cy="1874520"/>
          </a:xfrm>
          <a:prstGeom prst="roundRect">
            <a:avLst>
              <a:gd name="adj" fmla="val 8780"/>
            </a:avLst>
          </a:prstGeom>
          <a:solidFill>
            <a:srgbClr val="FFFFFF"/>
          </a:solidFill>
          <a:ln w="11430">
            <a:solidFill>
              <a:srgbClr val="DDE5E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41248" y="2057400"/>
            <a:ext cx="3474720" cy="164592"/>
          </a:xfrm>
          <a:prstGeom prst="rect">
            <a:avLst/>
          </a:prstGeom>
          <a:solidFill>
            <a:srgbClr val="0B2341"/>
          </a:solidFill>
          <a:ln w="12700">
            <a:solidFill>
              <a:srgbClr val="0B234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97280" y="2587752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5F6B7A"/>
                </a:solidFill>
              </a:rPr>
              <a:t>Bölüm Başkanı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1069848" y="3035808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341"/>
                </a:solidFill>
              </a:rPr>
              <a:t>Prof. Dr. Güvenç ARSLAN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727448" y="2057400"/>
            <a:ext cx="3474720" cy="1874520"/>
          </a:xfrm>
          <a:prstGeom prst="roundRect">
            <a:avLst>
              <a:gd name="adj" fmla="val 8780"/>
            </a:avLst>
          </a:prstGeom>
          <a:solidFill>
            <a:srgbClr val="FFFFFF"/>
          </a:solidFill>
          <a:ln w="11430">
            <a:solidFill>
              <a:srgbClr val="DDE5E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727448" y="2057400"/>
            <a:ext cx="3474720" cy="164592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983480" y="2587752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5F6B7A"/>
                </a:solidFill>
              </a:rPr>
              <a:t>Bölüm Başkan Yardımcısı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4956048" y="3035808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341"/>
                </a:solidFill>
              </a:rPr>
              <a:t>Prof. Dr. Hayrinisa DEMİRCİ BİÇER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8613648" y="2057400"/>
            <a:ext cx="3474720" cy="1874520"/>
          </a:xfrm>
          <a:prstGeom prst="roundRect">
            <a:avLst>
              <a:gd name="adj" fmla="val 8780"/>
            </a:avLst>
          </a:prstGeom>
          <a:solidFill>
            <a:srgbClr val="FFFFFF"/>
          </a:solidFill>
          <a:ln w="11430">
            <a:solidFill>
              <a:srgbClr val="DDE5E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613648" y="2057400"/>
            <a:ext cx="3474720" cy="164592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869680" y="2587752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5F6B7A"/>
                </a:solidFill>
              </a:rPr>
              <a:t>Bölüm Başkan Yardımcısı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8842248" y="3035808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341"/>
                </a:solidFill>
              </a:rPr>
              <a:t>Doç. Dr. Funda ERDUGAN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841248" y="4617720"/>
            <a:ext cx="10881360" cy="749808"/>
          </a:xfrm>
          <a:prstGeom prst="roundRect">
            <a:avLst>
              <a:gd name="adj" fmla="val 19512"/>
            </a:avLst>
          </a:prstGeom>
          <a:solidFill>
            <a:srgbClr val="E8F1FB"/>
          </a:solidFill>
          <a:ln w="12700">
            <a:solidFill>
              <a:srgbClr val="E8F1FB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234440" y="4864608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420" b="1" dirty="0">
                <a:solidFill>
                  <a:srgbClr val="0B2341"/>
                </a:solidFill>
              </a:rPr>
              <a:t>Bölümümüz; istatistik teorisi, uygulamalı istatistik, istatistiki bilgi sistemleri ve yöneylem araştırması alanlarını kapsayan çok yönlü bir akademik yapıya sahiptir.</a:t>
            </a:r>
            <a:endParaRPr lang="en-US" sz="1420" dirty="0"/>
          </a:p>
        </p:txBody>
      </p:sp>
      <p:sp>
        <p:nvSpPr>
          <p:cNvPr id="23" name="Shape 20"/>
          <p:cNvSpPr/>
          <p:nvPr/>
        </p:nvSpPr>
        <p:spPr>
          <a:xfrm>
            <a:off x="502920" y="6556248"/>
            <a:ext cx="11155680" cy="0"/>
          </a:xfrm>
          <a:prstGeom prst="line">
            <a:avLst/>
          </a:prstGeom>
          <a:noFill/>
          <a:ln w="7620">
            <a:solidFill>
              <a:srgbClr val="E1E7E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66928" y="660196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</a:rPr>
              <a:t>istatistik.kku.edu.tr</a:t>
            </a:r>
            <a:endParaRPr lang="en-US" sz="750" dirty="0"/>
          </a:p>
        </p:txBody>
      </p:sp>
      <p:sp>
        <p:nvSpPr>
          <p:cNvPr id="25" name="Text 22"/>
          <p:cNvSpPr/>
          <p:nvPr/>
        </p:nvSpPr>
        <p:spPr>
          <a:xfrm>
            <a:off x="11201400" y="658368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5F6B7A"/>
                </a:solidFill>
              </a:rPr>
              <a:t>10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prof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109728"/>
            <a:ext cx="438912" cy="4389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6384" y="118872"/>
            <a:ext cx="33832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Kırıkkale Üniversitesi | İstatistik Bölümü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786384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Anabilim Dalları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9372600" y="24688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A"/>
                </a:solidFill>
              </a:rPr>
              <a:t>Akademik yapı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0" y="685800"/>
            <a:ext cx="12191695" cy="0"/>
          </a:xfrm>
          <a:prstGeom prst="line">
            <a:avLst/>
          </a:prstGeom>
          <a:noFill/>
          <a:ln w="10160">
            <a:solidFill>
              <a:srgbClr val="D6DEE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49808" y="1078992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F2937"/>
                </a:solidFill>
              </a:rPr>
              <a:t>Dört anabilim dalı, öğrencilerimize hem kuramsal hem de uygulamalı bir istatistik eğitimi sunar.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777240" y="1828800"/>
            <a:ext cx="4983480" cy="1298448"/>
          </a:xfrm>
          <a:prstGeom prst="roundRect">
            <a:avLst>
              <a:gd name="adj" fmla="val 11268"/>
            </a:avLst>
          </a:prstGeom>
          <a:solidFill>
            <a:srgbClr val="FFFFFF"/>
          </a:solidFill>
          <a:ln w="11430">
            <a:solidFill>
              <a:srgbClr val="DDE5E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77240" y="1828800"/>
            <a:ext cx="109728" cy="1298448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97280" y="2029968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0B2341"/>
                </a:solidFill>
              </a:rPr>
              <a:t>İstatistik Teorisi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1097280" y="2414016"/>
            <a:ext cx="43434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1F2937"/>
                </a:solidFill>
              </a:rPr>
              <a:t>Prof. Dr. Sevgi YURT ÖNCEL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1F2937"/>
                </a:solidFill>
              </a:rPr>
              <a:t>Prof. Dr. Hayrinisa DEMİRCİ BİÇER</a:t>
            </a:r>
            <a:endParaRPr lang="en-US" sz="1070" dirty="0"/>
          </a:p>
        </p:txBody>
      </p:sp>
      <p:sp>
        <p:nvSpPr>
          <p:cNvPr id="13" name="Shape 10"/>
          <p:cNvSpPr/>
          <p:nvPr/>
        </p:nvSpPr>
        <p:spPr>
          <a:xfrm>
            <a:off x="6217920" y="1828800"/>
            <a:ext cx="4983480" cy="1783080"/>
          </a:xfrm>
          <a:prstGeom prst="roundRect">
            <a:avLst>
              <a:gd name="adj" fmla="val 8205"/>
            </a:avLst>
          </a:prstGeom>
          <a:solidFill>
            <a:srgbClr val="FFFFFF"/>
          </a:solidFill>
          <a:ln w="11430">
            <a:solidFill>
              <a:srgbClr val="DDE5E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217920" y="1828800"/>
            <a:ext cx="109728" cy="1783080"/>
          </a:xfrm>
          <a:prstGeom prst="rect">
            <a:avLst/>
          </a:prstGeom>
          <a:solidFill>
            <a:srgbClr val="C9252D"/>
          </a:solidFill>
          <a:ln w="12700">
            <a:solidFill>
              <a:srgbClr val="C9252D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537960" y="2029968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0B2341"/>
                </a:solidFill>
              </a:rPr>
              <a:t>Uygulamalı İstatistik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6537960" y="2414016"/>
            <a:ext cx="4343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1F2937"/>
                </a:solidFill>
              </a:rPr>
              <a:t>Prof. Dr. Güvenç ARSLAN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1F2937"/>
                </a:solidFill>
              </a:rPr>
              <a:t>Doç. Dr. Funda ERDUGAN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1F2937"/>
                </a:solidFill>
              </a:rPr>
              <a:t>Doç. Dr. Serap YÖRÜBULUT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1F2937"/>
                </a:solidFill>
              </a:rPr>
              <a:t>Dr. Öğr. Üyesi Adil KILIÇ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1F2937"/>
                </a:solidFill>
              </a:rPr>
              <a:t>Arş. Gör. Diğdem ÇAYIR</a:t>
            </a:r>
            <a:endParaRPr lang="en-US" sz="1070" dirty="0"/>
          </a:p>
        </p:txBody>
      </p:sp>
      <p:sp>
        <p:nvSpPr>
          <p:cNvPr id="17" name="Shape 14"/>
          <p:cNvSpPr/>
          <p:nvPr/>
        </p:nvSpPr>
        <p:spPr>
          <a:xfrm>
            <a:off x="777240" y="4160520"/>
            <a:ext cx="4983480" cy="1298448"/>
          </a:xfrm>
          <a:prstGeom prst="roundRect">
            <a:avLst>
              <a:gd name="adj" fmla="val 11268"/>
            </a:avLst>
          </a:prstGeom>
          <a:solidFill>
            <a:srgbClr val="FFFFFF"/>
          </a:solidFill>
          <a:ln w="11430">
            <a:solidFill>
              <a:srgbClr val="DDE5E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777240" y="4160520"/>
            <a:ext cx="109728" cy="1298448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097280" y="4361688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0B2341"/>
                </a:solidFill>
              </a:rPr>
              <a:t>İstatistiki Bilgi Sistemleri</a:t>
            </a:r>
            <a:endParaRPr lang="en-US" sz="1550" dirty="0"/>
          </a:p>
        </p:txBody>
      </p:sp>
      <p:sp>
        <p:nvSpPr>
          <p:cNvPr id="20" name="Text 17"/>
          <p:cNvSpPr/>
          <p:nvPr/>
        </p:nvSpPr>
        <p:spPr>
          <a:xfrm>
            <a:off x="1097280" y="4745736"/>
            <a:ext cx="43434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1F2937"/>
                </a:solidFill>
              </a:rPr>
              <a:t>Prof. Dr. Cenker BİÇER</a:t>
            </a:r>
            <a:endParaRPr lang="en-US" sz="1070" dirty="0"/>
          </a:p>
        </p:txBody>
      </p:sp>
      <p:sp>
        <p:nvSpPr>
          <p:cNvPr id="21" name="Shape 18"/>
          <p:cNvSpPr/>
          <p:nvPr/>
        </p:nvSpPr>
        <p:spPr>
          <a:xfrm>
            <a:off x="6217920" y="4160520"/>
            <a:ext cx="4983480" cy="1298448"/>
          </a:xfrm>
          <a:prstGeom prst="roundRect">
            <a:avLst>
              <a:gd name="adj" fmla="val 11268"/>
            </a:avLst>
          </a:prstGeom>
          <a:solidFill>
            <a:srgbClr val="FFFFFF"/>
          </a:solidFill>
          <a:ln w="11430">
            <a:solidFill>
              <a:srgbClr val="DDE5EF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217920" y="4160520"/>
            <a:ext cx="109728" cy="1298448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537960" y="4361688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0B2341"/>
                </a:solidFill>
              </a:rPr>
              <a:t>Yöneylem Araştırması</a:t>
            </a:r>
            <a:endParaRPr lang="en-US" sz="1550" dirty="0"/>
          </a:p>
        </p:txBody>
      </p:sp>
      <p:sp>
        <p:nvSpPr>
          <p:cNvPr id="24" name="Text 21"/>
          <p:cNvSpPr/>
          <p:nvPr/>
        </p:nvSpPr>
        <p:spPr>
          <a:xfrm>
            <a:off x="6537960" y="4745736"/>
            <a:ext cx="43434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1F2937"/>
                </a:solidFill>
              </a:rPr>
              <a:t>Dr. Öğr. Üyesi Kübra DURUKAN</a:t>
            </a:r>
            <a:endParaRPr lang="en-US" sz="1070" dirty="0"/>
          </a:p>
        </p:txBody>
      </p:sp>
      <p:sp>
        <p:nvSpPr>
          <p:cNvPr id="25" name="Shape 22"/>
          <p:cNvSpPr/>
          <p:nvPr/>
        </p:nvSpPr>
        <p:spPr>
          <a:xfrm>
            <a:off x="502920" y="6556248"/>
            <a:ext cx="11155680" cy="0"/>
          </a:xfrm>
          <a:prstGeom prst="line">
            <a:avLst/>
          </a:prstGeom>
          <a:noFill/>
          <a:ln w="7620">
            <a:solidFill>
              <a:srgbClr val="E1E7E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66928" y="660196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</a:rPr>
              <a:t>istatistik.kku.edu.tr</a:t>
            </a:r>
            <a:endParaRPr lang="en-US" sz="750" dirty="0"/>
          </a:p>
        </p:txBody>
      </p:sp>
      <p:sp>
        <p:nvSpPr>
          <p:cNvPr id="27" name="Text 24"/>
          <p:cNvSpPr/>
          <p:nvPr/>
        </p:nvSpPr>
        <p:spPr>
          <a:xfrm>
            <a:off x="11201400" y="658368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5F6B7A"/>
                </a:solidFill>
              </a:rPr>
              <a:t>11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rof_assets/image26.jpg"/>
          <p:cNvPicPr>
            <a:picLocks noChangeAspect="1"/>
          </p:cNvPicPr>
          <p:nvPr/>
        </p:nvPicPr>
        <p:blipFill>
          <a:blip r:embed="rId3"/>
          <a:srcRect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341">
              <a:alpha val="82000"/>
            </a:srgbClr>
          </a:solidFill>
          <a:ln w="12700">
            <a:solidFill>
              <a:srgbClr val="0B2341">
                <a:alpha val="0"/>
              </a:srgbClr>
            </a:solidFill>
            <a:prstDash val="solid"/>
          </a:ln>
        </p:spPr>
      </p:sp>
      <p:pic>
        <p:nvPicPr>
          <p:cNvPr id="4" name="Image 1" descr="/mnt/data/prof_assets/image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420624"/>
            <a:ext cx="658368" cy="65836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98448" y="658368"/>
            <a:ext cx="4023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7EEF7"/>
                </a:solidFill>
              </a:rPr>
              <a:t>Kırıkkale Üniversitesi | İstatistik Bölümü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658368" y="2148840"/>
            <a:ext cx="8046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Eğitim Olanakları</a:t>
            </a:r>
            <a:endParaRPr lang="en-US" sz="4000" dirty="0"/>
          </a:p>
        </p:txBody>
      </p:sp>
      <p:sp>
        <p:nvSpPr>
          <p:cNvPr id="7" name="Shape 3"/>
          <p:cNvSpPr/>
          <p:nvPr/>
        </p:nvSpPr>
        <p:spPr>
          <a:xfrm>
            <a:off x="676656" y="3657600"/>
            <a:ext cx="1188720" cy="45720"/>
          </a:xfrm>
          <a:prstGeom prst="rect">
            <a:avLst/>
          </a:prstGeom>
          <a:solidFill>
            <a:srgbClr val="C9252D"/>
          </a:solidFill>
          <a:ln w="12700">
            <a:solidFill>
              <a:srgbClr val="C9252D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676656" y="388620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E7EEF7"/>
                </a:solidFill>
              </a:rPr>
              <a:t>Çift anadal, yan dal, değişim programları ve lisansüstü derinleşme.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502920" y="6556248"/>
            <a:ext cx="11155680" cy="0"/>
          </a:xfrm>
          <a:prstGeom prst="line">
            <a:avLst/>
          </a:prstGeom>
          <a:noFill/>
          <a:ln w="7620">
            <a:solidFill>
              <a:srgbClr val="E1E7EF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566928" y="660196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</a:rPr>
              <a:t>istatistik.kku.edu.tr</a:t>
            </a:r>
            <a:endParaRPr lang="en-US" sz="750" dirty="0"/>
          </a:p>
        </p:txBody>
      </p:sp>
      <p:sp>
        <p:nvSpPr>
          <p:cNvPr id="11" name="Text 7"/>
          <p:cNvSpPr/>
          <p:nvPr/>
        </p:nvSpPr>
        <p:spPr>
          <a:xfrm>
            <a:off x="11201400" y="658368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5F6B7A"/>
                </a:solidFill>
              </a:rPr>
              <a:t>12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prof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109728"/>
            <a:ext cx="438912" cy="4389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6384" y="118872"/>
            <a:ext cx="33832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Kırıkkale Üniversitesi | İstatistik Bölümü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786384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Yan Dal ve Çift Anadal Programları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9372600" y="24688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A"/>
                </a:solidFill>
              </a:rPr>
              <a:t>Esnek eğitim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0" y="685800"/>
            <a:ext cx="12191695" cy="0"/>
          </a:xfrm>
          <a:prstGeom prst="line">
            <a:avLst/>
          </a:prstGeom>
          <a:noFill/>
          <a:ln w="10160">
            <a:solidFill>
              <a:srgbClr val="D6DEE8"/>
            </a:solidFill>
            <a:prstDash val="solid"/>
          </a:ln>
        </p:spPr>
      </p:sp>
      <p:pic>
        <p:nvPicPr>
          <p:cNvPr id="8" name="Image 1" descr="/mnt/data/prof_assets/image27.png"/>
          <p:cNvPicPr>
            <a:picLocks noChangeAspect="1"/>
          </p:cNvPicPr>
          <p:nvPr/>
        </p:nvPicPr>
        <p:blipFill>
          <a:blip r:embed="rId4"/>
          <a:srcRect l="13295" r="13295"/>
          <a:stretch/>
        </p:blipFill>
        <p:spPr>
          <a:xfrm>
            <a:off x="6766560" y="1051560"/>
            <a:ext cx="4343400" cy="315468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49808" y="1051560"/>
            <a:ext cx="55778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Öğrencilerimiz farklı disiplinlerle güçlenebilir.</a:t>
            </a:r>
            <a:endParaRPr lang="en-US" sz="2600" dirty="0"/>
          </a:p>
        </p:txBody>
      </p:sp>
      <p:sp>
        <p:nvSpPr>
          <p:cNvPr id="10" name="Text 6"/>
          <p:cNvSpPr/>
          <p:nvPr/>
        </p:nvSpPr>
        <p:spPr>
          <a:xfrm>
            <a:off x="786384" y="1920240"/>
            <a:ext cx="5440680" cy="1143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Bölümümüz öğrencileri, ana dal istatistik eğitimine ek olarak yan dal veya çift anadal programlarına başvurabilmektedir. Bu olanaklar, öğrencilerin kariyer hedeflerine göre disiplinler arası yetkinlik geliştirmelerini destekler.</a:t>
            </a:r>
            <a:endParaRPr lang="en-US" sz="1550" dirty="0"/>
          </a:p>
        </p:txBody>
      </p:sp>
      <p:sp>
        <p:nvSpPr>
          <p:cNvPr id="11" name="Shape 7"/>
          <p:cNvSpPr/>
          <p:nvPr/>
        </p:nvSpPr>
        <p:spPr>
          <a:xfrm>
            <a:off x="841248" y="3566160"/>
            <a:ext cx="2606040" cy="1170432"/>
          </a:xfrm>
          <a:prstGeom prst="roundRect">
            <a:avLst>
              <a:gd name="adj" fmla="val 10938"/>
            </a:avLst>
          </a:prstGeom>
          <a:solidFill>
            <a:srgbClr val="FFFFFF"/>
          </a:solidFill>
          <a:ln w="12700">
            <a:solidFill>
              <a:srgbClr val="DDE5E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1078992" y="3813048"/>
            <a:ext cx="2103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341"/>
                </a:solidFill>
              </a:rPr>
              <a:t>Yan Dal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1097280" y="418795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tr-TR" sz="1080" dirty="0">
                <a:solidFill>
                  <a:srgbClr val="5F6B7A"/>
                </a:solidFill>
              </a:rPr>
              <a:t>Matematik, </a:t>
            </a:r>
            <a:r>
              <a:rPr lang="tr-TR" sz="1080" dirty="0" err="1">
                <a:solidFill>
                  <a:srgbClr val="5F6B7A"/>
                </a:solidFill>
              </a:rPr>
              <a:t>Aktüerya</a:t>
            </a:r>
            <a:r>
              <a:rPr lang="tr-TR" sz="1080" dirty="0">
                <a:solidFill>
                  <a:srgbClr val="5F6B7A"/>
                </a:solidFill>
              </a:rPr>
              <a:t> Bilimleri, Bilgisayar Mühendisliği ve Ekonometri</a:t>
            </a:r>
            <a:endParaRPr lang="en-US" sz="1080" dirty="0"/>
          </a:p>
        </p:txBody>
      </p:sp>
      <p:sp>
        <p:nvSpPr>
          <p:cNvPr id="14" name="Shape 10"/>
          <p:cNvSpPr/>
          <p:nvPr/>
        </p:nvSpPr>
        <p:spPr>
          <a:xfrm>
            <a:off x="3703320" y="3566160"/>
            <a:ext cx="2606040" cy="1170432"/>
          </a:xfrm>
          <a:prstGeom prst="roundRect">
            <a:avLst>
              <a:gd name="adj" fmla="val 10938"/>
            </a:avLst>
          </a:prstGeom>
          <a:solidFill>
            <a:srgbClr val="0B2341"/>
          </a:solidFill>
          <a:ln w="12700">
            <a:solidFill>
              <a:srgbClr val="0B2341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3913632" y="3813048"/>
            <a:ext cx="21762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Çift Anadal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3886200" y="4160520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 err="1">
                <a:solidFill>
                  <a:srgbClr val="E8F1FB"/>
                </a:solidFill>
              </a:rPr>
              <a:t>Matematik</a:t>
            </a:r>
            <a:r>
              <a:rPr lang="en-US" sz="950" dirty="0">
                <a:solidFill>
                  <a:srgbClr val="E8F1FB"/>
                </a:solidFill>
              </a:rPr>
              <a:t>, Aktüerya Bilimleri ve Ekonometri</a:t>
            </a:r>
            <a:endParaRPr lang="en-US" sz="950" dirty="0"/>
          </a:p>
        </p:txBody>
      </p:sp>
      <p:sp>
        <p:nvSpPr>
          <p:cNvPr id="17" name="Shape 13"/>
          <p:cNvSpPr/>
          <p:nvPr/>
        </p:nvSpPr>
        <p:spPr>
          <a:xfrm>
            <a:off x="502920" y="6556248"/>
            <a:ext cx="11155680" cy="0"/>
          </a:xfrm>
          <a:prstGeom prst="line">
            <a:avLst/>
          </a:prstGeom>
          <a:noFill/>
          <a:ln w="7620">
            <a:solidFill>
              <a:srgbClr val="E1E7EF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566928" y="660196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</a:rPr>
              <a:t>istatistik.kku.edu.tr</a:t>
            </a:r>
            <a:endParaRPr lang="en-US" sz="750" dirty="0"/>
          </a:p>
        </p:txBody>
      </p:sp>
      <p:sp>
        <p:nvSpPr>
          <p:cNvPr id="19" name="Text 15"/>
          <p:cNvSpPr/>
          <p:nvPr/>
        </p:nvSpPr>
        <p:spPr>
          <a:xfrm>
            <a:off x="11201400" y="658368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5F6B7A"/>
                </a:solidFill>
              </a:rPr>
              <a:t>13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prof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109728"/>
            <a:ext cx="438912" cy="4389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6384" y="118872"/>
            <a:ext cx="33832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Kırıkkale Üniversitesi | İstatistik Bölümü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786384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Öğrenci Değişim Hareketliliği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9372600" y="24688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A"/>
                </a:solidFill>
              </a:rPr>
              <a:t>Uluslararası ve ulusal deneyim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0" y="685800"/>
            <a:ext cx="12191695" cy="0"/>
          </a:xfrm>
          <a:prstGeom prst="line">
            <a:avLst/>
          </a:prstGeom>
          <a:noFill/>
          <a:ln w="10160">
            <a:solidFill>
              <a:srgbClr val="D6DEE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49808" y="1042416"/>
            <a:ext cx="84124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Değişim programlarıyla akademik ufku genişletiyoruz.</a:t>
            </a:r>
            <a:endParaRPr lang="en-US" sz="2600" dirty="0"/>
          </a:p>
        </p:txBody>
      </p:sp>
      <p:sp>
        <p:nvSpPr>
          <p:cNvPr id="9" name="Shape 6"/>
          <p:cNvSpPr/>
          <p:nvPr/>
        </p:nvSpPr>
        <p:spPr>
          <a:xfrm>
            <a:off x="841248" y="2039112"/>
            <a:ext cx="3456432" cy="2176272"/>
          </a:xfrm>
          <a:prstGeom prst="roundRect">
            <a:avLst>
              <a:gd name="adj" fmla="val 7563"/>
            </a:avLst>
          </a:prstGeom>
          <a:solidFill>
            <a:srgbClr val="0B2341"/>
          </a:solidFill>
          <a:ln w="11430">
            <a:solidFill>
              <a:srgbClr val="0B234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069848" y="2441448"/>
            <a:ext cx="2971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</a:rPr>
              <a:t>ERASMUS+ ve ECTS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1069848" y="3063240"/>
            <a:ext cx="2971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dirty="0">
                <a:solidFill>
                  <a:srgbClr val="C7D8EB"/>
                </a:solidFill>
              </a:rPr>
              <a:t>Koordinatör</a:t>
            </a:r>
            <a:endParaRPr lang="en-US" sz="920" dirty="0"/>
          </a:p>
        </p:txBody>
      </p:sp>
      <p:sp>
        <p:nvSpPr>
          <p:cNvPr id="12" name="Text 9"/>
          <p:cNvSpPr/>
          <p:nvPr/>
        </p:nvSpPr>
        <p:spPr>
          <a:xfrm>
            <a:off x="1069848" y="3291840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E7EEF7"/>
                </a:solidFill>
              </a:rPr>
              <a:t>Doç. Dr. Serap YÖRÜBULUT</a:t>
            </a:r>
            <a:endParaRPr lang="en-US" sz="1240" dirty="0"/>
          </a:p>
        </p:txBody>
      </p:sp>
      <p:sp>
        <p:nvSpPr>
          <p:cNvPr id="13" name="Text 10"/>
          <p:cNvSpPr/>
          <p:nvPr/>
        </p:nvSpPr>
        <p:spPr>
          <a:xfrm>
            <a:off x="1161288" y="3794760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40" dirty="0">
                <a:solidFill>
                  <a:srgbClr val="E7EEF7"/>
                </a:solidFill>
              </a:rPr>
              <a:t>Uluslararası değişim ve Avrupa kredi sistemi süreçleri</a:t>
            </a:r>
            <a:endParaRPr lang="en-US" sz="1040" dirty="0"/>
          </a:p>
        </p:txBody>
      </p:sp>
      <p:sp>
        <p:nvSpPr>
          <p:cNvPr id="14" name="Shape 11"/>
          <p:cNvSpPr/>
          <p:nvPr/>
        </p:nvSpPr>
        <p:spPr>
          <a:xfrm>
            <a:off x="4645152" y="2039112"/>
            <a:ext cx="3456432" cy="2176272"/>
          </a:xfrm>
          <a:prstGeom prst="roundRect">
            <a:avLst>
              <a:gd name="adj" fmla="val 7563"/>
            </a:avLst>
          </a:prstGeom>
          <a:solidFill>
            <a:srgbClr val="FFFFFF"/>
          </a:solidFill>
          <a:ln w="11430">
            <a:solidFill>
              <a:srgbClr val="DDE5E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873752" y="2441448"/>
            <a:ext cx="2971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B2341"/>
                </a:solidFill>
              </a:rPr>
              <a:t>FARABİ</a:t>
            </a:r>
            <a:endParaRPr lang="en-US" sz="1650" dirty="0"/>
          </a:p>
        </p:txBody>
      </p:sp>
      <p:sp>
        <p:nvSpPr>
          <p:cNvPr id="16" name="Text 13"/>
          <p:cNvSpPr/>
          <p:nvPr/>
        </p:nvSpPr>
        <p:spPr>
          <a:xfrm>
            <a:off x="4873752" y="3063240"/>
            <a:ext cx="2971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dirty="0">
                <a:solidFill>
                  <a:srgbClr val="5F6B7A"/>
                </a:solidFill>
              </a:rPr>
              <a:t>Koordinatör</a:t>
            </a:r>
            <a:endParaRPr lang="en-US" sz="920" dirty="0"/>
          </a:p>
        </p:txBody>
      </p:sp>
      <p:sp>
        <p:nvSpPr>
          <p:cNvPr id="17" name="Text 14"/>
          <p:cNvSpPr/>
          <p:nvPr/>
        </p:nvSpPr>
        <p:spPr>
          <a:xfrm>
            <a:off x="4873752" y="3291840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1F2937"/>
                </a:solidFill>
              </a:rPr>
              <a:t>Doç. Dr. Funda ERDUGAN</a:t>
            </a:r>
            <a:endParaRPr lang="en-US" sz="1240" dirty="0"/>
          </a:p>
        </p:txBody>
      </p:sp>
      <p:sp>
        <p:nvSpPr>
          <p:cNvPr id="18" name="Text 15"/>
          <p:cNvSpPr/>
          <p:nvPr/>
        </p:nvSpPr>
        <p:spPr>
          <a:xfrm>
            <a:off x="4965192" y="3794760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40" dirty="0">
                <a:solidFill>
                  <a:srgbClr val="5F6B7A"/>
                </a:solidFill>
              </a:rPr>
              <a:t>Türkiye içi üniversiteler arası öğrenci değişim programı</a:t>
            </a:r>
            <a:endParaRPr lang="en-US" sz="1040" dirty="0"/>
          </a:p>
        </p:txBody>
      </p:sp>
      <p:sp>
        <p:nvSpPr>
          <p:cNvPr id="19" name="Shape 16"/>
          <p:cNvSpPr/>
          <p:nvPr/>
        </p:nvSpPr>
        <p:spPr>
          <a:xfrm>
            <a:off x="8449056" y="2039112"/>
            <a:ext cx="3456432" cy="2176272"/>
          </a:xfrm>
          <a:prstGeom prst="roundRect">
            <a:avLst>
              <a:gd name="adj" fmla="val 7563"/>
            </a:avLst>
          </a:prstGeom>
          <a:solidFill>
            <a:srgbClr val="FFFFFF"/>
          </a:solidFill>
          <a:ln w="11430">
            <a:solidFill>
              <a:srgbClr val="DDE5E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677656" y="2441448"/>
            <a:ext cx="2971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B2341"/>
                </a:solidFill>
              </a:rPr>
              <a:t>MEVLANA</a:t>
            </a:r>
            <a:endParaRPr lang="en-US" sz="1650" dirty="0"/>
          </a:p>
        </p:txBody>
      </p:sp>
      <p:sp>
        <p:nvSpPr>
          <p:cNvPr id="21" name="Text 18"/>
          <p:cNvSpPr/>
          <p:nvPr/>
        </p:nvSpPr>
        <p:spPr>
          <a:xfrm>
            <a:off x="8677656" y="3063240"/>
            <a:ext cx="2971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dirty="0">
                <a:solidFill>
                  <a:srgbClr val="5F6B7A"/>
                </a:solidFill>
              </a:rPr>
              <a:t>Koordinatör</a:t>
            </a:r>
            <a:endParaRPr lang="en-US" sz="920" dirty="0"/>
          </a:p>
        </p:txBody>
      </p:sp>
      <p:sp>
        <p:nvSpPr>
          <p:cNvPr id="22" name="Text 19"/>
          <p:cNvSpPr/>
          <p:nvPr/>
        </p:nvSpPr>
        <p:spPr>
          <a:xfrm>
            <a:off x="8677656" y="3291840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1F2937"/>
                </a:solidFill>
              </a:rPr>
              <a:t>Prof. Dr. Cenker BİÇER</a:t>
            </a:r>
            <a:endParaRPr lang="en-US" sz="1240" dirty="0"/>
          </a:p>
        </p:txBody>
      </p:sp>
      <p:sp>
        <p:nvSpPr>
          <p:cNvPr id="23" name="Text 20"/>
          <p:cNvSpPr/>
          <p:nvPr/>
        </p:nvSpPr>
        <p:spPr>
          <a:xfrm>
            <a:off x="8769096" y="3794760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40" dirty="0">
                <a:solidFill>
                  <a:srgbClr val="5F6B7A"/>
                </a:solidFill>
              </a:rPr>
              <a:t>Farklı ülkelerle akademik hareketlilik imkânı</a:t>
            </a:r>
            <a:endParaRPr lang="en-US" sz="1040" dirty="0"/>
          </a:p>
        </p:txBody>
      </p:sp>
      <p:sp>
        <p:nvSpPr>
          <p:cNvPr id="24" name="Shape 21"/>
          <p:cNvSpPr/>
          <p:nvPr/>
        </p:nvSpPr>
        <p:spPr>
          <a:xfrm>
            <a:off x="1097280" y="4965192"/>
            <a:ext cx="9985248" cy="530352"/>
          </a:xfrm>
          <a:prstGeom prst="roundRect">
            <a:avLst>
              <a:gd name="adj" fmla="val 22414"/>
            </a:avLst>
          </a:prstGeom>
          <a:solidFill>
            <a:srgbClr val="E8F1FB"/>
          </a:solidFill>
          <a:ln w="12700">
            <a:solidFill>
              <a:srgbClr val="E8F1FB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325880" y="5138928"/>
            <a:ext cx="9528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130" dirty="0">
                <a:solidFill>
                  <a:srgbClr val="0B2341"/>
                </a:solidFill>
              </a:rPr>
              <a:t>Program sayfaları: Erasmus+, Farabi ve Mevlana bilgilerine üniversitemizin dış ilişkiler / AB Ofisi sayfalarından ulaşılabilir.</a:t>
            </a:r>
            <a:endParaRPr lang="en-US" sz="1130" dirty="0"/>
          </a:p>
        </p:txBody>
      </p:sp>
      <p:sp>
        <p:nvSpPr>
          <p:cNvPr id="26" name="Shape 23"/>
          <p:cNvSpPr/>
          <p:nvPr/>
        </p:nvSpPr>
        <p:spPr>
          <a:xfrm>
            <a:off x="502920" y="6556248"/>
            <a:ext cx="11155680" cy="0"/>
          </a:xfrm>
          <a:prstGeom prst="line">
            <a:avLst/>
          </a:prstGeom>
          <a:noFill/>
          <a:ln w="7620">
            <a:solidFill>
              <a:srgbClr val="E1E7EF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566928" y="660196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</a:rPr>
              <a:t>istatistik.kku.edu.tr</a:t>
            </a:r>
            <a:endParaRPr lang="en-US" sz="750" dirty="0"/>
          </a:p>
        </p:txBody>
      </p:sp>
      <p:sp>
        <p:nvSpPr>
          <p:cNvPr id="28" name="Text 25"/>
          <p:cNvSpPr/>
          <p:nvPr/>
        </p:nvSpPr>
        <p:spPr>
          <a:xfrm>
            <a:off x="11201400" y="658368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5F6B7A"/>
                </a:solidFill>
              </a:rPr>
              <a:t>14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prof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109728"/>
            <a:ext cx="438912" cy="4389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6384" y="118872"/>
            <a:ext cx="33832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Kırıkkale Üniversitesi | İstatistik Bölümü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786384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Lisansüstü Programları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9372600" y="24688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A"/>
                </a:solidFill>
              </a:rPr>
              <a:t>Akademik derinleşme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0" y="685800"/>
            <a:ext cx="12191695" cy="0"/>
          </a:xfrm>
          <a:prstGeom prst="line">
            <a:avLst/>
          </a:prstGeom>
          <a:noFill/>
          <a:ln w="10160">
            <a:solidFill>
              <a:srgbClr val="D6DEE8"/>
            </a:solidFill>
            <a:prstDash val="solid"/>
          </a:ln>
        </p:spPr>
      </p:sp>
      <p:pic>
        <p:nvPicPr>
          <p:cNvPr id="8" name="Image 1" descr="/mnt/data/prof_assets/image29.jpg"/>
          <p:cNvPicPr>
            <a:picLocks noChangeAspect="1"/>
          </p:cNvPicPr>
          <p:nvPr/>
        </p:nvPicPr>
        <p:blipFill>
          <a:blip r:embed="rId4"/>
          <a:srcRect l="27736" r="27736"/>
          <a:stretch/>
        </p:blipFill>
        <p:spPr>
          <a:xfrm>
            <a:off x="7406640" y="1097280"/>
            <a:ext cx="3474720" cy="43891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49808" y="1060704"/>
            <a:ext cx="576072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Yüksek lisans ve doktora ile uzmanlaşma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841248" y="1965960"/>
            <a:ext cx="2880360" cy="2148840"/>
          </a:xfrm>
          <a:prstGeom prst="roundRect">
            <a:avLst>
              <a:gd name="adj" fmla="val 6809"/>
            </a:avLst>
          </a:prstGeom>
          <a:solidFill>
            <a:srgbClr val="FFFFFF"/>
          </a:solidFill>
          <a:ln w="12700">
            <a:solidFill>
              <a:srgbClr val="DDE5EF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1078992" y="233172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341"/>
                </a:solidFill>
              </a:rPr>
              <a:t>Yüksek Lisans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1078992" y="2880360"/>
            <a:ext cx="2331720" cy="7132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120" dirty="0">
                <a:solidFill>
                  <a:srgbClr val="1F2937"/>
                </a:solidFill>
              </a:rPr>
              <a:t>Araştırma yöntemlerini öğrenme, uzmanlaşma alanı belirleme ve tez hazırlama süreci.</a:t>
            </a:r>
            <a:endParaRPr lang="en-US" sz="1120" dirty="0"/>
          </a:p>
        </p:txBody>
      </p:sp>
      <p:sp>
        <p:nvSpPr>
          <p:cNvPr id="13" name="Shape 9"/>
          <p:cNvSpPr/>
          <p:nvPr/>
        </p:nvSpPr>
        <p:spPr>
          <a:xfrm>
            <a:off x="4005072" y="1965960"/>
            <a:ext cx="2880360" cy="2148840"/>
          </a:xfrm>
          <a:prstGeom prst="roundRect">
            <a:avLst>
              <a:gd name="adj" fmla="val 6809"/>
            </a:avLst>
          </a:prstGeom>
          <a:solidFill>
            <a:srgbClr val="0B2341"/>
          </a:solidFill>
          <a:ln w="12700">
            <a:solidFill>
              <a:srgbClr val="0B2341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4242816" y="2331720"/>
            <a:ext cx="2395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Doktora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4242816" y="2880360"/>
            <a:ext cx="2395728" cy="7132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120" dirty="0">
                <a:solidFill>
                  <a:srgbClr val="E7EEF7"/>
                </a:solidFill>
              </a:rPr>
              <a:t>Daha derin kuramsal ve uygulamalı araştırmalarla akademik uzmanlığı geliştirme süreci.</a:t>
            </a:r>
            <a:endParaRPr lang="en-US" sz="1120" dirty="0"/>
          </a:p>
        </p:txBody>
      </p:sp>
      <p:sp>
        <p:nvSpPr>
          <p:cNvPr id="16" name="Shape 12"/>
          <p:cNvSpPr/>
          <p:nvPr/>
        </p:nvSpPr>
        <p:spPr>
          <a:xfrm>
            <a:off x="841248" y="4800600"/>
            <a:ext cx="6053328" cy="566928"/>
          </a:xfrm>
          <a:prstGeom prst="roundRect">
            <a:avLst>
              <a:gd name="adj" fmla="val 19355"/>
            </a:avLst>
          </a:prstGeom>
          <a:solidFill>
            <a:srgbClr val="E8F1FB"/>
          </a:solidFill>
          <a:ln w="12700">
            <a:solidFill>
              <a:srgbClr val="E8F1FB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1078992" y="4983480"/>
            <a:ext cx="5577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0B2341"/>
                </a:solidFill>
              </a:rPr>
              <a:t>Mezunlar; kamu kurumları, araştırma şirketleri, bankalar ve özel sektörde istatistikle ilgili uzmanlık pozisyonlarında görev alabilir.</a:t>
            </a:r>
            <a:endParaRPr lang="en-US" sz="1080" dirty="0"/>
          </a:p>
        </p:txBody>
      </p:sp>
      <p:sp>
        <p:nvSpPr>
          <p:cNvPr id="18" name="Shape 14"/>
          <p:cNvSpPr/>
          <p:nvPr/>
        </p:nvSpPr>
        <p:spPr>
          <a:xfrm>
            <a:off x="502920" y="6556248"/>
            <a:ext cx="11155680" cy="0"/>
          </a:xfrm>
          <a:prstGeom prst="line">
            <a:avLst/>
          </a:prstGeom>
          <a:noFill/>
          <a:ln w="7620">
            <a:solidFill>
              <a:srgbClr val="E1E7EF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66928" y="660196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</a:rPr>
              <a:t>istatistik.kku.edu.tr</a:t>
            </a:r>
            <a:endParaRPr lang="en-US" sz="750" dirty="0"/>
          </a:p>
        </p:txBody>
      </p:sp>
      <p:sp>
        <p:nvSpPr>
          <p:cNvPr id="20" name="Text 16"/>
          <p:cNvSpPr/>
          <p:nvPr/>
        </p:nvSpPr>
        <p:spPr>
          <a:xfrm>
            <a:off x="11201400" y="658368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5F6B7A"/>
                </a:solidFill>
              </a:rPr>
              <a:t>15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prof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109728"/>
            <a:ext cx="438912" cy="4389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6384" y="118872"/>
            <a:ext cx="33832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Kırıkkale Üniversitesi | İstatistik Bölümü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786384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Bölüm Web Sayfamız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9372600" y="24688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A"/>
                </a:solidFill>
              </a:rPr>
              <a:t>Dijital iletişim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0" y="685800"/>
            <a:ext cx="12191695" cy="0"/>
          </a:xfrm>
          <a:prstGeom prst="line">
            <a:avLst/>
          </a:prstGeom>
          <a:noFill/>
          <a:ln w="10160">
            <a:solidFill>
              <a:srgbClr val="D6DEE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49808" y="1042416"/>
            <a:ext cx="804672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Güncel duyurular, akademik bilgiler ve program içerikleri</a:t>
            </a:r>
            <a:endParaRPr lang="en-US" sz="2500" dirty="0"/>
          </a:p>
        </p:txBody>
      </p:sp>
      <p:sp>
        <p:nvSpPr>
          <p:cNvPr id="9" name="Shape 6"/>
          <p:cNvSpPr/>
          <p:nvPr/>
        </p:nvSpPr>
        <p:spPr>
          <a:xfrm>
            <a:off x="868680" y="1828800"/>
            <a:ext cx="10332720" cy="3794760"/>
          </a:xfrm>
          <a:prstGeom prst="roundRect">
            <a:avLst>
              <a:gd name="adj" fmla="val 3373"/>
            </a:avLst>
          </a:prstGeom>
          <a:solidFill>
            <a:srgbClr val="FFFFFF"/>
          </a:solidFill>
          <a:ln w="12700">
            <a:solidFill>
              <a:srgbClr val="DDE5EF"/>
            </a:solidFill>
            <a:prstDash val="solid"/>
          </a:ln>
        </p:spPr>
      </p:sp>
      <p:pic>
        <p:nvPicPr>
          <p:cNvPr id="10" name="Image 1" descr="/mnt/data/prof_assets/image25.png"/>
          <p:cNvPicPr>
            <a:picLocks noChangeAspect="1"/>
          </p:cNvPicPr>
          <p:nvPr/>
        </p:nvPicPr>
        <p:blipFill>
          <a:blip r:embed="rId4"/>
          <a:srcRect t="18741" b="18740"/>
          <a:stretch/>
        </p:blipFill>
        <p:spPr>
          <a:xfrm>
            <a:off x="1115568" y="1993392"/>
            <a:ext cx="9838944" cy="3310128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977640" y="5715000"/>
            <a:ext cx="4233672" cy="384048"/>
          </a:xfrm>
          <a:prstGeom prst="roundRect">
            <a:avLst>
              <a:gd name="adj" fmla="val 21429"/>
            </a:avLst>
          </a:prstGeom>
          <a:solidFill>
            <a:srgbClr val="0B2341"/>
          </a:solidFill>
          <a:ln w="12700">
            <a:solidFill>
              <a:srgbClr val="0B2341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114800" y="5833872"/>
            <a:ext cx="395935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70" dirty="0">
                <a:solidFill>
                  <a:srgbClr val="FFFFFF"/>
                </a:solidFill>
              </a:rPr>
              <a:t>https://istatistik.kku.edu.tr/Bolum</a:t>
            </a:r>
            <a:endParaRPr lang="en-US" sz="1070" dirty="0"/>
          </a:p>
        </p:txBody>
      </p:sp>
      <p:sp>
        <p:nvSpPr>
          <p:cNvPr id="13" name="Shape 9"/>
          <p:cNvSpPr/>
          <p:nvPr/>
        </p:nvSpPr>
        <p:spPr>
          <a:xfrm>
            <a:off x="502920" y="6556248"/>
            <a:ext cx="11155680" cy="0"/>
          </a:xfrm>
          <a:prstGeom prst="line">
            <a:avLst/>
          </a:prstGeom>
          <a:noFill/>
          <a:ln w="7620">
            <a:solidFill>
              <a:srgbClr val="E1E7EF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566928" y="660196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</a:rPr>
              <a:t>istatistik.kku.edu.tr</a:t>
            </a:r>
            <a:endParaRPr lang="en-US" sz="750" dirty="0"/>
          </a:p>
        </p:txBody>
      </p:sp>
      <p:sp>
        <p:nvSpPr>
          <p:cNvPr id="15" name="Text 11"/>
          <p:cNvSpPr/>
          <p:nvPr/>
        </p:nvSpPr>
        <p:spPr>
          <a:xfrm>
            <a:off x="11201400" y="658368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5F6B7A"/>
                </a:solidFill>
              </a:rPr>
              <a:t>16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rof_assets/image4.jpg"/>
          <p:cNvPicPr>
            <a:picLocks noChangeAspect="1"/>
          </p:cNvPicPr>
          <p:nvPr/>
        </p:nvPicPr>
        <p:blipFill>
          <a:blip r:embed="rId3"/>
          <a:srcRect t="5936" b="5936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341">
              <a:alpha val="82000"/>
            </a:srgbClr>
          </a:solidFill>
          <a:ln w="12700">
            <a:solidFill>
              <a:srgbClr val="0B2341">
                <a:alpha val="0"/>
              </a:srgbClr>
            </a:solidFill>
            <a:prstDash val="solid"/>
          </a:ln>
        </p:spPr>
      </p:sp>
      <p:pic>
        <p:nvPicPr>
          <p:cNvPr id="4" name="Image 1" descr="/mnt/data/prof_assets/image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420624"/>
            <a:ext cx="658368" cy="65836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98448" y="658368"/>
            <a:ext cx="4023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7EEF7"/>
                </a:solidFill>
              </a:rPr>
              <a:t>Kırıkkale Üniversitesi | İstatistik Bölümü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658368" y="2148840"/>
            <a:ext cx="8046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Kariyer ve İstihdam</a:t>
            </a:r>
            <a:endParaRPr lang="en-US" sz="4000" dirty="0"/>
          </a:p>
        </p:txBody>
      </p:sp>
      <p:sp>
        <p:nvSpPr>
          <p:cNvPr id="7" name="Shape 3"/>
          <p:cNvSpPr/>
          <p:nvPr/>
        </p:nvSpPr>
        <p:spPr>
          <a:xfrm>
            <a:off x="676656" y="3657600"/>
            <a:ext cx="1188720" cy="45720"/>
          </a:xfrm>
          <a:prstGeom prst="rect">
            <a:avLst/>
          </a:prstGeom>
          <a:solidFill>
            <a:srgbClr val="C9252D"/>
          </a:solidFill>
          <a:ln w="12700">
            <a:solidFill>
              <a:srgbClr val="C9252D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676656" y="388620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E7EEF7"/>
                </a:solidFill>
              </a:rPr>
              <a:t>İstatistik mezunları; veri, risk, karar ve modelleme süreçlerinin merkezindedir.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502920" y="6556248"/>
            <a:ext cx="11155680" cy="0"/>
          </a:xfrm>
          <a:prstGeom prst="line">
            <a:avLst/>
          </a:prstGeom>
          <a:noFill/>
          <a:ln w="7620">
            <a:solidFill>
              <a:srgbClr val="E1E7EF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566928" y="660196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</a:rPr>
              <a:t>istatistik.kku.edu.tr</a:t>
            </a:r>
            <a:endParaRPr lang="en-US" sz="750" dirty="0"/>
          </a:p>
        </p:txBody>
      </p:sp>
      <p:sp>
        <p:nvSpPr>
          <p:cNvPr id="11" name="Text 7"/>
          <p:cNvSpPr/>
          <p:nvPr/>
        </p:nvSpPr>
        <p:spPr>
          <a:xfrm>
            <a:off x="11201400" y="658368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5F6B7A"/>
                </a:solidFill>
              </a:rPr>
              <a:t>17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prof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109728"/>
            <a:ext cx="438912" cy="4389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6384" y="118872"/>
            <a:ext cx="33832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Kırıkkale Üniversitesi | İstatistik Bölümü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786384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İstihdam Sahası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9372600" y="24688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A"/>
                </a:solidFill>
              </a:rPr>
              <a:t>Kariyer alanları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0" y="685800"/>
            <a:ext cx="12191695" cy="0"/>
          </a:xfrm>
          <a:prstGeom prst="line">
            <a:avLst/>
          </a:prstGeom>
          <a:noFill/>
          <a:ln w="10160">
            <a:solidFill>
              <a:srgbClr val="D6DEE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49808" y="1060704"/>
            <a:ext cx="859536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Mezunlarımız çok sektörlü bir kariyer yelpazesine sahiptir.</a:t>
            </a:r>
            <a:endParaRPr lang="en-US" sz="2500" dirty="0"/>
          </a:p>
        </p:txBody>
      </p:sp>
      <p:sp>
        <p:nvSpPr>
          <p:cNvPr id="9" name="Shape 6"/>
          <p:cNvSpPr/>
          <p:nvPr/>
        </p:nvSpPr>
        <p:spPr>
          <a:xfrm>
            <a:off x="822960" y="1947672"/>
            <a:ext cx="4892040" cy="1417320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11430">
            <a:solidFill>
              <a:srgbClr val="DDE5E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15568" y="2185416"/>
            <a:ext cx="4297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20" b="1" dirty="0">
                <a:solidFill>
                  <a:srgbClr val="0B2341"/>
                </a:solidFill>
              </a:rPr>
              <a:t>Yazılım, veri analitiği ve savunma sanayi</a:t>
            </a:r>
            <a:endParaRPr lang="en-US" sz="1520" dirty="0"/>
          </a:p>
        </p:txBody>
      </p:sp>
      <p:sp>
        <p:nvSpPr>
          <p:cNvPr id="11" name="Text 8"/>
          <p:cNvSpPr/>
          <p:nvPr/>
        </p:nvSpPr>
        <p:spPr>
          <a:xfrm>
            <a:off x="1115568" y="2615184"/>
            <a:ext cx="4297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90" dirty="0">
                <a:solidFill>
                  <a:srgbClr val="1F2937"/>
                </a:solidFill>
              </a:rPr>
              <a:t>Bilgisayar bilimleri, veri madenciliği ve modelleme yetkinlikleri analitik rollerin temelidir.</a:t>
            </a:r>
            <a:endParaRPr lang="en-US" sz="1090" dirty="0"/>
          </a:p>
        </p:txBody>
      </p:sp>
      <p:sp>
        <p:nvSpPr>
          <p:cNvPr id="12" name="Shape 9"/>
          <p:cNvSpPr/>
          <p:nvPr/>
        </p:nvSpPr>
        <p:spPr>
          <a:xfrm>
            <a:off x="6217920" y="1947672"/>
            <a:ext cx="4892040" cy="1417320"/>
          </a:xfrm>
          <a:prstGeom prst="roundRect">
            <a:avLst>
              <a:gd name="adj" fmla="val 9677"/>
            </a:avLst>
          </a:prstGeom>
          <a:solidFill>
            <a:srgbClr val="0B2341"/>
          </a:solidFill>
          <a:ln w="11430">
            <a:solidFill>
              <a:srgbClr val="0B2341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510528" y="2185416"/>
            <a:ext cx="4297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20" b="1" dirty="0">
                <a:solidFill>
                  <a:srgbClr val="FFFFFF"/>
                </a:solidFill>
              </a:rPr>
              <a:t>Finans, yatırım ve bankacılık</a:t>
            </a:r>
            <a:endParaRPr lang="en-US" sz="1520" dirty="0"/>
          </a:p>
        </p:txBody>
      </p:sp>
      <p:sp>
        <p:nvSpPr>
          <p:cNvPr id="14" name="Text 11"/>
          <p:cNvSpPr/>
          <p:nvPr/>
        </p:nvSpPr>
        <p:spPr>
          <a:xfrm>
            <a:off x="6510528" y="2615184"/>
            <a:ext cx="4297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90" dirty="0">
                <a:solidFill>
                  <a:srgbClr val="E7EEF7"/>
                </a:solidFill>
              </a:rPr>
              <a:t>Risk yönetimi, tahminleme ve veri analizi finansal karar süreçlerinin merkezindedir.</a:t>
            </a:r>
            <a:endParaRPr lang="en-US" sz="1090" dirty="0"/>
          </a:p>
        </p:txBody>
      </p:sp>
      <p:sp>
        <p:nvSpPr>
          <p:cNvPr id="15" name="Shape 12"/>
          <p:cNvSpPr/>
          <p:nvPr/>
        </p:nvSpPr>
        <p:spPr>
          <a:xfrm>
            <a:off x="822960" y="4005072"/>
            <a:ext cx="4892040" cy="1417320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11430">
            <a:solidFill>
              <a:srgbClr val="DDE5E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115568" y="4242816"/>
            <a:ext cx="4297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20" b="1" dirty="0">
                <a:solidFill>
                  <a:srgbClr val="0B2341"/>
                </a:solidFill>
              </a:rPr>
              <a:t>Kamu kurumları ve stratejik planlama</a:t>
            </a:r>
            <a:endParaRPr lang="en-US" sz="1520" dirty="0"/>
          </a:p>
        </p:txBody>
      </p:sp>
      <p:sp>
        <p:nvSpPr>
          <p:cNvPr id="17" name="Text 14"/>
          <p:cNvSpPr/>
          <p:nvPr/>
        </p:nvSpPr>
        <p:spPr>
          <a:xfrm>
            <a:off x="1115568" y="4672584"/>
            <a:ext cx="4297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90" dirty="0">
                <a:solidFill>
                  <a:srgbClr val="1F2937"/>
                </a:solidFill>
              </a:rPr>
              <a:t>Makro veri yönetimi, planlama, denetim ve politika analizlerinde güçlü bir metodolojik altyapı sunar.</a:t>
            </a:r>
            <a:endParaRPr lang="en-US" sz="1090" dirty="0"/>
          </a:p>
        </p:txBody>
      </p:sp>
      <p:sp>
        <p:nvSpPr>
          <p:cNvPr id="18" name="Shape 15"/>
          <p:cNvSpPr/>
          <p:nvPr/>
        </p:nvSpPr>
        <p:spPr>
          <a:xfrm>
            <a:off x="6217920" y="4005072"/>
            <a:ext cx="4892040" cy="1417320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11430">
            <a:solidFill>
              <a:srgbClr val="DDE5E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510528" y="4242816"/>
            <a:ext cx="4297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20" b="1" dirty="0">
                <a:solidFill>
                  <a:srgbClr val="0B2341"/>
                </a:solidFill>
              </a:rPr>
              <a:t>Ulusal ve uluslararası ticari işletmeler</a:t>
            </a:r>
            <a:endParaRPr lang="en-US" sz="1520" dirty="0"/>
          </a:p>
        </p:txBody>
      </p:sp>
      <p:sp>
        <p:nvSpPr>
          <p:cNvPr id="20" name="Text 17"/>
          <p:cNvSpPr/>
          <p:nvPr/>
        </p:nvSpPr>
        <p:spPr>
          <a:xfrm>
            <a:off x="6510528" y="4672584"/>
            <a:ext cx="4297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90" dirty="0">
                <a:solidFill>
                  <a:srgbClr val="1F2937"/>
                </a:solidFill>
              </a:rPr>
              <a:t>Büyük veriyi işleyerek operasyonel ve stratejik kararlar alma becerisi kazandırır.</a:t>
            </a:r>
            <a:endParaRPr lang="en-US" sz="1090" dirty="0"/>
          </a:p>
        </p:txBody>
      </p:sp>
      <p:sp>
        <p:nvSpPr>
          <p:cNvPr id="21" name="Shape 18"/>
          <p:cNvSpPr/>
          <p:nvPr/>
        </p:nvSpPr>
        <p:spPr>
          <a:xfrm>
            <a:off x="502920" y="6556248"/>
            <a:ext cx="11155680" cy="0"/>
          </a:xfrm>
          <a:prstGeom prst="line">
            <a:avLst/>
          </a:prstGeom>
          <a:noFill/>
          <a:ln w="7620">
            <a:solidFill>
              <a:srgbClr val="E1E7E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66928" y="660196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</a:rPr>
              <a:t>istatistik.kku.edu.tr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201400" y="658368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5F6B7A"/>
                </a:solidFill>
              </a:rPr>
              <a:t>18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prof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109728"/>
            <a:ext cx="438912" cy="4389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6384" y="118872"/>
            <a:ext cx="33832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Kırıkkale Üniversitesi | İstatistik Bölümü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786384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İstatistikçi Nerede Çalışır?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9372600" y="24688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A"/>
                </a:solidFill>
              </a:rPr>
              <a:t>Kurum ve sektörler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0" y="685800"/>
            <a:ext cx="12191695" cy="0"/>
          </a:xfrm>
          <a:prstGeom prst="line">
            <a:avLst/>
          </a:prstGeom>
          <a:noFill/>
          <a:ln w="10160">
            <a:solidFill>
              <a:srgbClr val="D6DEE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49808" y="1042416"/>
            <a:ext cx="987552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Kamu, özel sektör, finans ve teknoloji alanlarında geniş istihdam olanağı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877824" y="1865376"/>
            <a:ext cx="2468880" cy="384048"/>
          </a:xfrm>
          <a:prstGeom prst="roundRect">
            <a:avLst>
              <a:gd name="adj" fmla="val 21429"/>
            </a:avLst>
          </a:prstGeom>
          <a:solidFill>
            <a:srgbClr val="E8F1FB"/>
          </a:solidFill>
          <a:ln w="7620">
            <a:solidFill>
              <a:srgbClr val="DCE5F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87552" y="1975104"/>
            <a:ext cx="224942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0B2341"/>
                </a:solidFill>
              </a:rPr>
              <a:t>Bankalar</a:t>
            </a:r>
            <a:endParaRPr lang="en-US" sz="980" dirty="0"/>
          </a:p>
        </p:txBody>
      </p:sp>
      <p:sp>
        <p:nvSpPr>
          <p:cNvPr id="11" name="Shape 8"/>
          <p:cNvSpPr/>
          <p:nvPr/>
        </p:nvSpPr>
        <p:spPr>
          <a:xfrm>
            <a:off x="3557016" y="1865376"/>
            <a:ext cx="2468880" cy="384048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7620">
            <a:solidFill>
              <a:srgbClr val="DCE5F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666744" y="1975104"/>
            <a:ext cx="224942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980" dirty="0">
                <a:solidFill>
                  <a:srgbClr val="0B2341"/>
                </a:solidFill>
              </a:rPr>
              <a:t>Sigorta şirketleri</a:t>
            </a:r>
            <a:endParaRPr lang="en-US" sz="980" dirty="0"/>
          </a:p>
        </p:txBody>
      </p:sp>
      <p:sp>
        <p:nvSpPr>
          <p:cNvPr id="13" name="Shape 10"/>
          <p:cNvSpPr/>
          <p:nvPr/>
        </p:nvSpPr>
        <p:spPr>
          <a:xfrm>
            <a:off x="6236208" y="1865376"/>
            <a:ext cx="2468880" cy="384048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7620">
            <a:solidFill>
              <a:srgbClr val="DCE5F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345936" y="1975104"/>
            <a:ext cx="224942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980" dirty="0">
                <a:solidFill>
                  <a:srgbClr val="0B2341"/>
                </a:solidFill>
              </a:rPr>
              <a:t>Yazılım şirketleri</a:t>
            </a:r>
            <a:endParaRPr lang="en-US" sz="980" dirty="0"/>
          </a:p>
        </p:txBody>
      </p:sp>
      <p:sp>
        <p:nvSpPr>
          <p:cNvPr id="15" name="Shape 12"/>
          <p:cNvSpPr/>
          <p:nvPr/>
        </p:nvSpPr>
        <p:spPr>
          <a:xfrm>
            <a:off x="8915400" y="1865376"/>
            <a:ext cx="2468880" cy="384048"/>
          </a:xfrm>
          <a:prstGeom prst="roundRect">
            <a:avLst>
              <a:gd name="adj" fmla="val 21429"/>
            </a:avLst>
          </a:prstGeom>
          <a:solidFill>
            <a:srgbClr val="E8F1FB"/>
          </a:solidFill>
          <a:ln w="7620">
            <a:solidFill>
              <a:srgbClr val="DCE5F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9025128" y="1975104"/>
            <a:ext cx="224942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0B2341"/>
                </a:solidFill>
              </a:rPr>
              <a:t>Araştırma şirketleri</a:t>
            </a:r>
            <a:endParaRPr lang="en-US" sz="980" dirty="0"/>
          </a:p>
        </p:txBody>
      </p:sp>
      <p:sp>
        <p:nvSpPr>
          <p:cNvPr id="17" name="Shape 14"/>
          <p:cNvSpPr/>
          <p:nvPr/>
        </p:nvSpPr>
        <p:spPr>
          <a:xfrm>
            <a:off x="877824" y="2432304"/>
            <a:ext cx="2468880" cy="384048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7620">
            <a:solidFill>
              <a:srgbClr val="DCE5F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87552" y="2542032"/>
            <a:ext cx="224942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980" dirty="0">
                <a:solidFill>
                  <a:srgbClr val="0B2341"/>
                </a:solidFill>
              </a:rPr>
              <a:t>TÜİK</a:t>
            </a:r>
            <a:endParaRPr lang="en-US" sz="980" dirty="0"/>
          </a:p>
        </p:txBody>
      </p:sp>
      <p:sp>
        <p:nvSpPr>
          <p:cNvPr id="19" name="Shape 16"/>
          <p:cNvSpPr/>
          <p:nvPr/>
        </p:nvSpPr>
        <p:spPr>
          <a:xfrm>
            <a:off x="3557016" y="2432304"/>
            <a:ext cx="2468880" cy="384048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7620">
            <a:solidFill>
              <a:srgbClr val="DCE5F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3666744" y="2542032"/>
            <a:ext cx="224942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980" dirty="0">
                <a:solidFill>
                  <a:srgbClr val="0B2341"/>
                </a:solidFill>
              </a:rPr>
              <a:t>TÜBİTAK</a:t>
            </a:r>
            <a:endParaRPr lang="en-US" sz="980" dirty="0"/>
          </a:p>
        </p:txBody>
      </p:sp>
      <p:sp>
        <p:nvSpPr>
          <p:cNvPr id="21" name="Shape 18"/>
          <p:cNvSpPr/>
          <p:nvPr/>
        </p:nvSpPr>
        <p:spPr>
          <a:xfrm>
            <a:off x="6236208" y="2432304"/>
            <a:ext cx="2468880" cy="384048"/>
          </a:xfrm>
          <a:prstGeom prst="roundRect">
            <a:avLst>
              <a:gd name="adj" fmla="val 21429"/>
            </a:avLst>
          </a:prstGeom>
          <a:solidFill>
            <a:srgbClr val="E8F1FB"/>
          </a:solidFill>
          <a:ln w="7620">
            <a:solidFill>
              <a:srgbClr val="DCE5F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45936" y="2542032"/>
            <a:ext cx="224942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0B2341"/>
                </a:solidFill>
              </a:rPr>
              <a:t>BDDK</a:t>
            </a:r>
            <a:endParaRPr lang="en-US" sz="980" dirty="0"/>
          </a:p>
        </p:txBody>
      </p:sp>
      <p:sp>
        <p:nvSpPr>
          <p:cNvPr id="23" name="Shape 20"/>
          <p:cNvSpPr/>
          <p:nvPr/>
        </p:nvSpPr>
        <p:spPr>
          <a:xfrm>
            <a:off x="8915400" y="2432304"/>
            <a:ext cx="2468880" cy="384048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7620">
            <a:solidFill>
              <a:srgbClr val="DCE5F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025128" y="2542032"/>
            <a:ext cx="224942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980" dirty="0">
                <a:solidFill>
                  <a:srgbClr val="0B2341"/>
                </a:solidFill>
              </a:rPr>
              <a:t>Bakanlıklar</a:t>
            </a:r>
            <a:endParaRPr lang="en-US" sz="980" dirty="0"/>
          </a:p>
        </p:txBody>
      </p:sp>
      <p:sp>
        <p:nvSpPr>
          <p:cNvPr id="25" name="Shape 22"/>
          <p:cNvSpPr/>
          <p:nvPr/>
        </p:nvSpPr>
        <p:spPr>
          <a:xfrm>
            <a:off x="877824" y="2999232"/>
            <a:ext cx="2468880" cy="384048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7620">
            <a:solidFill>
              <a:srgbClr val="DCE5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987552" y="3108960"/>
            <a:ext cx="224942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980" dirty="0">
                <a:solidFill>
                  <a:srgbClr val="0B2341"/>
                </a:solidFill>
              </a:rPr>
              <a:t>Savunma sanayi</a:t>
            </a:r>
            <a:endParaRPr lang="en-US" sz="980" dirty="0"/>
          </a:p>
        </p:txBody>
      </p:sp>
      <p:sp>
        <p:nvSpPr>
          <p:cNvPr id="27" name="Shape 24"/>
          <p:cNvSpPr/>
          <p:nvPr/>
        </p:nvSpPr>
        <p:spPr>
          <a:xfrm>
            <a:off x="3557016" y="2999232"/>
            <a:ext cx="2468880" cy="384048"/>
          </a:xfrm>
          <a:prstGeom prst="roundRect">
            <a:avLst>
              <a:gd name="adj" fmla="val 21429"/>
            </a:avLst>
          </a:prstGeom>
          <a:solidFill>
            <a:srgbClr val="E8F1FB"/>
          </a:solidFill>
          <a:ln w="7620">
            <a:solidFill>
              <a:srgbClr val="DCE5F0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3666744" y="3108960"/>
            <a:ext cx="224942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0B2341"/>
                </a:solidFill>
              </a:rPr>
              <a:t>Aracı kurumlar</a:t>
            </a:r>
            <a:endParaRPr lang="en-US" sz="980" dirty="0"/>
          </a:p>
        </p:txBody>
      </p:sp>
      <p:sp>
        <p:nvSpPr>
          <p:cNvPr id="29" name="Shape 26"/>
          <p:cNvSpPr/>
          <p:nvPr/>
        </p:nvSpPr>
        <p:spPr>
          <a:xfrm>
            <a:off x="6236208" y="2999232"/>
            <a:ext cx="2468880" cy="384048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7620">
            <a:solidFill>
              <a:srgbClr val="DCE5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345936" y="3108960"/>
            <a:ext cx="224942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980" dirty="0">
                <a:solidFill>
                  <a:srgbClr val="0B2341"/>
                </a:solidFill>
              </a:rPr>
              <a:t>Yatırım bankacılığı</a:t>
            </a:r>
            <a:endParaRPr lang="en-US" sz="980" dirty="0"/>
          </a:p>
        </p:txBody>
      </p:sp>
      <p:sp>
        <p:nvSpPr>
          <p:cNvPr id="31" name="Shape 28"/>
          <p:cNvSpPr/>
          <p:nvPr/>
        </p:nvSpPr>
        <p:spPr>
          <a:xfrm>
            <a:off x="8915400" y="2999232"/>
            <a:ext cx="2468880" cy="384048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7620">
            <a:solidFill>
              <a:srgbClr val="DCE5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9025128" y="3108960"/>
            <a:ext cx="224942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980" dirty="0">
                <a:solidFill>
                  <a:srgbClr val="0B2341"/>
                </a:solidFill>
              </a:rPr>
              <a:t>Uluslararası şirketler</a:t>
            </a:r>
            <a:endParaRPr lang="en-US" sz="980" dirty="0"/>
          </a:p>
        </p:txBody>
      </p:sp>
      <p:sp>
        <p:nvSpPr>
          <p:cNvPr id="33" name="Shape 30"/>
          <p:cNvSpPr/>
          <p:nvPr/>
        </p:nvSpPr>
        <p:spPr>
          <a:xfrm>
            <a:off x="950976" y="3904488"/>
            <a:ext cx="841248" cy="65836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6350">
            <a:solidFill>
              <a:srgbClr val="DCE5F0"/>
            </a:solidFill>
            <a:prstDash val="solid"/>
          </a:ln>
        </p:spPr>
      </p:sp>
      <p:pic>
        <p:nvPicPr>
          <p:cNvPr id="34" name="Image 1" descr="/mnt/data/prof_assets/image1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3988052"/>
            <a:ext cx="731520" cy="491240"/>
          </a:xfrm>
          <a:prstGeom prst="rect">
            <a:avLst/>
          </a:prstGeom>
        </p:spPr>
      </p:pic>
      <p:sp>
        <p:nvSpPr>
          <p:cNvPr id="35" name="Shape 31"/>
          <p:cNvSpPr/>
          <p:nvPr/>
        </p:nvSpPr>
        <p:spPr>
          <a:xfrm>
            <a:off x="2066544" y="3904488"/>
            <a:ext cx="841248" cy="65836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6350">
            <a:solidFill>
              <a:srgbClr val="DCE5F0"/>
            </a:solidFill>
            <a:prstDash val="solid"/>
          </a:ln>
        </p:spPr>
      </p:sp>
      <p:pic>
        <p:nvPicPr>
          <p:cNvPr id="36" name="Image 2" descr="/mnt/data/prof_assets/image2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1408" y="3959705"/>
            <a:ext cx="731520" cy="547934"/>
          </a:xfrm>
          <a:prstGeom prst="rect">
            <a:avLst/>
          </a:prstGeom>
        </p:spPr>
      </p:pic>
      <p:sp>
        <p:nvSpPr>
          <p:cNvPr id="37" name="Shape 32"/>
          <p:cNvSpPr/>
          <p:nvPr/>
        </p:nvSpPr>
        <p:spPr>
          <a:xfrm>
            <a:off x="3182112" y="3904488"/>
            <a:ext cx="841248" cy="65836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6350">
            <a:solidFill>
              <a:srgbClr val="DCE5F0"/>
            </a:solidFill>
            <a:prstDash val="solid"/>
          </a:ln>
        </p:spPr>
      </p:sp>
      <p:pic>
        <p:nvPicPr>
          <p:cNvPr id="38" name="Image 3" descr="/mnt/data/prof_assets/image2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8416" y="3959352"/>
            <a:ext cx="548640" cy="548640"/>
          </a:xfrm>
          <a:prstGeom prst="rect">
            <a:avLst/>
          </a:prstGeom>
        </p:spPr>
      </p:pic>
      <p:sp>
        <p:nvSpPr>
          <p:cNvPr id="39" name="Shape 33"/>
          <p:cNvSpPr/>
          <p:nvPr/>
        </p:nvSpPr>
        <p:spPr>
          <a:xfrm>
            <a:off x="4297680" y="3904488"/>
            <a:ext cx="841248" cy="65836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6350">
            <a:solidFill>
              <a:srgbClr val="DCE5F0"/>
            </a:solidFill>
            <a:prstDash val="solid"/>
          </a:ln>
        </p:spPr>
      </p:sp>
      <p:pic>
        <p:nvPicPr>
          <p:cNvPr id="40" name="Image 4" descr="/mnt/data/prof_assets/image2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2544" y="3959705"/>
            <a:ext cx="731520" cy="547934"/>
          </a:xfrm>
          <a:prstGeom prst="rect">
            <a:avLst/>
          </a:prstGeom>
        </p:spPr>
      </p:pic>
      <p:sp>
        <p:nvSpPr>
          <p:cNvPr id="41" name="Shape 34"/>
          <p:cNvSpPr/>
          <p:nvPr/>
        </p:nvSpPr>
        <p:spPr>
          <a:xfrm>
            <a:off x="5413248" y="3904488"/>
            <a:ext cx="841248" cy="65836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6350">
            <a:solidFill>
              <a:srgbClr val="DCE5F0"/>
            </a:solidFill>
            <a:prstDash val="solid"/>
          </a:ln>
        </p:spPr>
      </p:sp>
      <p:pic>
        <p:nvPicPr>
          <p:cNvPr id="42" name="Image 5" descr="/mnt/data/prof_assets/image21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59552" y="3959352"/>
            <a:ext cx="548640" cy="548640"/>
          </a:xfrm>
          <a:prstGeom prst="rect">
            <a:avLst/>
          </a:prstGeom>
        </p:spPr>
      </p:pic>
      <p:sp>
        <p:nvSpPr>
          <p:cNvPr id="43" name="Shape 35"/>
          <p:cNvSpPr/>
          <p:nvPr/>
        </p:nvSpPr>
        <p:spPr>
          <a:xfrm>
            <a:off x="6528816" y="3904488"/>
            <a:ext cx="841248" cy="65836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6350">
            <a:solidFill>
              <a:srgbClr val="DCE5F0"/>
            </a:solidFill>
            <a:prstDash val="solid"/>
          </a:ln>
        </p:spPr>
      </p:sp>
      <p:pic>
        <p:nvPicPr>
          <p:cNvPr id="44" name="Image 6" descr="/mnt/data/prof_assets/image17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75120" y="3959352"/>
            <a:ext cx="548640" cy="548640"/>
          </a:xfrm>
          <a:prstGeom prst="rect">
            <a:avLst/>
          </a:prstGeom>
        </p:spPr>
      </p:pic>
      <p:sp>
        <p:nvSpPr>
          <p:cNvPr id="45" name="Shape 36"/>
          <p:cNvSpPr/>
          <p:nvPr/>
        </p:nvSpPr>
        <p:spPr>
          <a:xfrm>
            <a:off x="7644384" y="3904488"/>
            <a:ext cx="841248" cy="65836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6350">
            <a:solidFill>
              <a:srgbClr val="DCE5F0"/>
            </a:solidFill>
            <a:prstDash val="solid"/>
          </a:ln>
        </p:spPr>
      </p:sp>
      <p:pic>
        <p:nvPicPr>
          <p:cNvPr id="46" name="Image 7" descr="/mnt/data/prof_assets/image11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90688" y="3959352"/>
            <a:ext cx="548640" cy="548640"/>
          </a:xfrm>
          <a:prstGeom prst="rect">
            <a:avLst/>
          </a:prstGeom>
        </p:spPr>
      </p:pic>
      <p:sp>
        <p:nvSpPr>
          <p:cNvPr id="47" name="Shape 37"/>
          <p:cNvSpPr/>
          <p:nvPr/>
        </p:nvSpPr>
        <p:spPr>
          <a:xfrm>
            <a:off x="8759952" y="3904488"/>
            <a:ext cx="841248" cy="65836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6350">
            <a:solidFill>
              <a:srgbClr val="DCE5F0"/>
            </a:solidFill>
            <a:prstDash val="solid"/>
          </a:ln>
        </p:spPr>
      </p:sp>
      <p:pic>
        <p:nvPicPr>
          <p:cNvPr id="48" name="Image 8" descr="/mnt/data/prof_assets/image12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47854" y="3959352"/>
            <a:ext cx="465445" cy="548640"/>
          </a:xfrm>
          <a:prstGeom prst="rect">
            <a:avLst/>
          </a:prstGeom>
        </p:spPr>
      </p:pic>
      <p:sp>
        <p:nvSpPr>
          <p:cNvPr id="49" name="Shape 38"/>
          <p:cNvSpPr/>
          <p:nvPr/>
        </p:nvSpPr>
        <p:spPr>
          <a:xfrm>
            <a:off x="9875520" y="3904488"/>
            <a:ext cx="841248" cy="65836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6350">
            <a:solidFill>
              <a:srgbClr val="DCE5F0"/>
            </a:solidFill>
            <a:prstDash val="solid"/>
          </a:ln>
        </p:spPr>
      </p:sp>
      <p:pic>
        <p:nvPicPr>
          <p:cNvPr id="50" name="Image 9" descr="/mnt/data/prof_assets/image13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20599" y="3959352"/>
            <a:ext cx="551089" cy="548640"/>
          </a:xfrm>
          <a:prstGeom prst="rect">
            <a:avLst/>
          </a:prstGeom>
        </p:spPr>
      </p:pic>
      <p:sp>
        <p:nvSpPr>
          <p:cNvPr id="51" name="Shape 39"/>
          <p:cNvSpPr/>
          <p:nvPr/>
        </p:nvSpPr>
        <p:spPr>
          <a:xfrm>
            <a:off x="950976" y="4773168"/>
            <a:ext cx="841248" cy="65836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6350">
            <a:solidFill>
              <a:srgbClr val="DCE5F0"/>
            </a:solidFill>
            <a:prstDash val="solid"/>
          </a:ln>
        </p:spPr>
      </p:sp>
      <p:pic>
        <p:nvPicPr>
          <p:cNvPr id="52" name="Image 10" descr="/mnt/data/prof_assets/image16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97280" y="4828032"/>
            <a:ext cx="548640" cy="548640"/>
          </a:xfrm>
          <a:prstGeom prst="rect">
            <a:avLst/>
          </a:prstGeom>
        </p:spPr>
      </p:pic>
      <p:sp>
        <p:nvSpPr>
          <p:cNvPr id="53" name="Shape 40"/>
          <p:cNvSpPr/>
          <p:nvPr/>
        </p:nvSpPr>
        <p:spPr>
          <a:xfrm>
            <a:off x="502920" y="6556248"/>
            <a:ext cx="11155680" cy="0"/>
          </a:xfrm>
          <a:prstGeom prst="line">
            <a:avLst/>
          </a:prstGeom>
          <a:noFill/>
          <a:ln w="7620">
            <a:solidFill>
              <a:srgbClr val="E1E7EF"/>
            </a:solidFill>
            <a:prstDash val="solid"/>
          </a:ln>
        </p:spPr>
      </p:sp>
      <p:sp>
        <p:nvSpPr>
          <p:cNvPr id="54" name="Text 41"/>
          <p:cNvSpPr/>
          <p:nvPr/>
        </p:nvSpPr>
        <p:spPr>
          <a:xfrm>
            <a:off x="566928" y="660196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</a:rPr>
              <a:t>istatistik.kku.edu.tr</a:t>
            </a:r>
            <a:endParaRPr lang="en-US" sz="750" dirty="0"/>
          </a:p>
        </p:txBody>
      </p:sp>
      <p:sp>
        <p:nvSpPr>
          <p:cNvPr id="55" name="Text 42"/>
          <p:cNvSpPr/>
          <p:nvPr/>
        </p:nvSpPr>
        <p:spPr>
          <a:xfrm>
            <a:off x="11201400" y="658368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5F6B7A"/>
                </a:solidFill>
              </a:rPr>
              <a:t>19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prof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109728"/>
            <a:ext cx="438912" cy="4389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6384" y="118872"/>
            <a:ext cx="33832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Kırıkkale Üniversitesi | İstatistik Bölümü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786384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Mezunlarımızdan Bazılarının Çalıştığı Kurumlar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9372600" y="24688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A"/>
                </a:solidFill>
              </a:rPr>
              <a:t>Mezun ağı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0" y="685800"/>
            <a:ext cx="12191695" cy="0"/>
          </a:xfrm>
          <a:prstGeom prst="line">
            <a:avLst/>
          </a:prstGeom>
          <a:noFill/>
          <a:ln w="10160">
            <a:solidFill>
              <a:srgbClr val="D6DEE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49808" y="1024128"/>
            <a:ext cx="5852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Mezunlarımızın kariyer örnekleri</a:t>
            </a:r>
            <a:endParaRPr lang="en-US" sz="2500" dirty="0"/>
          </a:p>
        </p:txBody>
      </p:sp>
      <p:sp>
        <p:nvSpPr>
          <p:cNvPr id="9" name="Shape 6"/>
          <p:cNvSpPr/>
          <p:nvPr/>
        </p:nvSpPr>
        <p:spPr>
          <a:xfrm>
            <a:off x="841248" y="1783080"/>
            <a:ext cx="6492240" cy="3703320"/>
          </a:xfrm>
          <a:prstGeom prst="roundRect">
            <a:avLst>
              <a:gd name="adj" fmla="val 1975"/>
            </a:avLst>
          </a:prstGeom>
          <a:solidFill>
            <a:srgbClr val="FFFFFF"/>
          </a:solidFill>
          <a:ln w="6350">
            <a:solidFill>
              <a:srgbClr val="D5DEE9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41248" y="1783080"/>
            <a:ext cx="6492240" cy="347472"/>
          </a:xfrm>
          <a:prstGeom prst="rect">
            <a:avLst/>
          </a:prstGeom>
          <a:solidFill>
            <a:srgbClr val="0B2341"/>
          </a:solidFill>
          <a:ln w="12700">
            <a:solidFill>
              <a:srgbClr val="0B234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14400" y="1892808"/>
            <a:ext cx="8046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Mezuniyet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1892808" y="1892808"/>
            <a:ext cx="3063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Kurum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5184648" y="1892808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Görev</a:t>
            </a:r>
            <a:endParaRPr lang="en-US" sz="850" dirty="0"/>
          </a:p>
        </p:txBody>
      </p:sp>
      <p:sp>
        <p:nvSpPr>
          <p:cNvPr id="14" name="Shape 11"/>
          <p:cNvSpPr/>
          <p:nvPr/>
        </p:nvSpPr>
        <p:spPr>
          <a:xfrm>
            <a:off x="841248" y="2130552"/>
            <a:ext cx="6492240" cy="393192"/>
          </a:xfrm>
          <a:prstGeom prst="rect">
            <a:avLst/>
          </a:prstGeom>
          <a:solidFill>
            <a:srgbClr val="F7FAFD"/>
          </a:solidFill>
          <a:ln w="3810">
            <a:solidFill>
              <a:srgbClr val="E1E7E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14400" y="2258568"/>
            <a:ext cx="80467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dirty="0">
                <a:solidFill>
                  <a:srgbClr val="1F2937"/>
                </a:solidFill>
              </a:rPr>
              <a:t>2002</a:t>
            </a:r>
            <a:endParaRPr lang="en-US" sz="820" dirty="0"/>
          </a:p>
        </p:txBody>
      </p:sp>
      <p:sp>
        <p:nvSpPr>
          <p:cNvPr id="16" name="Text 13"/>
          <p:cNvSpPr/>
          <p:nvPr/>
        </p:nvSpPr>
        <p:spPr>
          <a:xfrm>
            <a:off x="1892808" y="2258568"/>
            <a:ext cx="309067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1F2937"/>
                </a:solidFill>
              </a:rPr>
              <a:t>Coca Cola A.Ş.</a:t>
            </a:r>
            <a:endParaRPr lang="en-US" sz="820" dirty="0"/>
          </a:p>
        </p:txBody>
      </p:sp>
      <p:sp>
        <p:nvSpPr>
          <p:cNvPr id="17" name="Text 14"/>
          <p:cNvSpPr/>
          <p:nvPr/>
        </p:nvSpPr>
        <p:spPr>
          <a:xfrm>
            <a:off x="5184648" y="2258568"/>
            <a:ext cx="2011680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1F2937"/>
                </a:solidFill>
              </a:rPr>
              <a:t>Şube Müdürü</a:t>
            </a:r>
            <a:endParaRPr lang="en-US" sz="820" dirty="0"/>
          </a:p>
        </p:txBody>
      </p:sp>
      <p:sp>
        <p:nvSpPr>
          <p:cNvPr id="18" name="Shape 15"/>
          <p:cNvSpPr/>
          <p:nvPr/>
        </p:nvSpPr>
        <p:spPr>
          <a:xfrm>
            <a:off x="841248" y="2523744"/>
            <a:ext cx="6492240" cy="393192"/>
          </a:xfrm>
          <a:prstGeom prst="rect">
            <a:avLst/>
          </a:prstGeom>
          <a:solidFill>
            <a:srgbClr val="FFFFFF"/>
          </a:solidFill>
          <a:ln w="3810">
            <a:solidFill>
              <a:srgbClr val="E1E7EF"/>
            </a:solidFill>
            <a:prstDash val="solid"/>
          </a:ln>
        </p:spPr>
        <p:txBody>
          <a:bodyPr/>
          <a:lstStyle/>
          <a:p>
            <a:endParaRPr lang="tr-TR" dirty="0"/>
          </a:p>
        </p:txBody>
      </p:sp>
      <p:sp>
        <p:nvSpPr>
          <p:cNvPr id="19" name="Text 16"/>
          <p:cNvSpPr/>
          <p:nvPr/>
        </p:nvSpPr>
        <p:spPr>
          <a:xfrm>
            <a:off x="914400" y="2651760"/>
            <a:ext cx="80467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dirty="0">
                <a:solidFill>
                  <a:srgbClr val="1F2937"/>
                </a:solidFill>
              </a:rPr>
              <a:t>2002</a:t>
            </a:r>
            <a:endParaRPr lang="en-US" sz="820" dirty="0"/>
          </a:p>
        </p:txBody>
      </p:sp>
      <p:sp>
        <p:nvSpPr>
          <p:cNvPr id="20" name="Text 17"/>
          <p:cNvSpPr/>
          <p:nvPr/>
        </p:nvSpPr>
        <p:spPr>
          <a:xfrm>
            <a:off x="1892808" y="2651760"/>
            <a:ext cx="309067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1F2937"/>
                </a:solidFill>
              </a:rPr>
              <a:t>Yapı Kredi Bankası</a:t>
            </a:r>
            <a:endParaRPr lang="en-US" sz="820" dirty="0"/>
          </a:p>
        </p:txBody>
      </p:sp>
      <p:sp>
        <p:nvSpPr>
          <p:cNvPr id="21" name="Text 18"/>
          <p:cNvSpPr/>
          <p:nvPr/>
        </p:nvSpPr>
        <p:spPr>
          <a:xfrm>
            <a:off x="5184648" y="2651760"/>
            <a:ext cx="2011680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tr-TR" sz="820" dirty="0">
                <a:solidFill>
                  <a:srgbClr val="1F2937"/>
                </a:solidFill>
              </a:rPr>
              <a:t>Satın Ama Genel </a:t>
            </a:r>
            <a:r>
              <a:rPr lang="en-US" sz="820" dirty="0">
                <a:solidFill>
                  <a:srgbClr val="1F2937"/>
                </a:solidFill>
              </a:rPr>
              <a:t> </a:t>
            </a:r>
            <a:r>
              <a:rPr lang="en-US" sz="820" dirty="0" err="1">
                <a:solidFill>
                  <a:srgbClr val="1F2937"/>
                </a:solidFill>
              </a:rPr>
              <a:t>Mü</a:t>
            </a:r>
            <a:r>
              <a:rPr lang="tr-TR" sz="820" dirty="0">
                <a:solidFill>
                  <a:srgbClr val="1F2937"/>
                </a:solidFill>
              </a:rPr>
              <a:t>dür  </a:t>
            </a:r>
            <a:r>
              <a:rPr lang="tr-TR" sz="820" b="1" dirty="0">
                <a:solidFill>
                  <a:srgbClr val="1F2937"/>
                </a:solidFill>
              </a:rPr>
              <a:t>Yardımcısı</a:t>
            </a:r>
            <a:endParaRPr lang="en-US" sz="820" dirty="0"/>
          </a:p>
        </p:txBody>
      </p:sp>
      <p:sp>
        <p:nvSpPr>
          <p:cNvPr id="22" name="Shape 19"/>
          <p:cNvSpPr/>
          <p:nvPr/>
        </p:nvSpPr>
        <p:spPr>
          <a:xfrm>
            <a:off x="841248" y="2916936"/>
            <a:ext cx="6492240" cy="393192"/>
          </a:xfrm>
          <a:prstGeom prst="rect">
            <a:avLst/>
          </a:prstGeom>
          <a:solidFill>
            <a:srgbClr val="F7FAFD"/>
          </a:solidFill>
          <a:ln w="3810">
            <a:solidFill>
              <a:srgbClr val="E1E7EF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914400" y="3044952"/>
            <a:ext cx="80467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dirty="0">
                <a:solidFill>
                  <a:srgbClr val="1F2937"/>
                </a:solidFill>
              </a:rPr>
              <a:t>2003</a:t>
            </a:r>
            <a:endParaRPr lang="en-US" sz="820" dirty="0"/>
          </a:p>
        </p:txBody>
      </p:sp>
      <p:sp>
        <p:nvSpPr>
          <p:cNvPr id="24" name="Text 21"/>
          <p:cNvSpPr/>
          <p:nvPr/>
        </p:nvSpPr>
        <p:spPr>
          <a:xfrm>
            <a:off x="1892808" y="3044952"/>
            <a:ext cx="309067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1F2937"/>
                </a:solidFill>
              </a:rPr>
              <a:t>Yapı Kredi Yatırım</a:t>
            </a:r>
            <a:endParaRPr lang="en-US" sz="820" dirty="0"/>
          </a:p>
        </p:txBody>
      </p:sp>
      <p:sp>
        <p:nvSpPr>
          <p:cNvPr id="25" name="Text 22"/>
          <p:cNvSpPr/>
          <p:nvPr/>
        </p:nvSpPr>
        <p:spPr>
          <a:xfrm>
            <a:off x="5184648" y="3044952"/>
            <a:ext cx="2011680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1F2937"/>
                </a:solidFill>
              </a:rPr>
              <a:t>Anadolu Bölge Müdürü</a:t>
            </a:r>
            <a:endParaRPr lang="en-US" sz="820" dirty="0"/>
          </a:p>
        </p:txBody>
      </p:sp>
      <p:sp>
        <p:nvSpPr>
          <p:cNvPr id="26" name="Shape 23"/>
          <p:cNvSpPr/>
          <p:nvPr/>
        </p:nvSpPr>
        <p:spPr>
          <a:xfrm>
            <a:off x="841248" y="3310128"/>
            <a:ext cx="6492240" cy="393192"/>
          </a:xfrm>
          <a:prstGeom prst="rect">
            <a:avLst/>
          </a:prstGeom>
          <a:solidFill>
            <a:srgbClr val="FFFFFF"/>
          </a:solidFill>
          <a:ln w="3810">
            <a:solidFill>
              <a:srgbClr val="E1E7EF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914400" y="3438144"/>
            <a:ext cx="80467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dirty="0">
                <a:solidFill>
                  <a:srgbClr val="1F2937"/>
                </a:solidFill>
              </a:rPr>
              <a:t>2003</a:t>
            </a:r>
            <a:endParaRPr lang="en-US" sz="820" dirty="0"/>
          </a:p>
        </p:txBody>
      </p:sp>
      <p:sp>
        <p:nvSpPr>
          <p:cNvPr id="28" name="Text 25"/>
          <p:cNvSpPr/>
          <p:nvPr/>
        </p:nvSpPr>
        <p:spPr>
          <a:xfrm>
            <a:off x="1892808" y="3438144"/>
            <a:ext cx="309067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1F2937"/>
                </a:solidFill>
              </a:rPr>
              <a:t>Garanti Bankası</a:t>
            </a:r>
            <a:endParaRPr lang="en-US" sz="820" dirty="0"/>
          </a:p>
        </p:txBody>
      </p:sp>
      <p:sp>
        <p:nvSpPr>
          <p:cNvPr id="29" name="Text 26"/>
          <p:cNvSpPr/>
          <p:nvPr/>
        </p:nvSpPr>
        <p:spPr>
          <a:xfrm>
            <a:off x="5184648" y="3438144"/>
            <a:ext cx="2011680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1F2937"/>
                </a:solidFill>
              </a:rPr>
              <a:t>Şube Müdürü</a:t>
            </a:r>
            <a:endParaRPr lang="en-US" sz="820" dirty="0"/>
          </a:p>
        </p:txBody>
      </p:sp>
      <p:sp>
        <p:nvSpPr>
          <p:cNvPr id="30" name="Shape 27"/>
          <p:cNvSpPr/>
          <p:nvPr/>
        </p:nvSpPr>
        <p:spPr>
          <a:xfrm>
            <a:off x="841248" y="3703320"/>
            <a:ext cx="6492240" cy="393192"/>
          </a:xfrm>
          <a:prstGeom prst="rect">
            <a:avLst/>
          </a:prstGeom>
          <a:solidFill>
            <a:srgbClr val="F7FAFD"/>
          </a:solidFill>
          <a:ln w="3810">
            <a:solidFill>
              <a:srgbClr val="E1E7EF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914400" y="3831336"/>
            <a:ext cx="80467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dirty="0">
                <a:solidFill>
                  <a:srgbClr val="1F2937"/>
                </a:solidFill>
              </a:rPr>
              <a:t>2004</a:t>
            </a:r>
            <a:endParaRPr lang="en-US" sz="820" dirty="0"/>
          </a:p>
        </p:txBody>
      </p:sp>
      <p:sp>
        <p:nvSpPr>
          <p:cNvPr id="32" name="Text 29"/>
          <p:cNvSpPr/>
          <p:nvPr/>
        </p:nvSpPr>
        <p:spPr>
          <a:xfrm>
            <a:off x="1892808" y="3831336"/>
            <a:ext cx="309067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1F2937"/>
                </a:solidFill>
              </a:rPr>
              <a:t>İŞKUR / PTT / TÜİK</a:t>
            </a:r>
            <a:endParaRPr lang="en-US" sz="820" dirty="0"/>
          </a:p>
        </p:txBody>
      </p:sp>
      <p:sp>
        <p:nvSpPr>
          <p:cNvPr id="33" name="Text 30"/>
          <p:cNvSpPr/>
          <p:nvPr/>
        </p:nvSpPr>
        <p:spPr>
          <a:xfrm>
            <a:off x="5184648" y="3831336"/>
            <a:ext cx="2011680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1F2937"/>
                </a:solidFill>
              </a:rPr>
              <a:t>Kamu görevleri</a:t>
            </a:r>
            <a:endParaRPr lang="en-US" sz="820" dirty="0"/>
          </a:p>
        </p:txBody>
      </p:sp>
      <p:sp>
        <p:nvSpPr>
          <p:cNvPr id="34" name="Shape 31"/>
          <p:cNvSpPr/>
          <p:nvPr/>
        </p:nvSpPr>
        <p:spPr>
          <a:xfrm>
            <a:off x="841248" y="4096512"/>
            <a:ext cx="6492240" cy="393192"/>
          </a:xfrm>
          <a:prstGeom prst="rect">
            <a:avLst/>
          </a:prstGeom>
          <a:solidFill>
            <a:srgbClr val="FFFFFF"/>
          </a:solidFill>
          <a:ln w="3810">
            <a:solidFill>
              <a:srgbClr val="E1E7EF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914400" y="4224528"/>
            <a:ext cx="80467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dirty="0">
                <a:solidFill>
                  <a:srgbClr val="1F2937"/>
                </a:solidFill>
              </a:rPr>
              <a:t>2004</a:t>
            </a:r>
            <a:endParaRPr lang="en-US" sz="820" dirty="0"/>
          </a:p>
        </p:txBody>
      </p:sp>
      <p:sp>
        <p:nvSpPr>
          <p:cNvPr id="36" name="Text 33"/>
          <p:cNvSpPr/>
          <p:nvPr/>
        </p:nvSpPr>
        <p:spPr>
          <a:xfrm>
            <a:off x="1892808" y="4224528"/>
            <a:ext cx="309067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1F2937"/>
                </a:solidFill>
              </a:rPr>
              <a:t>Vestel Savunma Sanayi</a:t>
            </a:r>
            <a:endParaRPr lang="en-US" sz="820" dirty="0"/>
          </a:p>
        </p:txBody>
      </p:sp>
      <p:sp>
        <p:nvSpPr>
          <p:cNvPr id="37" name="Text 34"/>
          <p:cNvSpPr/>
          <p:nvPr/>
        </p:nvSpPr>
        <p:spPr>
          <a:xfrm>
            <a:off x="5184648" y="4224528"/>
            <a:ext cx="2011680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1F2937"/>
                </a:solidFill>
              </a:rPr>
              <a:t>Özel sektör</a:t>
            </a:r>
            <a:endParaRPr lang="en-US" sz="820" dirty="0"/>
          </a:p>
        </p:txBody>
      </p:sp>
      <p:sp>
        <p:nvSpPr>
          <p:cNvPr id="38" name="Shape 35"/>
          <p:cNvSpPr/>
          <p:nvPr/>
        </p:nvSpPr>
        <p:spPr>
          <a:xfrm>
            <a:off x="841248" y="4489704"/>
            <a:ext cx="6492240" cy="393192"/>
          </a:xfrm>
          <a:prstGeom prst="rect">
            <a:avLst/>
          </a:prstGeom>
          <a:solidFill>
            <a:srgbClr val="F7FAFD"/>
          </a:solidFill>
          <a:ln w="3810">
            <a:solidFill>
              <a:srgbClr val="E1E7EF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914400" y="4617720"/>
            <a:ext cx="80467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dirty="0">
                <a:solidFill>
                  <a:srgbClr val="1F2937"/>
                </a:solidFill>
              </a:rPr>
              <a:t>2015</a:t>
            </a:r>
            <a:endParaRPr lang="en-US" sz="820" dirty="0"/>
          </a:p>
        </p:txBody>
      </p:sp>
      <p:sp>
        <p:nvSpPr>
          <p:cNvPr id="40" name="Text 37"/>
          <p:cNvSpPr/>
          <p:nvPr/>
        </p:nvSpPr>
        <p:spPr>
          <a:xfrm>
            <a:off x="1892808" y="4617720"/>
            <a:ext cx="309067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1F2937"/>
                </a:solidFill>
              </a:rPr>
              <a:t>Göç İdaresi Genel Müdürlüğü</a:t>
            </a:r>
            <a:endParaRPr lang="en-US" sz="820" dirty="0"/>
          </a:p>
        </p:txBody>
      </p:sp>
      <p:sp>
        <p:nvSpPr>
          <p:cNvPr id="41" name="Text 38"/>
          <p:cNvSpPr/>
          <p:nvPr/>
        </p:nvSpPr>
        <p:spPr>
          <a:xfrm>
            <a:off x="5184648" y="4617720"/>
            <a:ext cx="2011680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1F2937"/>
                </a:solidFill>
              </a:rPr>
              <a:t>Uzman Yardımcısı</a:t>
            </a:r>
            <a:endParaRPr lang="en-US" sz="820" dirty="0"/>
          </a:p>
        </p:txBody>
      </p:sp>
      <p:sp>
        <p:nvSpPr>
          <p:cNvPr id="42" name="Shape 39"/>
          <p:cNvSpPr/>
          <p:nvPr/>
        </p:nvSpPr>
        <p:spPr>
          <a:xfrm>
            <a:off x="841248" y="4882896"/>
            <a:ext cx="6492240" cy="393192"/>
          </a:xfrm>
          <a:prstGeom prst="rect">
            <a:avLst/>
          </a:prstGeom>
          <a:solidFill>
            <a:srgbClr val="FFFFFF"/>
          </a:solidFill>
          <a:ln w="3810">
            <a:solidFill>
              <a:srgbClr val="E1E7EF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914400" y="5010912"/>
            <a:ext cx="80467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dirty="0">
                <a:solidFill>
                  <a:srgbClr val="1F2937"/>
                </a:solidFill>
              </a:rPr>
              <a:t>2016</a:t>
            </a:r>
            <a:endParaRPr lang="en-US" sz="820" dirty="0"/>
          </a:p>
        </p:txBody>
      </p:sp>
      <p:sp>
        <p:nvSpPr>
          <p:cNvPr id="44" name="Text 41"/>
          <p:cNvSpPr/>
          <p:nvPr/>
        </p:nvSpPr>
        <p:spPr>
          <a:xfrm>
            <a:off x="1892808" y="5010912"/>
            <a:ext cx="309067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1F2937"/>
                </a:solidFill>
              </a:rPr>
              <a:t>Kariyer.net AR-GE Merkezi</a:t>
            </a:r>
            <a:endParaRPr lang="en-US" sz="820" dirty="0"/>
          </a:p>
        </p:txBody>
      </p:sp>
      <p:sp>
        <p:nvSpPr>
          <p:cNvPr id="45" name="Text 42"/>
          <p:cNvSpPr/>
          <p:nvPr/>
        </p:nvSpPr>
        <p:spPr>
          <a:xfrm>
            <a:off x="5184648" y="5010912"/>
            <a:ext cx="2011680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1F2937"/>
                </a:solidFill>
              </a:rPr>
              <a:t>Yazılım Uzmanı</a:t>
            </a:r>
            <a:endParaRPr lang="en-US" sz="820" dirty="0"/>
          </a:p>
        </p:txBody>
      </p:sp>
      <p:pic>
        <p:nvPicPr>
          <p:cNvPr id="46" name="Image 1" descr="/mnt/data/prof_assets/image44.jpg"/>
          <p:cNvPicPr>
            <a:picLocks noChangeAspect="1"/>
          </p:cNvPicPr>
          <p:nvPr/>
        </p:nvPicPr>
        <p:blipFill>
          <a:blip r:embed="rId4"/>
          <a:srcRect l="2702" r="2702"/>
          <a:stretch/>
        </p:blipFill>
        <p:spPr>
          <a:xfrm>
            <a:off x="7726680" y="1828800"/>
            <a:ext cx="3383280" cy="2011680"/>
          </a:xfrm>
          <a:prstGeom prst="rect">
            <a:avLst/>
          </a:prstGeom>
        </p:spPr>
      </p:pic>
      <p:pic>
        <p:nvPicPr>
          <p:cNvPr id="47" name="Image 2" descr="/mnt/data/prof_assets/image43.jpg"/>
          <p:cNvPicPr>
            <a:picLocks noChangeAspect="1"/>
          </p:cNvPicPr>
          <p:nvPr/>
        </p:nvPicPr>
        <p:blipFill>
          <a:blip r:embed="rId5"/>
          <a:srcRect t="8676" b="8676"/>
          <a:stretch/>
        </p:blipFill>
        <p:spPr>
          <a:xfrm>
            <a:off x="7726680" y="4096512"/>
            <a:ext cx="3383280" cy="1572768"/>
          </a:xfrm>
          <a:prstGeom prst="rect">
            <a:avLst/>
          </a:prstGeom>
        </p:spPr>
      </p:pic>
      <p:sp>
        <p:nvSpPr>
          <p:cNvPr id="48" name="Shape 43"/>
          <p:cNvSpPr/>
          <p:nvPr/>
        </p:nvSpPr>
        <p:spPr>
          <a:xfrm>
            <a:off x="502920" y="6556248"/>
            <a:ext cx="11155680" cy="0"/>
          </a:xfrm>
          <a:prstGeom prst="line">
            <a:avLst/>
          </a:prstGeom>
          <a:noFill/>
          <a:ln w="7620">
            <a:solidFill>
              <a:srgbClr val="E1E7EF"/>
            </a:solidFill>
            <a:prstDash val="solid"/>
          </a:ln>
        </p:spPr>
      </p:sp>
      <p:sp>
        <p:nvSpPr>
          <p:cNvPr id="49" name="Text 44"/>
          <p:cNvSpPr/>
          <p:nvPr/>
        </p:nvSpPr>
        <p:spPr>
          <a:xfrm>
            <a:off x="566928" y="660196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</a:rPr>
              <a:t>istatistik.kku.edu.tr</a:t>
            </a:r>
            <a:endParaRPr lang="en-US" sz="750" dirty="0"/>
          </a:p>
        </p:txBody>
      </p:sp>
      <p:sp>
        <p:nvSpPr>
          <p:cNvPr id="50" name="Text 45"/>
          <p:cNvSpPr/>
          <p:nvPr/>
        </p:nvSpPr>
        <p:spPr>
          <a:xfrm>
            <a:off x="11201400" y="658368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5F6B7A"/>
                </a:solidFill>
              </a:rPr>
              <a:t>20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rof_assets/image31.jpg"/>
          <p:cNvPicPr>
            <a:picLocks noChangeAspect="1"/>
          </p:cNvPicPr>
          <p:nvPr/>
        </p:nvPicPr>
        <p:blipFill>
          <a:blip r:embed="rId3"/>
          <a:srcRect t="12488" b="12488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341">
              <a:alpha val="82000"/>
            </a:srgbClr>
          </a:solidFill>
          <a:ln w="12700">
            <a:solidFill>
              <a:srgbClr val="0B2341">
                <a:alpha val="0"/>
              </a:srgbClr>
            </a:solidFill>
            <a:prstDash val="solid"/>
          </a:ln>
        </p:spPr>
      </p:sp>
      <p:pic>
        <p:nvPicPr>
          <p:cNvPr id="4" name="Image 1" descr="/mnt/data/prof_assets/image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420624"/>
            <a:ext cx="658368" cy="65836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98448" y="658368"/>
            <a:ext cx="4023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7EEF7"/>
                </a:solidFill>
              </a:rPr>
              <a:t>Kırıkkale Üniversitesi | İstatistik Bölümü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658368" y="2148840"/>
            <a:ext cx="8046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Bölüm Kültürü</a:t>
            </a:r>
            <a:endParaRPr lang="en-US" sz="4000" dirty="0"/>
          </a:p>
        </p:txBody>
      </p:sp>
      <p:sp>
        <p:nvSpPr>
          <p:cNvPr id="7" name="Shape 3"/>
          <p:cNvSpPr/>
          <p:nvPr/>
        </p:nvSpPr>
        <p:spPr>
          <a:xfrm>
            <a:off x="676656" y="3657600"/>
            <a:ext cx="1188720" cy="45720"/>
          </a:xfrm>
          <a:prstGeom prst="rect">
            <a:avLst/>
          </a:prstGeom>
          <a:solidFill>
            <a:srgbClr val="C9252D"/>
          </a:solidFill>
          <a:ln w="12700">
            <a:solidFill>
              <a:srgbClr val="C9252D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676656" y="388620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E7EEF7"/>
                </a:solidFill>
              </a:rPr>
              <a:t>Sınıflar, seminerler, mezun buluşmaları ve güçlü aidiyet.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502920" y="6556248"/>
            <a:ext cx="11155680" cy="0"/>
          </a:xfrm>
          <a:prstGeom prst="line">
            <a:avLst/>
          </a:prstGeom>
          <a:noFill/>
          <a:ln w="7620">
            <a:solidFill>
              <a:srgbClr val="E1E7EF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566928" y="660196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</a:rPr>
              <a:t>istatistik.kku.edu.tr</a:t>
            </a:r>
            <a:endParaRPr lang="en-US" sz="750" dirty="0"/>
          </a:p>
        </p:txBody>
      </p:sp>
      <p:sp>
        <p:nvSpPr>
          <p:cNvPr id="11" name="Text 7"/>
          <p:cNvSpPr/>
          <p:nvPr/>
        </p:nvSpPr>
        <p:spPr>
          <a:xfrm>
            <a:off x="11201400" y="658368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5F6B7A"/>
                </a:solidFill>
              </a:rPr>
              <a:t>21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prof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109728"/>
            <a:ext cx="438912" cy="4389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6384" y="118872"/>
            <a:ext cx="33832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Kırıkkale Üniversitesi | İstatistik Bölümü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786384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Sınıflarımız ve Seminerlerimiz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9372600" y="24688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A"/>
                </a:solidFill>
              </a:rPr>
              <a:t>Öğrenme ortamı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0" y="685800"/>
            <a:ext cx="12191695" cy="0"/>
          </a:xfrm>
          <a:prstGeom prst="line">
            <a:avLst/>
          </a:prstGeom>
          <a:noFill/>
          <a:ln w="10160">
            <a:solidFill>
              <a:srgbClr val="D6DEE8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49808" y="1143000"/>
            <a:ext cx="3429000" cy="21488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0160">
            <a:solidFill>
              <a:srgbClr val="DDE6F0"/>
            </a:solidFill>
            <a:prstDash val="solid"/>
          </a:ln>
        </p:spPr>
      </p:sp>
      <p:pic>
        <p:nvPicPr>
          <p:cNvPr id="9" name="Image 1" descr="/mnt/data/prof_assets/image26.jpg"/>
          <p:cNvPicPr>
            <a:picLocks noChangeAspect="1"/>
          </p:cNvPicPr>
          <p:nvPr/>
        </p:nvPicPr>
        <p:blipFill>
          <a:blip r:embed="rId4"/>
          <a:srcRect t="14160" b="14160"/>
          <a:stretch/>
        </p:blipFill>
        <p:spPr>
          <a:xfrm>
            <a:off x="822960" y="1216152"/>
            <a:ext cx="3282696" cy="176479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59536" y="3026664"/>
            <a:ext cx="32095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70" dirty="0">
                <a:solidFill>
                  <a:srgbClr val="5F6B7A"/>
                </a:solidFill>
              </a:rPr>
              <a:t>Sınıf ortamı</a:t>
            </a:r>
            <a:endParaRPr lang="en-US" sz="870" dirty="0"/>
          </a:p>
        </p:txBody>
      </p:sp>
      <p:sp>
        <p:nvSpPr>
          <p:cNvPr id="11" name="Shape 7"/>
          <p:cNvSpPr/>
          <p:nvPr/>
        </p:nvSpPr>
        <p:spPr>
          <a:xfrm>
            <a:off x="4407408" y="1143000"/>
            <a:ext cx="3429000" cy="21488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0160">
            <a:solidFill>
              <a:srgbClr val="DDE6F0"/>
            </a:solidFill>
            <a:prstDash val="solid"/>
          </a:ln>
        </p:spPr>
      </p:sp>
      <p:pic>
        <p:nvPicPr>
          <p:cNvPr id="12" name="Image 2" descr="/mnt/data/prof_assets/image27.png"/>
          <p:cNvPicPr>
            <a:picLocks noChangeAspect="1"/>
          </p:cNvPicPr>
          <p:nvPr/>
        </p:nvPicPr>
        <p:blipFill>
          <a:blip r:embed="rId5"/>
          <a:srcRect l="411" r="411"/>
          <a:stretch/>
        </p:blipFill>
        <p:spPr>
          <a:xfrm>
            <a:off x="4480560" y="1216152"/>
            <a:ext cx="3282696" cy="176479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517136" y="3026664"/>
            <a:ext cx="32095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70" dirty="0">
                <a:solidFill>
                  <a:srgbClr val="5F6B7A"/>
                </a:solidFill>
              </a:rPr>
              <a:t>Öğrenci çalışmaları</a:t>
            </a:r>
            <a:endParaRPr lang="en-US" sz="870" dirty="0"/>
          </a:p>
        </p:txBody>
      </p:sp>
      <p:sp>
        <p:nvSpPr>
          <p:cNvPr id="14" name="Shape 9"/>
          <p:cNvSpPr/>
          <p:nvPr/>
        </p:nvSpPr>
        <p:spPr>
          <a:xfrm>
            <a:off x="8065008" y="1143000"/>
            <a:ext cx="3429000" cy="21488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0160">
            <a:solidFill>
              <a:srgbClr val="DDE6F0"/>
            </a:solidFill>
            <a:prstDash val="solid"/>
          </a:ln>
        </p:spPr>
      </p:sp>
      <p:pic>
        <p:nvPicPr>
          <p:cNvPr id="15" name="Image 3" descr="/mnt/data/prof_assets/image28.jpg"/>
          <p:cNvPicPr>
            <a:picLocks noChangeAspect="1"/>
          </p:cNvPicPr>
          <p:nvPr/>
        </p:nvPicPr>
        <p:blipFill>
          <a:blip r:embed="rId6"/>
          <a:srcRect t="2210" b="2210"/>
          <a:stretch/>
        </p:blipFill>
        <p:spPr>
          <a:xfrm>
            <a:off x="8138160" y="1216152"/>
            <a:ext cx="3282696" cy="1764792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174736" y="3026664"/>
            <a:ext cx="32095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70" dirty="0">
                <a:solidFill>
                  <a:srgbClr val="5F6B7A"/>
                </a:solidFill>
              </a:rPr>
              <a:t>Seminer ortamı</a:t>
            </a:r>
            <a:endParaRPr lang="en-US" sz="870" dirty="0"/>
          </a:p>
        </p:txBody>
      </p:sp>
      <p:sp>
        <p:nvSpPr>
          <p:cNvPr id="17" name="Shape 11"/>
          <p:cNvSpPr/>
          <p:nvPr/>
        </p:nvSpPr>
        <p:spPr>
          <a:xfrm>
            <a:off x="749808" y="3685032"/>
            <a:ext cx="3429000" cy="21488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0160">
            <a:solidFill>
              <a:srgbClr val="DDE6F0"/>
            </a:solidFill>
            <a:prstDash val="solid"/>
          </a:ln>
        </p:spPr>
      </p:sp>
      <p:pic>
        <p:nvPicPr>
          <p:cNvPr id="18" name="Image 4" descr="/mnt/data/prof_assets/image30.jpg"/>
          <p:cNvPicPr>
            <a:picLocks noChangeAspect="1"/>
          </p:cNvPicPr>
          <p:nvPr/>
        </p:nvPicPr>
        <p:blipFill>
          <a:blip r:embed="rId7"/>
          <a:srcRect t="2210" b="2210"/>
          <a:stretch/>
        </p:blipFill>
        <p:spPr>
          <a:xfrm>
            <a:off x="822960" y="3758184"/>
            <a:ext cx="3282696" cy="1764792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859536" y="5568696"/>
            <a:ext cx="32095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70" dirty="0">
                <a:solidFill>
                  <a:srgbClr val="5F6B7A"/>
                </a:solidFill>
              </a:rPr>
              <a:t>Akademik etkinlik</a:t>
            </a:r>
            <a:endParaRPr lang="en-US" sz="870" dirty="0"/>
          </a:p>
        </p:txBody>
      </p:sp>
      <p:sp>
        <p:nvSpPr>
          <p:cNvPr id="20" name="Shape 13"/>
          <p:cNvSpPr/>
          <p:nvPr/>
        </p:nvSpPr>
        <p:spPr>
          <a:xfrm>
            <a:off x="4407408" y="3685032"/>
            <a:ext cx="3429000" cy="21488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0160">
            <a:solidFill>
              <a:srgbClr val="DDE6F0"/>
            </a:solidFill>
            <a:prstDash val="solid"/>
          </a:ln>
        </p:spPr>
      </p:sp>
      <p:pic>
        <p:nvPicPr>
          <p:cNvPr id="21" name="Image 5" descr="/mnt/data/prof_assets/image31.jpg"/>
          <p:cNvPicPr>
            <a:picLocks noChangeAspect="1"/>
          </p:cNvPicPr>
          <p:nvPr/>
        </p:nvPicPr>
        <p:blipFill>
          <a:blip r:embed="rId8"/>
          <a:srcRect t="14149" b="14149"/>
          <a:stretch/>
        </p:blipFill>
        <p:spPr>
          <a:xfrm>
            <a:off x="4480560" y="3758184"/>
            <a:ext cx="3282696" cy="1764792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4517136" y="5568696"/>
            <a:ext cx="32095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70" dirty="0">
                <a:solidFill>
                  <a:srgbClr val="5F6B7A"/>
                </a:solidFill>
              </a:rPr>
              <a:t>Konferans ve sunumlar</a:t>
            </a:r>
            <a:endParaRPr lang="en-US" sz="870" dirty="0"/>
          </a:p>
        </p:txBody>
      </p:sp>
      <p:sp>
        <p:nvSpPr>
          <p:cNvPr id="23" name="Shape 15"/>
          <p:cNvSpPr/>
          <p:nvPr/>
        </p:nvSpPr>
        <p:spPr>
          <a:xfrm>
            <a:off x="8065008" y="3685032"/>
            <a:ext cx="3429000" cy="21488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0160">
            <a:solidFill>
              <a:srgbClr val="DDE6F0"/>
            </a:solidFill>
            <a:prstDash val="solid"/>
          </a:ln>
        </p:spPr>
      </p:sp>
      <p:pic>
        <p:nvPicPr>
          <p:cNvPr id="24" name="Image 6" descr="/mnt/data/prof_assets/image29.jpg"/>
          <p:cNvPicPr>
            <a:picLocks noChangeAspect="1"/>
          </p:cNvPicPr>
          <p:nvPr/>
        </p:nvPicPr>
        <p:blipFill>
          <a:blip r:embed="rId9"/>
          <a:srcRect t="2210" b="2210"/>
          <a:stretch/>
        </p:blipFill>
        <p:spPr>
          <a:xfrm>
            <a:off x="8138160" y="3758184"/>
            <a:ext cx="3282696" cy="1764792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8174736" y="5568696"/>
            <a:ext cx="32095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70" dirty="0">
                <a:solidFill>
                  <a:srgbClr val="5F6B7A"/>
                </a:solidFill>
              </a:rPr>
              <a:t>Uygulamalı sunumlar</a:t>
            </a:r>
            <a:endParaRPr lang="en-US" sz="870" dirty="0"/>
          </a:p>
        </p:txBody>
      </p:sp>
      <p:sp>
        <p:nvSpPr>
          <p:cNvPr id="26" name="Shape 17"/>
          <p:cNvSpPr/>
          <p:nvPr/>
        </p:nvSpPr>
        <p:spPr>
          <a:xfrm>
            <a:off x="502920" y="6556248"/>
            <a:ext cx="11155680" cy="0"/>
          </a:xfrm>
          <a:prstGeom prst="line">
            <a:avLst/>
          </a:prstGeom>
          <a:noFill/>
          <a:ln w="7620">
            <a:solidFill>
              <a:srgbClr val="E1E7EF"/>
            </a:solidFill>
            <a:prstDash val="solid"/>
          </a:ln>
        </p:spPr>
      </p:sp>
      <p:sp>
        <p:nvSpPr>
          <p:cNvPr id="27" name="Text 18"/>
          <p:cNvSpPr/>
          <p:nvPr/>
        </p:nvSpPr>
        <p:spPr>
          <a:xfrm>
            <a:off x="566928" y="660196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</a:rPr>
              <a:t>istatistik.kku.edu.tr</a:t>
            </a:r>
            <a:endParaRPr lang="en-US" sz="750" dirty="0"/>
          </a:p>
        </p:txBody>
      </p:sp>
      <p:sp>
        <p:nvSpPr>
          <p:cNvPr id="28" name="Text 19"/>
          <p:cNvSpPr/>
          <p:nvPr/>
        </p:nvSpPr>
        <p:spPr>
          <a:xfrm>
            <a:off x="11201400" y="658368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5F6B7A"/>
                </a:solidFill>
              </a:rPr>
              <a:t>22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prof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109728"/>
            <a:ext cx="438912" cy="4389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6384" y="118872"/>
            <a:ext cx="33832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Kırıkkale Üniversitesi | İstatistik Bölümü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786384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Mezunlarımız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9372600" y="24688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A"/>
                </a:solidFill>
              </a:rPr>
              <a:t>Aidiyet ve başarı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0" y="685800"/>
            <a:ext cx="12191695" cy="0"/>
          </a:xfrm>
          <a:prstGeom prst="line">
            <a:avLst/>
          </a:prstGeom>
          <a:noFill/>
          <a:ln w="10160">
            <a:solidFill>
              <a:srgbClr val="D6DEE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49808" y="1005840"/>
            <a:ext cx="78638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Bölüm kültürümüzün en güçlü göstergesi: mezunlarımız</a:t>
            </a:r>
            <a:endParaRPr lang="en-US" sz="2400" dirty="0"/>
          </a:p>
        </p:txBody>
      </p:sp>
      <p:pic>
        <p:nvPicPr>
          <p:cNvPr id="9" name="Image 1" descr="/mnt/data/prof_assets/image35.png"/>
          <p:cNvPicPr>
            <a:picLocks noChangeAspect="1"/>
          </p:cNvPicPr>
          <p:nvPr/>
        </p:nvPicPr>
        <p:blipFill>
          <a:blip r:embed="rId4"/>
          <a:srcRect l="589" r="589"/>
          <a:stretch/>
        </p:blipFill>
        <p:spPr>
          <a:xfrm>
            <a:off x="749808" y="1719072"/>
            <a:ext cx="4892040" cy="2240280"/>
          </a:xfrm>
          <a:prstGeom prst="rect">
            <a:avLst/>
          </a:prstGeom>
        </p:spPr>
      </p:pic>
      <p:pic>
        <p:nvPicPr>
          <p:cNvPr id="10" name="Image 2" descr="/mnt/data/prof_assets/image36.jpg"/>
          <p:cNvPicPr>
            <a:picLocks noChangeAspect="1"/>
          </p:cNvPicPr>
          <p:nvPr/>
        </p:nvPicPr>
        <p:blipFill>
          <a:blip r:embed="rId5"/>
          <a:srcRect t="13399" b="13399"/>
          <a:stretch/>
        </p:blipFill>
        <p:spPr>
          <a:xfrm>
            <a:off x="5833872" y="1719072"/>
            <a:ext cx="5440680" cy="2240280"/>
          </a:xfrm>
          <a:prstGeom prst="rect">
            <a:avLst/>
          </a:prstGeom>
        </p:spPr>
      </p:pic>
      <p:pic>
        <p:nvPicPr>
          <p:cNvPr id="11" name="Image 3" descr="/mnt/data/prof_assets/image34.png"/>
          <p:cNvPicPr>
            <a:picLocks noChangeAspect="1"/>
          </p:cNvPicPr>
          <p:nvPr/>
        </p:nvPicPr>
        <p:blipFill>
          <a:blip r:embed="rId6"/>
          <a:srcRect t="25559" b="25559"/>
          <a:stretch/>
        </p:blipFill>
        <p:spPr>
          <a:xfrm>
            <a:off x="749808" y="4251960"/>
            <a:ext cx="3337560" cy="1481328"/>
          </a:xfrm>
          <a:prstGeom prst="rect">
            <a:avLst/>
          </a:prstGeom>
        </p:spPr>
      </p:pic>
      <p:pic>
        <p:nvPicPr>
          <p:cNvPr id="12" name="Image 4" descr="/mnt/data/prof_assets/image32.jpg"/>
          <p:cNvPicPr>
            <a:picLocks noChangeAspect="1"/>
          </p:cNvPicPr>
          <p:nvPr/>
        </p:nvPicPr>
        <p:blipFill>
          <a:blip r:embed="rId7"/>
          <a:srcRect t="33356" b="33356"/>
          <a:stretch/>
        </p:blipFill>
        <p:spPr>
          <a:xfrm>
            <a:off x="4297680" y="4251960"/>
            <a:ext cx="3337560" cy="1481328"/>
          </a:xfrm>
          <a:prstGeom prst="rect">
            <a:avLst/>
          </a:prstGeom>
        </p:spPr>
      </p:pic>
      <p:pic>
        <p:nvPicPr>
          <p:cNvPr id="13" name="Image 5" descr="/mnt/data/prof_assets/image44.jpg"/>
          <p:cNvPicPr>
            <a:picLocks noChangeAspect="1"/>
          </p:cNvPicPr>
          <p:nvPr/>
        </p:nvPicPr>
        <p:blipFill>
          <a:blip r:embed="rId8"/>
          <a:srcRect t="11597" b="11597"/>
          <a:stretch/>
        </p:blipFill>
        <p:spPr>
          <a:xfrm>
            <a:off x="7845552" y="4251960"/>
            <a:ext cx="3429000" cy="1481328"/>
          </a:xfrm>
          <a:prstGeom prst="rect">
            <a:avLst/>
          </a:prstGeom>
        </p:spPr>
      </p:pic>
      <p:sp>
        <p:nvSpPr>
          <p:cNvPr id="14" name="Shape 6"/>
          <p:cNvSpPr/>
          <p:nvPr/>
        </p:nvSpPr>
        <p:spPr>
          <a:xfrm>
            <a:off x="749808" y="5916168"/>
            <a:ext cx="10515600" cy="402336"/>
          </a:xfrm>
          <a:prstGeom prst="roundRect">
            <a:avLst>
              <a:gd name="adj" fmla="val 20455"/>
            </a:avLst>
          </a:prstGeom>
          <a:solidFill>
            <a:srgbClr val="0B2341"/>
          </a:solidFill>
          <a:ln w="12700">
            <a:solidFill>
              <a:srgbClr val="0B2341"/>
            </a:solidFill>
            <a:prstDash val="solid"/>
          </a:ln>
        </p:spPr>
      </p:sp>
      <p:sp>
        <p:nvSpPr>
          <p:cNvPr id="15" name="Text 7"/>
          <p:cNvSpPr/>
          <p:nvPr/>
        </p:nvSpPr>
        <p:spPr>
          <a:xfrm>
            <a:off x="1005840" y="6044184"/>
            <a:ext cx="99669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140" dirty="0">
                <a:solidFill>
                  <a:srgbClr val="FFFFFF"/>
                </a:solidFill>
              </a:rPr>
              <a:t>Bölümümüz, mezunlarıyla bağını sürdüren ve öğrencilerine rol model sunan güçlü bir akademik topluluktur.</a:t>
            </a:r>
            <a:endParaRPr lang="en-US" sz="1140" dirty="0"/>
          </a:p>
        </p:txBody>
      </p:sp>
      <p:sp>
        <p:nvSpPr>
          <p:cNvPr id="16" name="Shape 8"/>
          <p:cNvSpPr/>
          <p:nvPr/>
        </p:nvSpPr>
        <p:spPr>
          <a:xfrm>
            <a:off x="502920" y="6556248"/>
            <a:ext cx="11155680" cy="0"/>
          </a:xfrm>
          <a:prstGeom prst="line">
            <a:avLst/>
          </a:prstGeom>
          <a:noFill/>
          <a:ln w="7620">
            <a:solidFill>
              <a:srgbClr val="E1E7EF"/>
            </a:solidFill>
            <a:prstDash val="solid"/>
          </a:ln>
        </p:spPr>
      </p:sp>
      <p:sp>
        <p:nvSpPr>
          <p:cNvPr id="17" name="Text 9"/>
          <p:cNvSpPr/>
          <p:nvPr/>
        </p:nvSpPr>
        <p:spPr>
          <a:xfrm>
            <a:off x="566928" y="660196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</a:rPr>
              <a:t>istatistik.kku.edu.tr</a:t>
            </a:r>
            <a:endParaRPr lang="en-US" sz="750" dirty="0"/>
          </a:p>
        </p:txBody>
      </p:sp>
      <p:sp>
        <p:nvSpPr>
          <p:cNvPr id="18" name="Text 10"/>
          <p:cNvSpPr/>
          <p:nvPr/>
        </p:nvSpPr>
        <p:spPr>
          <a:xfrm>
            <a:off x="11201400" y="658368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5F6B7A"/>
                </a:solidFill>
              </a:rPr>
              <a:t>23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prof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109728"/>
            <a:ext cx="438912" cy="4389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6384" y="118872"/>
            <a:ext cx="33832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Kırıkkale Üniversitesi | İstatistik Bölümü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786384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Mezunlarla Buluşma Etkinliği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9372600" y="24688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B7A"/>
                </a:solidFill>
              </a:rPr>
              <a:t>Bölüm ağı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0" y="685800"/>
            <a:ext cx="12191695" cy="0"/>
          </a:xfrm>
          <a:prstGeom prst="line">
            <a:avLst/>
          </a:prstGeom>
          <a:noFill/>
          <a:ln w="10160">
            <a:solidFill>
              <a:srgbClr val="D6DEE8"/>
            </a:solidFill>
            <a:prstDash val="solid"/>
          </a:ln>
        </p:spPr>
      </p:sp>
      <p:pic>
        <p:nvPicPr>
          <p:cNvPr id="8" name="Image 1" descr="/mnt/data/prof_assets/image43.jpg"/>
          <p:cNvPicPr>
            <a:picLocks noChangeAspect="1"/>
          </p:cNvPicPr>
          <p:nvPr/>
        </p:nvPicPr>
        <p:blipFill>
          <a:blip r:embed="rId4"/>
          <a:srcRect l="15527" r="15527"/>
          <a:stretch/>
        </p:blipFill>
        <p:spPr>
          <a:xfrm>
            <a:off x="749808" y="1143000"/>
            <a:ext cx="5212080" cy="42519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446520" y="1143000"/>
            <a:ext cx="438912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Mezunlarla sürdürülebilir iletişim</a:t>
            </a:r>
            <a:endParaRPr lang="en-US" sz="2500" dirty="0"/>
          </a:p>
        </p:txBody>
      </p:sp>
      <p:sp>
        <p:nvSpPr>
          <p:cNvPr id="10" name="Text 6"/>
          <p:cNvSpPr/>
          <p:nvPr/>
        </p:nvSpPr>
        <p:spPr>
          <a:xfrm>
            <a:off x="6473952" y="1938528"/>
            <a:ext cx="4297680" cy="9601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52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Mezun buluşmaları; öğrencilerimizin kariyer örneklerini görmesini, sektör deneyimlerini dinlemesini ve bölüm aidiyetinin güçlenmesini sağlar.</a:t>
            </a:r>
            <a:endParaRPr lang="en-US" sz="1520" dirty="0"/>
          </a:p>
        </p:txBody>
      </p:sp>
      <p:sp>
        <p:nvSpPr>
          <p:cNvPr id="11" name="Shape 7"/>
          <p:cNvSpPr/>
          <p:nvPr/>
        </p:nvSpPr>
        <p:spPr>
          <a:xfrm>
            <a:off x="6492240" y="3310128"/>
            <a:ext cx="347472" cy="347472"/>
          </a:xfrm>
          <a:prstGeom prst="ellipse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492240" y="3378708"/>
            <a:ext cx="347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1</a:t>
            </a:r>
            <a:endParaRPr lang="en-US" sz="950" dirty="0"/>
          </a:p>
        </p:txBody>
      </p:sp>
      <p:sp>
        <p:nvSpPr>
          <p:cNvPr id="13" name="Text 9"/>
          <p:cNvSpPr/>
          <p:nvPr/>
        </p:nvSpPr>
        <p:spPr>
          <a:xfrm>
            <a:off x="6967728" y="3300984"/>
            <a:ext cx="38221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0B2341"/>
                </a:solidFill>
              </a:rPr>
              <a:t>Rol model etkisi</a:t>
            </a:r>
            <a:endParaRPr lang="en-US" sz="1550" dirty="0"/>
          </a:p>
        </p:txBody>
      </p:sp>
      <p:sp>
        <p:nvSpPr>
          <p:cNvPr id="14" name="Text 10"/>
          <p:cNvSpPr/>
          <p:nvPr/>
        </p:nvSpPr>
        <p:spPr>
          <a:xfrm>
            <a:off x="6967728" y="3630168"/>
            <a:ext cx="3822192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Öğrenciler, farklı sektörlerde çalışan mezunların deneyimleriyle kariyer vizyonu kazanır.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6492240" y="4443984"/>
            <a:ext cx="347472" cy="347472"/>
          </a:xfrm>
          <a:prstGeom prst="ellipse">
            <a:avLst/>
          </a:prstGeom>
          <a:solidFill>
            <a:srgbClr val="C9252D"/>
          </a:solidFill>
          <a:ln w="12700">
            <a:solidFill>
              <a:srgbClr val="C9252D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6492240" y="4512564"/>
            <a:ext cx="347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2</a:t>
            </a:r>
            <a:endParaRPr lang="en-US" sz="950" dirty="0"/>
          </a:p>
        </p:txBody>
      </p:sp>
      <p:sp>
        <p:nvSpPr>
          <p:cNvPr id="17" name="Text 13"/>
          <p:cNvSpPr/>
          <p:nvPr/>
        </p:nvSpPr>
        <p:spPr>
          <a:xfrm>
            <a:off x="6967728" y="4434840"/>
            <a:ext cx="38221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0B2341"/>
                </a:solidFill>
              </a:rPr>
              <a:t>Profesyonel ağ</a:t>
            </a:r>
            <a:endParaRPr lang="en-US" sz="1550" dirty="0"/>
          </a:p>
        </p:txBody>
      </p:sp>
      <p:sp>
        <p:nvSpPr>
          <p:cNvPr id="18" name="Text 14"/>
          <p:cNvSpPr/>
          <p:nvPr/>
        </p:nvSpPr>
        <p:spPr>
          <a:xfrm>
            <a:off x="6967728" y="4764024"/>
            <a:ext cx="3822192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Bölüm-mezun iletişimi, staj ve iş olanaklarına dair farkındalığı artırır.</a:t>
            </a:r>
            <a:endParaRPr lang="en-US" sz="1150" dirty="0"/>
          </a:p>
        </p:txBody>
      </p:sp>
      <p:sp>
        <p:nvSpPr>
          <p:cNvPr id="19" name="Shape 15"/>
          <p:cNvSpPr/>
          <p:nvPr/>
        </p:nvSpPr>
        <p:spPr>
          <a:xfrm>
            <a:off x="502920" y="6556248"/>
            <a:ext cx="11155680" cy="0"/>
          </a:xfrm>
          <a:prstGeom prst="line">
            <a:avLst/>
          </a:prstGeom>
          <a:noFill/>
          <a:ln w="7620">
            <a:solidFill>
              <a:srgbClr val="E1E7EF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566928" y="660196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F6B7A"/>
                </a:solidFill>
              </a:rPr>
              <a:t>istatistik.kku.edu.tr</a:t>
            </a:r>
            <a:endParaRPr lang="en-US" sz="750" dirty="0"/>
          </a:p>
        </p:txBody>
      </p:sp>
      <p:sp>
        <p:nvSpPr>
          <p:cNvPr id="21" name="Text 17"/>
          <p:cNvSpPr/>
          <p:nvPr/>
        </p:nvSpPr>
        <p:spPr>
          <a:xfrm>
            <a:off x="11201400" y="658368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5F6B7A"/>
                </a:solidFill>
              </a:rPr>
              <a:t>24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 w="12700">
            <a:solidFill>
              <a:srgbClr val="F6F8FB"/>
            </a:solidFill>
            <a:prstDash val="solid"/>
          </a:ln>
        </p:spPr>
      </p:sp>
      <p:pic>
        <p:nvPicPr>
          <p:cNvPr id="3" name="Image 0" descr="/mnt/data/prof_assets/image49.jpg"/>
          <p:cNvPicPr>
            <a:picLocks noChangeAspect="1"/>
          </p:cNvPicPr>
          <p:nvPr/>
        </p:nvPicPr>
        <p:blipFill>
          <a:blip r:embed="rId3"/>
          <a:srcRect l="11310" r="11310"/>
          <a:stretch/>
        </p:blipFill>
        <p:spPr>
          <a:xfrm>
            <a:off x="0" y="0"/>
            <a:ext cx="379476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017520" y="0"/>
            <a:ext cx="777240" cy="6858000"/>
          </a:xfrm>
          <a:prstGeom prst="rect">
            <a:avLst/>
          </a:prstGeom>
          <a:solidFill>
            <a:srgbClr val="F6F8FB">
              <a:alpha val="90000"/>
            </a:srgbClr>
          </a:solidFill>
          <a:ln w="12700">
            <a:solidFill>
              <a:srgbClr val="F6F8FB">
                <a:alpha val="0"/>
              </a:srgbClr>
            </a:solidFill>
            <a:prstDash val="solid"/>
          </a:ln>
        </p:spPr>
      </p:sp>
      <p:pic>
        <p:nvPicPr>
          <p:cNvPr id="5" name="Image 1" descr="/mnt/data/prof_assets/image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6959" y="393192"/>
            <a:ext cx="1369907" cy="136990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736592" y="2240280"/>
            <a:ext cx="5303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000" b="1" i="1" dirty="0">
                <a:solidFill>
                  <a:srgbClr val="0B2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“Hayatta en hakiki mürşit ilimdir.”</a:t>
            </a:r>
            <a:endParaRPr lang="en-US" sz="3000" dirty="0"/>
          </a:p>
        </p:txBody>
      </p:sp>
      <p:sp>
        <p:nvSpPr>
          <p:cNvPr id="7" name="Text 3"/>
          <p:cNvSpPr/>
          <p:nvPr/>
        </p:nvSpPr>
        <p:spPr>
          <a:xfrm>
            <a:off x="5715000" y="297180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F6B7A"/>
                </a:solidFill>
              </a:rPr>
              <a:t>Mustafa Kemal Atatürk</a:t>
            </a:r>
            <a:endParaRPr lang="en-US" sz="1400" dirty="0"/>
          </a:p>
        </p:txBody>
      </p:sp>
      <p:sp>
        <p:nvSpPr>
          <p:cNvPr id="8" name="Shape 4"/>
          <p:cNvSpPr/>
          <p:nvPr/>
        </p:nvSpPr>
        <p:spPr>
          <a:xfrm>
            <a:off x="5486400" y="3730752"/>
            <a:ext cx="2377440" cy="54864"/>
          </a:xfrm>
          <a:prstGeom prst="rect">
            <a:avLst/>
          </a:prstGeom>
          <a:solidFill>
            <a:srgbClr val="C9252D"/>
          </a:solidFill>
          <a:ln w="12700">
            <a:solidFill>
              <a:srgbClr val="C9252D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4800600" y="4224528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2341"/>
                </a:solidFill>
              </a:rPr>
              <a:t>Kırıkkale Üniversitesi İstatistik Bölümü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4572000" y="4681728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320" dirty="0">
                <a:solidFill>
                  <a:srgbClr val="1F2937"/>
                </a:solidFill>
              </a:rPr>
              <a:t>Verinin dilini konuşan, bilimsel düşünen ve geleceği modelleyen mezunlar yetiştirir.</a:t>
            </a:r>
            <a:endParaRPr lang="en-US" sz="13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2659</TotalTime>
  <Words>1545</Words>
  <Application>Microsoft Office PowerPoint</Application>
  <PresentationFormat>Geniş ekran</PresentationFormat>
  <Paragraphs>330</Paragraphs>
  <Slides>25</Slides>
  <Notes>25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30" baseType="lpstr">
      <vt:lpstr>Aptos</vt:lpstr>
      <vt:lpstr>Aptos Display</vt:lpstr>
      <vt:lpstr>Arial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Kırıkkale Üniversitesi İstatistik Bölümü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Kırıkkale Üniversitesi İstatistik Bölümü Tanıtım Sunumu</dc:title>
  <dc:subject>Bölüm Tanıtım Sunumu</dc:subject>
  <dc:creator>OpenAI</dc:creator>
  <cp:lastModifiedBy>Nisa Biçer</cp:lastModifiedBy>
  <cp:revision>6</cp:revision>
  <cp:lastPrinted>2026-07-22T09:02:28Z</cp:lastPrinted>
  <dcterms:created xsi:type="dcterms:W3CDTF">2026-07-13T19:29:59Z</dcterms:created>
  <dcterms:modified xsi:type="dcterms:W3CDTF">2026-07-22T09:05:35Z</dcterms:modified>
</cp:coreProperties>
</file>