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60" r:id="rId4"/>
    <p:sldId id="257" r:id="rId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F5597"/>
    <a:srgbClr val="FFFFFF"/>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1" d="100"/>
          <a:sy n="61" d="100"/>
        </p:scale>
        <p:origin x="7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45293" cy="497040"/>
          </a:xfrm>
          <a:prstGeom prst="rect">
            <a:avLst/>
          </a:prstGeom>
        </p:spPr>
        <p:txBody>
          <a:bodyPr vert="horz" lIns="90452" tIns="45226" rIns="90452" bIns="45226" rtlCol="0"/>
          <a:lstStyle>
            <a:lvl1pPr algn="l">
              <a:defRPr sz="1200"/>
            </a:lvl1pPr>
          </a:lstStyle>
          <a:p>
            <a:endParaRPr lang="tr-TR"/>
          </a:p>
        </p:txBody>
      </p:sp>
      <p:sp>
        <p:nvSpPr>
          <p:cNvPr id="3" name="Veri Yer Tutucusu 2"/>
          <p:cNvSpPr>
            <a:spLocks noGrp="1"/>
          </p:cNvSpPr>
          <p:nvPr>
            <p:ph type="dt" idx="1"/>
          </p:nvPr>
        </p:nvSpPr>
        <p:spPr>
          <a:xfrm>
            <a:off x="3850815" y="0"/>
            <a:ext cx="2945293" cy="497040"/>
          </a:xfrm>
          <a:prstGeom prst="rect">
            <a:avLst/>
          </a:prstGeom>
        </p:spPr>
        <p:txBody>
          <a:bodyPr vert="horz" lIns="90452" tIns="45226" rIns="90452" bIns="45226" rtlCol="0"/>
          <a:lstStyle>
            <a:lvl1pPr algn="r">
              <a:defRPr sz="1200"/>
            </a:lvl1pPr>
          </a:lstStyle>
          <a:p>
            <a:fld id="{09AEBD5A-5DD4-4659-8B5D-64D3DA2D0FD5}" type="datetimeFigureOut">
              <a:rPr lang="tr-TR" smtClean="0"/>
              <a:t>12.02.2025</a:t>
            </a:fld>
            <a:endParaRPr lang="tr-TR"/>
          </a:p>
        </p:txBody>
      </p:sp>
      <p:sp>
        <p:nvSpPr>
          <p:cNvPr id="4" name="Slayt Resmi Yer Tutucus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0452" tIns="45226" rIns="90452" bIns="45226" rtlCol="0" anchor="ctr"/>
          <a:lstStyle/>
          <a:p>
            <a:endParaRPr lang="tr-TR"/>
          </a:p>
        </p:txBody>
      </p:sp>
      <p:sp>
        <p:nvSpPr>
          <p:cNvPr id="5" name="Not Yer Tutucusu 4"/>
          <p:cNvSpPr>
            <a:spLocks noGrp="1"/>
          </p:cNvSpPr>
          <p:nvPr>
            <p:ph type="body" sz="quarter" idx="3"/>
          </p:nvPr>
        </p:nvSpPr>
        <p:spPr>
          <a:xfrm>
            <a:off x="679924" y="4776930"/>
            <a:ext cx="5437827" cy="3908682"/>
          </a:xfrm>
          <a:prstGeom prst="rect">
            <a:avLst/>
          </a:prstGeom>
        </p:spPr>
        <p:txBody>
          <a:bodyPr vert="horz" lIns="90452" tIns="45226" rIns="90452" bIns="45226"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29598"/>
            <a:ext cx="2945293" cy="497040"/>
          </a:xfrm>
          <a:prstGeom prst="rect">
            <a:avLst/>
          </a:prstGeom>
        </p:spPr>
        <p:txBody>
          <a:bodyPr vert="horz" lIns="90452" tIns="45226" rIns="90452" bIns="45226" rtlCol="0" anchor="b"/>
          <a:lstStyle>
            <a:lvl1pPr algn="l">
              <a:defRPr sz="1200"/>
            </a:lvl1pPr>
          </a:lstStyle>
          <a:p>
            <a:endParaRPr lang="tr-TR"/>
          </a:p>
        </p:txBody>
      </p:sp>
      <p:sp>
        <p:nvSpPr>
          <p:cNvPr id="7" name="Slayt Numarası Yer Tutucusu 6"/>
          <p:cNvSpPr>
            <a:spLocks noGrp="1"/>
          </p:cNvSpPr>
          <p:nvPr>
            <p:ph type="sldNum" sz="quarter" idx="5"/>
          </p:nvPr>
        </p:nvSpPr>
        <p:spPr>
          <a:xfrm>
            <a:off x="3850815" y="9429598"/>
            <a:ext cx="2945293" cy="497040"/>
          </a:xfrm>
          <a:prstGeom prst="rect">
            <a:avLst/>
          </a:prstGeom>
        </p:spPr>
        <p:txBody>
          <a:bodyPr vert="horz" lIns="90452" tIns="45226" rIns="90452" bIns="45226" rtlCol="0" anchor="b"/>
          <a:lstStyle>
            <a:lvl1pPr algn="r">
              <a:defRPr sz="1200"/>
            </a:lvl1pPr>
          </a:lstStyle>
          <a:p>
            <a:fld id="{CF0B9041-F1C5-40A9-B505-74560F9B01C8}" type="slidenum">
              <a:rPr lang="tr-TR" smtClean="0"/>
              <a:t>‹#›</a:t>
            </a:fld>
            <a:endParaRPr lang="tr-TR"/>
          </a:p>
        </p:txBody>
      </p:sp>
    </p:spTree>
    <p:extLst>
      <p:ext uri="{BB962C8B-B14F-4D97-AF65-F5344CB8AC3E}">
        <p14:creationId xmlns:p14="http://schemas.microsoft.com/office/powerpoint/2010/main" val="2860035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343605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527484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69004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185294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C086653-C0C9-4261-9762-4C0DC57BA006}"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55497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086653-C0C9-4261-9762-4C0DC57BA006}" type="datetimeFigureOut">
              <a:rPr lang="tr-TR" smtClean="0"/>
              <a:t>12.02.2025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67282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C086653-C0C9-4261-9762-4C0DC57BA006}" type="datetimeFigureOut">
              <a:rPr lang="tr-TR" smtClean="0"/>
              <a:t>12.02.2025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88724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C086653-C0C9-4261-9762-4C0DC57BA006}" type="datetimeFigureOut">
              <a:rPr lang="tr-TR" smtClean="0"/>
              <a:t>12.02.2025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99472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86653-C0C9-4261-9762-4C0DC57BA006}" type="datetimeFigureOut">
              <a:rPr lang="tr-TR" smtClean="0"/>
              <a:t>12.02.2025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52908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C086653-C0C9-4261-9762-4C0DC57BA006}" type="datetimeFigureOut">
              <a:rPr lang="tr-TR" smtClean="0"/>
              <a:t>12.02.2025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112569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C086653-C0C9-4261-9762-4C0DC57BA006}" type="datetimeFigureOut">
              <a:rPr lang="tr-TR" smtClean="0"/>
              <a:t>12.02.2025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49000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86653-C0C9-4261-9762-4C0DC57BA006}" type="datetimeFigureOut">
              <a:rPr lang="tr-TR" smtClean="0"/>
              <a:t>12.02.2025</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6CCE3-21AD-41FD-BF35-EF5FDA5FFCE9}" type="slidenum">
              <a:rPr lang="tr-TR" smtClean="0"/>
              <a:t>‹#›</a:t>
            </a:fld>
            <a:endParaRPr lang="tr-TR"/>
          </a:p>
        </p:txBody>
      </p:sp>
    </p:spTree>
    <p:extLst>
      <p:ext uri="{BB962C8B-B14F-4D97-AF65-F5344CB8AC3E}">
        <p14:creationId xmlns:p14="http://schemas.microsoft.com/office/powerpoint/2010/main" val="1701013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latin typeface="Bahnschrift SemiBold SemiConden" panose="020B0502040204020203" pitchFamily="34" charset="0"/>
            </a:endParaRPr>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latin typeface="Bahnschrift SemiBold SemiConden" panose="020B0502040204020203" pitchFamily="34" charset="0"/>
            </a:endParaRP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5" y="129258"/>
            <a:ext cx="6179181" cy="70788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tr-TR" sz="2000" b="1" dirty="0" smtClean="0">
                <a:solidFill>
                  <a:schemeClr val="bg1"/>
                </a:solidFill>
                <a:latin typeface="Bahnschrift SemiBold SemiConden" panose="020B0502040204020203" pitchFamily="34" charset="0"/>
              </a:rPr>
              <a:t>KIRIKKALE </a:t>
            </a:r>
            <a:r>
              <a:rPr lang="tr-TR" sz="2000" b="1" dirty="0">
                <a:solidFill>
                  <a:schemeClr val="bg1"/>
                </a:solidFill>
                <a:latin typeface="Bahnschrift SemiBold SemiConden" panose="020B0502040204020203" pitchFamily="34" charset="0"/>
              </a:rPr>
              <a:t>ÇALIŞMA VE İŞ KURUMU İL MÜDÜRLÜĞÜ</a:t>
            </a:r>
          </a:p>
          <a:p>
            <a:pPr algn="ctr"/>
            <a:r>
              <a:rPr lang="en-US" sz="2000" b="1" u="sng" dirty="0">
                <a:solidFill>
                  <a:schemeClr val="bg1"/>
                </a:solidFill>
                <a:latin typeface="Bahnschrift SemiBold SemiConden" panose="020B0502040204020203" pitchFamily="34" charset="0"/>
              </a:rPr>
              <a:t>İŞKUR GENÇL</a:t>
            </a:r>
            <a:r>
              <a:rPr lang="tr-TR" sz="2000" b="1" u="sng" dirty="0">
                <a:solidFill>
                  <a:schemeClr val="bg1"/>
                </a:solidFill>
                <a:latin typeface="Bahnschrift SemiBold SemiConden" panose="020B0502040204020203" pitchFamily="34" charset="0"/>
              </a:rPr>
              <a:t>İ</a:t>
            </a:r>
            <a:r>
              <a:rPr lang="en-US" sz="2000" b="1" u="sng" dirty="0">
                <a:solidFill>
                  <a:schemeClr val="bg1"/>
                </a:solidFill>
                <a:latin typeface="Bahnschrift SemiBold SemiConden" panose="020B0502040204020203" pitchFamily="34" charset="0"/>
              </a:rPr>
              <a:t>K PROGRAMI</a:t>
            </a:r>
            <a:r>
              <a:rPr lang="tr-TR" sz="2000" b="1" u="sng" dirty="0">
                <a:solidFill>
                  <a:schemeClr val="bg1"/>
                </a:solidFill>
                <a:latin typeface="Bahnschrift SemiBold SemiConden" panose="020B0502040204020203" pitchFamily="34" charset="0"/>
              </a:rPr>
              <a:t> </a:t>
            </a:r>
            <a:r>
              <a:rPr lang="en-US" sz="2000" b="1" u="sng" dirty="0">
                <a:solidFill>
                  <a:schemeClr val="bg1"/>
                </a:solidFill>
                <a:latin typeface="Bahnschrift SemiBold SemiConden" panose="020B0502040204020203" pitchFamily="34" charset="0"/>
              </a:rPr>
              <a:t>DUYURUSU</a:t>
            </a:r>
            <a:endParaRPr lang="tr-TR" sz="2000" u="sng" dirty="0">
              <a:solidFill>
                <a:schemeClr val="bg1"/>
              </a:solidFill>
              <a:latin typeface="Bahnschrift SemiBold SemiConden" panose="020B0502040204020203" pitchFamily="34" charset="0"/>
            </a:endParaRPr>
          </a:p>
        </p:txBody>
      </p:sp>
      <p:sp>
        <p:nvSpPr>
          <p:cNvPr id="8" name="Metin kutusu 7">
            <a:extLst>
              <a:ext uri="{FF2B5EF4-FFF2-40B4-BE49-F238E27FC236}">
                <a16:creationId xmlns:a16="http://schemas.microsoft.com/office/drawing/2014/main" id="{909F3347-72FA-4A94-922D-83346E763DB7}"/>
              </a:ext>
            </a:extLst>
          </p:cNvPr>
          <p:cNvSpPr txBox="1"/>
          <p:nvPr/>
        </p:nvSpPr>
        <p:spPr>
          <a:xfrm>
            <a:off x="2070508" y="802901"/>
            <a:ext cx="7089745" cy="4870564"/>
          </a:xfrm>
          <a:prstGeom prst="rect">
            <a:avLst/>
          </a:prstGeom>
          <a:noFill/>
        </p:spPr>
        <p:txBody>
          <a:bodyPr wrap="square" rtlCol="0">
            <a:spAutoFit/>
          </a:bodyPr>
          <a:lstStyle/>
          <a:p>
            <a:pPr algn="ctr"/>
            <a:endParaRPr lang="tr-TR" sz="1900" dirty="0">
              <a:solidFill>
                <a:schemeClr val="accent1">
                  <a:lumMod val="75000"/>
                </a:schemeClr>
              </a:solidFill>
              <a:latin typeface="Bahnschrift SemiBold SemiConden" panose="020B0502040204020203" pitchFamily="34" charset="0"/>
            </a:endParaRPr>
          </a:p>
          <a:p>
            <a:pPr algn="ctr"/>
            <a:r>
              <a:rPr lang="tr-TR" sz="1900" dirty="0" smtClean="0">
                <a:solidFill>
                  <a:schemeClr val="accent1">
                    <a:lumMod val="75000"/>
                  </a:schemeClr>
                </a:solidFill>
                <a:latin typeface="Bahnschrift SemiBold SemiConden" panose="020B0502040204020203" pitchFamily="34" charset="0"/>
              </a:rPr>
              <a:t>Kırıkkale Üniversitesi </a:t>
            </a:r>
            <a:r>
              <a:rPr lang="tr-TR" sz="1900" dirty="0">
                <a:solidFill>
                  <a:schemeClr val="accent1">
                    <a:lumMod val="75000"/>
                  </a:schemeClr>
                </a:solidFill>
                <a:latin typeface="Bahnschrift SemiBold SemiConden" panose="020B0502040204020203" pitchFamily="34" charset="0"/>
              </a:rPr>
              <a:t>Rektörlüğüne </a:t>
            </a:r>
            <a:r>
              <a:rPr lang="tr-TR" sz="1900" dirty="0" smtClean="0">
                <a:solidFill>
                  <a:schemeClr val="accent1">
                    <a:lumMod val="75000"/>
                  </a:schemeClr>
                </a:solidFill>
                <a:latin typeface="Bahnschrift SemiBold SemiConden" panose="020B0502040204020203" pitchFamily="34" charset="0"/>
              </a:rPr>
              <a:t>bağlı</a:t>
            </a:r>
            <a:r>
              <a:rPr lang="en-US" sz="1900" dirty="0" smtClean="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birimlerde</a:t>
            </a:r>
            <a:r>
              <a:rPr lang="en-US" sz="1900" dirty="0">
                <a:solidFill>
                  <a:schemeClr val="accent1">
                    <a:lumMod val="75000"/>
                  </a:schemeClr>
                </a:solidFill>
                <a:latin typeface="Bahnschrift SemiBold SemiConden" panose="020B0502040204020203" pitchFamily="34" charset="0"/>
              </a:rPr>
              <a:t> </a:t>
            </a:r>
            <a:r>
              <a:rPr lang="en-US" sz="1900" b="1" u="sng" dirty="0" err="1">
                <a:solidFill>
                  <a:schemeClr val="accent1">
                    <a:lumMod val="75000"/>
                  </a:schemeClr>
                </a:solidFill>
                <a:latin typeface="Bahnschrift SemiBold SemiConden" panose="020B0502040204020203" pitchFamily="34" charset="0"/>
              </a:rPr>
              <a:t>Noter</a:t>
            </a:r>
            <a:r>
              <a:rPr lang="en-US" sz="1900" b="1" u="sng" dirty="0">
                <a:solidFill>
                  <a:schemeClr val="accent1">
                    <a:lumMod val="75000"/>
                  </a:schemeClr>
                </a:solidFill>
                <a:latin typeface="Bahnschrift SemiBold SemiConden" panose="020B0502040204020203" pitchFamily="34" charset="0"/>
              </a:rPr>
              <a:t> </a:t>
            </a:r>
            <a:r>
              <a:rPr lang="en-US" sz="1900" b="1" u="sng" dirty="0" err="1" smtClean="0">
                <a:solidFill>
                  <a:schemeClr val="accent1">
                    <a:lumMod val="75000"/>
                  </a:schemeClr>
                </a:solidFill>
                <a:latin typeface="Bahnschrift SemiBold SemiConden" panose="020B0502040204020203" pitchFamily="34" charset="0"/>
              </a:rPr>
              <a:t>Kurası</a:t>
            </a:r>
            <a:r>
              <a:rPr lang="tr-TR" sz="1900" b="1" u="sng" dirty="0">
                <a:solidFill>
                  <a:schemeClr val="accent1">
                    <a:lumMod val="75000"/>
                  </a:schemeClr>
                </a:solidFill>
                <a:latin typeface="Bahnschrift SemiBold SemiConden" panose="020B0502040204020203" pitchFamily="34" charset="0"/>
              </a:rPr>
              <a:t> </a:t>
            </a:r>
            <a:r>
              <a:rPr lang="en-US" sz="1900" dirty="0" err="1" smtClean="0">
                <a:solidFill>
                  <a:schemeClr val="accent1">
                    <a:lumMod val="75000"/>
                  </a:schemeClr>
                </a:solidFill>
                <a:latin typeface="Bahnschrift SemiBold SemiConden" panose="020B0502040204020203" pitchFamily="34" charset="0"/>
              </a:rPr>
              <a:t>yöntemiyle</a:t>
            </a:r>
            <a:r>
              <a:rPr lang="tr-TR" sz="1900" dirty="0" smtClean="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belirlenecek</a:t>
            </a:r>
            <a:r>
              <a:rPr lang="en-US" sz="1900" dirty="0">
                <a:solidFill>
                  <a:schemeClr val="accent1">
                    <a:lumMod val="75000"/>
                  </a:schemeClr>
                </a:solidFill>
                <a:latin typeface="Bahnschrift SemiBold SemiConden" panose="020B0502040204020203" pitchFamily="34" charset="0"/>
              </a:rPr>
              <a:t> </a:t>
            </a:r>
            <a:r>
              <a:rPr lang="tr-TR" sz="1900" dirty="0" smtClean="0">
                <a:solidFill>
                  <a:schemeClr val="accent1">
                    <a:lumMod val="75000"/>
                  </a:schemeClr>
                </a:solidFill>
                <a:latin typeface="Bahnschrift SemiBold SemiConden" panose="020B0502040204020203" pitchFamily="34" charset="0"/>
              </a:rPr>
              <a:t>978</a:t>
            </a:r>
            <a:r>
              <a:rPr lang="en-US" sz="1900" dirty="0" smtClean="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İŞKUR Gençlik </a:t>
            </a:r>
            <a:r>
              <a:rPr lang="tr-TR" sz="1900" dirty="0" smtClean="0">
                <a:solidFill>
                  <a:schemeClr val="accent1">
                    <a:lumMod val="75000"/>
                  </a:schemeClr>
                </a:solidFill>
                <a:latin typeface="Bahnschrift SemiBold SemiConden" panose="020B0502040204020203" pitchFamily="34" charset="0"/>
              </a:rPr>
              <a:t>Programı </a:t>
            </a:r>
            <a:r>
              <a:rPr lang="en-US" sz="1900" dirty="0" err="1" smtClean="0">
                <a:solidFill>
                  <a:schemeClr val="accent1">
                    <a:lumMod val="75000"/>
                  </a:schemeClr>
                </a:solidFill>
                <a:latin typeface="Bahnschrift SemiBold SemiConden" panose="020B0502040204020203" pitchFamily="34" charset="0"/>
              </a:rPr>
              <a:t>katılımcısı</a:t>
            </a:r>
            <a:r>
              <a:rPr lang="tr-TR" sz="1900" dirty="0">
                <a:solidFill>
                  <a:schemeClr val="accent1">
                    <a:lumMod val="75000"/>
                  </a:schemeClr>
                </a:solidFill>
                <a:latin typeface="Bahnschrift SemiBold SemiConden" panose="020B0502040204020203" pitchFamily="34" charset="0"/>
              </a:rPr>
              <a:t> </a:t>
            </a:r>
            <a:r>
              <a:rPr lang="tr-TR" sz="1900" dirty="0" smtClean="0">
                <a:solidFill>
                  <a:schemeClr val="accent1">
                    <a:lumMod val="75000"/>
                  </a:schemeClr>
                </a:solidFill>
                <a:latin typeface="Bahnschrift SemiBold SemiConden" panose="020B0502040204020203" pitchFamily="34" charset="0"/>
              </a:rPr>
              <a:t>03.03.2025 </a:t>
            </a:r>
            <a:r>
              <a:rPr lang="tr-TR" sz="1900" dirty="0">
                <a:solidFill>
                  <a:schemeClr val="accent1">
                    <a:lumMod val="75000"/>
                  </a:schemeClr>
                </a:solidFill>
                <a:latin typeface="Bahnschrift SemiBold SemiConden" panose="020B0502040204020203" pitchFamily="34" charset="0"/>
              </a:rPr>
              <a:t>- </a:t>
            </a:r>
            <a:r>
              <a:rPr lang="tr-TR" sz="1900" dirty="0" smtClean="0">
                <a:solidFill>
                  <a:schemeClr val="accent1">
                    <a:lumMod val="75000"/>
                  </a:schemeClr>
                </a:solidFill>
                <a:latin typeface="Bahnschrift SemiBold SemiConden" panose="020B0502040204020203" pitchFamily="34" charset="0"/>
              </a:rPr>
              <a:t>29.06.2025 </a:t>
            </a:r>
            <a:r>
              <a:rPr lang="tr-TR" sz="1900" dirty="0">
                <a:solidFill>
                  <a:schemeClr val="accent1">
                    <a:lumMod val="75000"/>
                  </a:schemeClr>
                </a:solidFill>
                <a:latin typeface="Bahnschrift SemiBold SemiConden" panose="020B0502040204020203" pitchFamily="34" charset="0"/>
              </a:rPr>
              <a:t>tarihleri arasında çalıştırılacaktır.</a:t>
            </a:r>
          </a:p>
          <a:p>
            <a:pPr algn="ctr"/>
            <a:endParaRPr lang="tr-TR" sz="800" dirty="0">
              <a:latin typeface="Bahnschrift SemiBold SemiConden" panose="020B0502040204020203" pitchFamily="34" charset="0"/>
            </a:endParaRPr>
          </a:p>
          <a:p>
            <a:pPr algn="ctr"/>
            <a:endParaRPr lang="tr-TR" sz="1200" b="1" dirty="0">
              <a:solidFill>
                <a:srgbClr val="2F5597"/>
              </a:solidFill>
              <a:latin typeface="Bahnschrift SemiBold SemiConden" panose="020B0502040204020203" pitchFamily="34" charset="0"/>
            </a:endParaRPr>
          </a:p>
          <a:p>
            <a:pPr algn="ctr"/>
            <a:r>
              <a:rPr lang="tr-TR" sz="1900" b="1" dirty="0">
                <a:solidFill>
                  <a:srgbClr val="2F5597"/>
                </a:solidFill>
                <a:latin typeface="Bahnschrift SemiBold SemiConden" panose="020B0502040204020203" pitchFamily="34" charset="0"/>
              </a:rPr>
              <a:t>Başvurular </a:t>
            </a:r>
            <a:r>
              <a:rPr lang="tr-TR" sz="1900" b="1" u="sng" dirty="0" smtClean="0">
                <a:solidFill>
                  <a:srgbClr val="2F5597"/>
                </a:solidFill>
                <a:latin typeface="Bahnschrift SemiBold SemiConden" panose="020B0502040204020203" pitchFamily="34" charset="0"/>
              </a:rPr>
              <a:t>17-21 </a:t>
            </a:r>
            <a:r>
              <a:rPr lang="tr-TR" sz="1900" b="1" u="sng" dirty="0">
                <a:solidFill>
                  <a:srgbClr val="2F5597"/>
                </a:solidFill>
                <a:latin typeface="Bahnschrift SemiBold SemiConden" panose="020B0502040204020203" pitchFamily="34" charset="0"/>
              </a:rPr>
              <a:t>Şubat 2025 </a:t>
            </a:r>
            <a:r>
              <a:rPr lang="tr-TR" sz="1900" b="1" dirty="0">
                <a:solidFill>
                  <a:srgbClr val="2F5597"/>
                </a:solidFill>
                <a:latin typeface="Bahnschrift SemiBold SemiConden" panose="020B0502040204020203" pitchFamily="34" charset="0"/>
              </a:rPr>
              <a:t>tarihleri arasında;</a:t>
            </a:r>
          </a:p>
          <a:p>
            <a:pPr algn="ctr"/>
            <a:r>
              <a:rPr lang="tr-TR" sz="1900" b="1" u="sng" dirty="0">
                <a:solidFill>
                  <a:srgbClr val="FF0000"/>
                </a:solidFill>
                <a:latin typeface="Bahnschrift SemiBold SemiConden" panose="020B0502040204020203" pitchFamily="34" charset="0"/>
              </a:rPr>
              <a:t>genclik.iskur.gov.tr </a:t>
            </a:r>
          </a:p>
          <a:p>
            <a:pPr algn="ctr"/>
            <a:r>
              <a:rPr lang="tr-TR" sz="1900" b="1" dirty="0">
                <a:solidFill>
                  <a:srgbClr val="FF0000"/>
                </a:solidFill>
                <a:latin typeface="Bahnschrift SemiBold SemiConden" panose="020B0502040204020203" pitchFamily="34" charset="0"/>
              </a:rPr>
              <a:t> </a:t>
            </a:r>
            <a:r>
              <a:rPr lang="tr-TR" sz="1900" u="sng" dirty="0">
                <a:solidFill>
                  <a:srgbClr val="FF0000"/>
                </a:solidFill>
                <a:latin typeface="Bahnschrift SemiBold SemiConden" panose="020B0502040204020203" pitchFamily="34" charset="0"/>
              </a:rPr>
              <a:t>esube.iskur.gov.tr</a:t>
            </a:r>
          </a:p>
          <a:p>
            <a:pPr algn="ctr"/>
            <a:r>
              <a:rPr lang="tr-TR" sz="1900" u="sng" dirty="0">
                <a:solidFill>
                  <a:srgbClr val="FF0000"/>
                </a:solidFill>
                <a:latin typeface="Bahnschrift SemiBold SemiConden" panose="020B0502040204020203" pitchFamily="34" charset="0"/>
              </a:rPr>
              <a:t> ALO 170 Hattı </a:t>
            </a:r>
          </a:p>
          <a:p>
            <a:pPr algn="ctr"/>
            <a:r>
              <a:rPr lang="tr-TR" sz="1900" u="sng" dirty="0">
                <a:solidFill>
                  <a:srgbClr val="FF0000"/>
                </a:solidFill>
                <a:latin typeface="Bahnschrift SemiBold SemiConden" panose="020B0502040204020203" pitchFamily="34" charset="0"/>
              </a:rPr>
              <a:t>veya</a:t>
            </a:r>
          </a:p>
          <a:p>
            <a:pPr algn="ctr"/>
            <a:r>
              <a:rPr lang="tr-TR" sz="1900" u="sng" dirty="0">
                <a:solidFill>
                  <a:srgbClr val="FF0000"/>
                </a:solidFill>
                <a:latin typeface="Bahnschrift SemiBold SemiConden" panose="020B0502040204020203" pitchFamily="34" charset="0"/>
              </a:rPr>
              <a:t>İl Müdürlüğümüz</a:t>
            </a:r>
          </a:p>
          <a:p>
            <a:pPr algn="ctr"/>
            <a:r>
              <a:rPr lang="tr-TR" sz="1900" b="1" dirty="0">
                <a:solidFill>
                  <a:srgbClr val="2F5597"/>
                </a:solidFill>
                <a:latin typeface="Bahnschrift SemiBold SemiConden" panose="020B0502040204020203" pitchFamily="34" charset="0"/>
              </a:rPr>
              <a:t>üzerinden alınacaktır.</a:t>
            </a:r>
          </a:p>
          <a:p>
            <a:pPr algn="ctr"/>
            <a:endParaRPr lang="tr-TR" sz="100" b="1" dirty="0">
              <a:solidFill>
                <a:srgbClr val="2F5597"/>
              </a:solidFill>
              <a:latin typeface="Bahnschrift SemiBold SemiConden" panose="020B0502040204020203" pitchFamily="34" charset="0"/>
            </a:endParaRPr>
          </a:p>
          <a:p>
            <a:pPr algn="ctr"/>
            <a:endParaRPr lang="tr-TR" sz="1050" b="1" u="sng" dirty="0">
              <a:solidFill>
                <a:srgbClr val="FF0000"/>
              </a:solidFill>
              <a:latin typeface="Bahnschrift SemiBold SemiConden" panose="020B0502040204020203" pitchFamily="34" charset="0"/>
            </a:endParaRPr>
          </a:p>
          <a:p>
            <a:pPr algn="ctr"/>
            <a:r>
              <a:rPr lang="tr-TR" sz="1900" b="1" u="sng" dirty="0">
                <a:solidFill>
                  <a:srgbClr val="FF0000"/>
                </a:solidFill>
                <a:latin typeface="Bahnschrift SemiBold SemiConden" panose="020B0502040204020203" pitchFamily="34" charset="0"/>
              </a:rPr>
              <a:t>Noter Kurası Tarihi: </a:t>
            </a:r>
            <a:r>
              <a:rPr lang="tr-TR" sz="1900" b="1" u="sng" dirty="0" smtClean="0">
                <a:solidFill>
                  <a:srgbClr val="FF0000"/>
                </a:solidFill>
                <a:latin typeface="Bahnschrift SemiBold SemiConden" panose="020B0502040204020203" pitchFamily="34" charset="0"/>
              </a:rPr>
              <a:t>25 </a:t>
            </a:r>
            <a:r>
              <a:rPr lang="tr-TR" sz="1900" b="1" u="sng" dirty="0">
                <a:solidFill>
                  <a:srgbClr val="FF0000"/>
                </a:solidFill>
                <a:latin typeface="Bahnschrift SemiBold SemiConden" panose="020B0502040204020203" pitchFamily="34" charset="0"/>
              </a:rPr>
              <a:t>Şubat 2025</a:t>
            </a:r>
          </a:p>
          <a:p>
            <a:pPr algn="ctr"/>
            <a:endParaRPr lang="tr-TR" sz="1900" b="1" u="sng" dirty="0">
              <a:solidFill>
                <a:srgbClr val="FF0000"/>
              </a:solidFill>
              <a:latin typeface="Bahnschrift SemiBold SemiConden" panose="020B0502040204020203" pitchFamily="34" charset="0"/>
            </a:endParaRPr>
          </a:p>
          <a:p>
            <a:pPr algn="ctr"/>
            <a:r>
              <a:rPr lang="tr-TR" sz="1600" b="1" u="sng" dirty="0">
                <a:solidFill>
                  <a:srgbClr val="FF0000"/>
                </a:solidFill>
                <a:latin typeface="Bahnschrift SemiBold SemiConden" panose="020B0502040204020203" pitchFamily="34" charset="0"/>
              </a:rPr>
              <a:t>ÖNEMLİ NOT: Başvuru yaparken açıklama kısmında yazan Yerleşke/MYO bilgilerine </a:t>
            </a:r>
          </a:p>
          <a:p>
            <a:pPr algn="ctr"/>
            <a:r>
              <a:rPr lang="tr-TR" sz="1600" b="1" u="sng" dirty="0">
                <a:solidFill>
                  <a:srgbClr val="FF0000"/>
                </a:solidFill>
                <a:latin typeface="Bahnschrift SemiBold SemiConden" panose="020B0502040204020203" pitchFamily="34" charset="0"/>
              </a:rPr>
              <a:t>dikkat edilmesi önem arz etmektedir. </a:t>
            </a:r>
          </a:p>
        </p:txBody>
      </p:sp>
      <p:sp>
        <p:nvSpPr>
          <p:cNvPr id="9" name="Dikdörtgen 8">
            <a:extLst>
              <a:ext uri="{FF2B5EF4-FFF2-40B4-BE49-F238E27FC236}">
                <a16:creationId xmlns:a16="http://schemas.microsoft.com/office/drawing/2014/main" id="{F5A44EC7-3572-4DFF-993E-39D3F9EE120B}"/>
              </a:ext>
            </a:extLst>
          </p:cNvPr>
          <p:cNvSpPr/>
          <p:nvPr/>
        </p:nvSpPr>
        <p:spPr>
          <a:xfrm>
            <a:off x="2021748" y="5982105"/>
            <a:ext cx="7122252" cy="830997"/>
          </a:xfrm>
          <a:prstGeom prst="rect">
            <a:avLst/>
          </a:prstGeom>
        </p:spPr>
        <p:txBody>
          <a:bodyPr wrap="square">
            <a:spAutoFit/>
          </a:bodyPr>
          <a:lstStyle/>
          <a:p>
            <a:pPr algn="ctr"/>
            <a:r>
              <a:rPr lang="tr-TR" sz="1200" b="1" u="sng" dirty="0">
                <a:latin typeface="Bahnschrift SemiBold SemiConden" panose="020B0502040204020203" pitchFamily="34" charset="0"/>
              </a:rPr>
              <a:t>Başvuru sonrasındaki tüm işlemler (noter kurası, kura sonuçlarının ilanı, evrak teslim vb.) </a:t>
            </a:r>
            <a:r>
              <a:rPr lang="tr-TR" sz="1200" b="1" u="sng" dirty="0" smtClean="0">
                <a:latin typeface="Bahnschrift SemiBold SemiConden" panose="020B0502040204020203" pitchFamily="34" charset="0"/>
              </a:rPr>
              <a:t>Kırıkkale Üniversitesi </a:t>
            </a:r>
            <a:r>
              <a:rPr lang="tr-TR" sz="1200" b="1" u="sng" dirty="0">
                <a:latin typeface="Bahnschrift SemiBold SemiConden" panose="020B0502040204020203" pitchFamily="34" charset="0"/>
              </a:rPr>
              <a:t>Rektörlüğünce yürütülecektir. </a:t>
            </a:r>
          </a:p>
          <a:p>
            <a:pPr algn="ctr"/>
            <a:r>
              <a:rPr lang="tr-TR" sz="1200" b="1" u="sng" dirty="0">
                <a:latin typeface="Bahnschrift SemiBold SemiConden" panose="020B0502040204020203" pitchFamily="34" charset="0"/>
              </a:rPr>
              <a:t>Kura Sonuçları </a:t>
            </a:r>
            <a:r>
              <a:rPr lang="tr-TR" sz="1200" b="1" u="sng" dirty="0" smtClean="0">
                <a:latin typeface="Bahnschrift SemiBold SemiConden" panose="020B0502040204020203" pitchFamily="34" charset="0"/>
              </a:rPr>
              <a:t>Kırıkkale Üniversitesi </a:t>
            </a:r>
            <a:r>
              <a:rPr lang="tr-TR" sz="1200" b="1" u="sng" dirty="0">
                <a:latin typeface="Bahnschrift SemiBold SemiConden" panose="020B0502040204020203" pitchFamily="34" charset="0"/>
              </a:rPr>
              <a:t>Rektörlüğüne ait internet sitesi üzerinden duyurulacak olup evrak teslimi, program başlangıcı vb. hususlar için </a:t>
            </a:r>
            <a:r>
              <a:rPr lang="tr-TR" sz="1200" b="1" u="sng" dirty="0">
                <a:solidFill>
                  <a:srgbClr val="FF0000"/>
                </a:solidFill>
                <a:latin typeface="Bahnschrift SemiBold SemiConden" panose="020B0502040204020203" pitchFamily="34" charset="0"/>
              </a:rPr>
              <a:t>duyuruların takip edilmesi önem arz etmektedir. </a:t>
            </a:r>
          </a:p>
        </p:txBody>
      </p:sp>
    </p:spTree>
    <p:extLst>
      <p:ext uri="{BB962C8B-B14F-4D97-AF65-F5344CB8AC3E}">
        <p14:creationId xmlns:p14="http://schemas.microsoft.com/office/powerpoint/2010/main" val="174484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a:t>
            </a:r>
            <a:endParaRPr lang="tr-TR" u="sng" dirty="0">
              <a:solidFill>
                <a:srgbClr val="FFFFFF"/>
              </a:solidFill>
            </a:endParaRPr>
          </a:p>
        </p:txBody>
      </p:sp>
      <p:graphicFrame>
        <p:nvGraphicFramePr>
          <p:cNvPr id="7" name="Tablo 6"/>
          <p:cNvGraphicFramePr>
            <a:graphicFrameLocks noGrp="1"/>
          </p:cNvGraphicFramePr>
          <p:nvPr>
            <p:extLst>
              <p:ext uri="{D42A27DB-BD31-4B8C-83A1-F6EECF244321}">
                <p14:modId xmlns:p14="http://schemas.microsoft.com/office/powerpoint/2010/main" val="3426074570"/>
              </p:ext>
            </p:extLst>
          </p:nvPr>
        </p:nvGraphicFramePr>
        <p:xfrm>
          <a:off x="2459726" y="636845"/>
          <a:ext cx="6179181" cy="6053158"/>
        </p:xfrm>
        <a:graphic>
          <a:graphicData uri="http://schemas.openxmlformats.org/drawingml/2006/table">
            <a:tbl>
              <a:tblPr firstRow="1" firstCol="1" bandRow="1">
                <a:tableStyleId>{5C22544A-7EE6-4342-B048-85BDC9FD1C3A}</a:tableStyleId>
              </a:tblPr>
              <a:tblGrid>
                <a:gridCol w="769841">
                  <a:extLst>
                    <a:ext uri="{9D8B030D-6E8A-4147-A177-3AD203B41FA5}">
                      <a16:colId xmlns:a16="http://schemas.microsoft.com/office/drawing/2014/main" val="365205495"/>
                    </a:ext>
                  </a:extLst>
                </a:gridCol>
                <a:gridCol w="1740154">
                  <a:extLst>
                    <a:ext uri="{9D8B030D-6E8A-4147-A177-3AD203B41FA5}">
                      <a16:colId xmlns:a16="http://schemas.microsoft.com/office/drawing/2014/main" val="573151862"/>
                    </a:ext>
                  </a:extLst>
                </a:gridCol>
                <a:gridCol w="2965488">
                  <a:extLst>
                    <a:ext uri="{9D8B030D-6E8A-4147-A177-3AD203B41FA5}">
                      <a16:colId xmlns:a16="http://schemas.microsoft.com/office/drawing/2014/main" val="3148701381"/>
                    </a:ext>
                  </a:extLst>
                </a:gridCol>
                <a:gridCol w="703698">
                  <a:extLst>
                    <a:ext uri="{9D8B030D-6E8A-4147-A177-3AD203B41FA5}">
                      <a16:colId xmlns:a16="http://schemas.microsoft.com/office/drawing/2014/main" val="2030406726"/>
                    </a:ext>
                  </a:extLst>
                </a:gridCol>
              </a:tblGrid>
              <a:tr h="431605">
                <a:tc>
                  <a:txBody>
                    <a:bodyPr/>
                    <a:lstStyle/>
                    <a:p>
                      <a:pPr>
                        <a:lnSpc>
                          <a:spcPct val="107000"/>
                        </a:lnSpc>
                        <a:spcAft>
                          <a:spcPts val="0"/>
                        </a:spcAft>
                      </a:pPr>
                      <a:r>
                        <a:rPr lang="tr-TR" sz="1000">
                          <a:effectLst/>
                        </a:rPr>
                        <a:t>İlçe/Belde</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Öğrenci Türü</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Birim</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Kontenjan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1747201249"/>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Lisansüstü (YL+Doktora)</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Fen Bilimleri Enstitüsü</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27</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2481549071"/>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Lisansüstü (YL+Doktora)</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Sağlık Bilimleri Enstitüsü</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20</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1974086679"/>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Lisansüstü (YL+Doktora)</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Sosyal Bilimler Enstitüsü</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52</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539986250"/>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Diş Hekimliği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23</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2206776073"/>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Eğitim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57</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397418361"/>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nSpc>
                          <a:spcPct val="107000"/>
                        </a:lnSpc>
                        <a:spcAft>
                          <a:spcPts val="0"/>
                        </a:spcAft>
                      </a:pPr>
                      <a:r>
                        <a:rPr lang="tr-TR" sz="1000">
                          <a:effectLst/>
                        </a:rPr>
                        <a:t>Güzel Sanatlar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33</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971017760"/>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Hukuk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67</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4087762881"/>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İktisadi ve İdari Bilimler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90</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596063366"/>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İnsan ve Toplum Bilimleri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108</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2079524709"/>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İslami İlimler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12</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981772546"/>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Mühendislik ve Doğa Bilimleri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119</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478660903"/>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Spor Bilimleri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25</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1539558150"/>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Tıp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44</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110556033"/>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Veteriner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25</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1238051114"/>
                  </a:ext>
                </a:extLst>
              </a:tr>
              <a:tr h="267693">
                <a:tc>
                  <a:txBody>
                    <a:bodyPr/>
                    <a:lstStyle/>
                    <a:p>
                      <a:pPr>
                        <a:lnSpc>
                          <a:spcPct val="107000"/>
                        </a:lnSpc>
                        <a:spcAft>
                          <a:spcPts val="0"/>
                        </a:spcAft>
                      </a:pPr>
                      <a:r>
                        <a:rPr lang="tr-TR" sz="1000">
                          <a:effectLst/>
                        </a:rPr>
                        <a:t>Merkez</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Sağlık Bilimleri Fakültesi</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73</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617216803"/>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Ön 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Kırıkkale MYO</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99</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1327941369"/>
                  </a:ext>
                </a:extLst>
              </a:tr>
              <a:tr h="267693">
                <a:tc>
                  <a:txBody>
                    <a:bodyPr/>
                    <a:lstStyle/>
                    <a:p>
                      <a:pPr>
                        <a:lnSpc>
                          <a:spcPct val="107000"/>
                        </a:lnSpc>
                        <a:spcAft>
                          <a:spcPts val="0"/>
                        </a:spcAft>
                      </a:pPr>
                      <a:r>
                        <a:rPr lang="tr-TR" sz="1000">
                          <a:effectLst/>
                        </a:rPr>
                        <a:t>Yahşihan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Ön 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Sağlık Hizmetleri MYO</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44</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719007483"/>
                  </a:ext>
                </a:extLst>
              </a:tr>
              <a:tr h="267693">
                <a:tc>
                  <a:txBody>
                    <a:bodyPr/>
                    <a:lstStyle/>
                    <a:p>
                      <a:pPr>
                        <a:lnSpc>
                          <a:spcPct val="107000"/>
                        </a:lnSpc>
                        <a:spcAft>
                          <a:spcPts val="0"/>
                        </a:spcAft>
                      </a:pPr>
                      <a:r>
                        <a:rPr lang="tr-TR" sz="1000">
                          <a:effectLst/>
                        </a:rPr>
                        <a:t>Delice</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Ön 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Delice MYO</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9</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1270598272"/>
                  </a:ext>
                </a:extLst>
              </a:tr>
              <a:tr h="267693">
                <a:tc>
                  <a:txBody>
                    <a:bodyPr/>
                    <a:lstStyle/>
                    <a:p>
                      <a:pPr>
                        <a:lnSpc>
                          <a:spcPct val="107000"/>
                        </a:lnSpc>
                        <a:spcAft>
                          <a:spcPts val="0"/>
                        </a:spcAft>
                      </a:pPr>
                      <a:r>
                        <a:rPr lang="tr-TR" sz="1000">
                          <a:effectLst/>
                        </a:rPr>
                        <a:t>Bahşılı</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Ön 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Fatma Şenses Sosyal Bilimler MYO</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22</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637906555"/>
                  </a:ext>
                </a:extLst>
              </a:tr>
              <a:tr h="267693">
                <a:tc>
                  <a:txBody>
                    <a:bodyPr/>
                    <a:lstStyle/>
                    <a:p>
                      <a:pPr>
                        <a:lnSpc>
                          <a:spcPct val="107000"/>
                        </a:lnSpc>
                        <a:spcAft>
                          <a:spcPts val="0"/>
                        </a:spcAft>
                      </a:pPr>
                      <a:r>
                        <a:rPr lang="tr-TR" sz="1000">
                          <a:effectLst/>
                        </a:rPr>
                        <a:t>Hacılar</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Ön 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Hacılar Hüseyin Aytemiz MYO</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a:effectLst/>
                        </a:rPr>
                        <a:t>9</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031608912"/>
                  </a:ext>
                </a:extLst>
              </a:tr>
              <a:tr h="267693">
                <a:tc>
                  <a:txBody>
                    <a:bodyPr/>
                    <a:lstStyle/>
                    <a:p>
                      <a:pPr>
                        <a:lnSpc>
                          <a:spcPct val="107000"/>
                        </a:lnSpc>
                        <a:spcAft>
                          <a:spcPts val="0"/>
                        </a:spcAft>
                      </a:pPr>
                      <a:r>
                        <a:rPr lang="tr-TR" sz="1000">
                          <a:effectLst/>
                        </a:rPr>
                        <a:t>Keskin</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Ön Lisans</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tc>
                <a:tc>
                  <a:txBody>
                    <a:bodyPr/>
                    <a:lstStyle/>
                    <a:p>
                      <a:pPr>
                        <a:lnSpc>
                          <a:spcPct val="107000"/>
                        </a:lnSpc>
                        <a:spcAft>
                          <a:spcPts val="0"/>
                        </a:spcAft>
                      </a:pPr>
                      <a:r>
                        <a:rPr lang="tr-TR" sz="1000">
                          <a:effectLst/>
                        </a:rPr>
                        <a:t>Keskin MYO</a:t>
                      </a:r>
                      <a:endParaRPr lang="tr-TR" sz="100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tc>
                  <a:txBody>
                    <a:bodyPr/>
                    <a:lstStyle/>
                    <a:p>
                      <a:pPr algn="r">
                        <a:lnSpc>
                          <a:spcPct val="107000"/>
                        </a:lnSpc>
                        <a:spcAft>
                          <a:spcPts val="0"/>
                        </a:spcAft>
                      </a:pPr>
                      <a:r>
                        <a:rPr lang="tr-TR" sz="1000" dirty="0">
                          <a:effectLst/>
                        </a:rPr>
                        <a:t>20</a:t>
                      </a:r>
                      <a:endParaRPr lang="tr-TR" sz="1000" dirty="0">
                        <a:effectLst/>
                        <a:latin typeface="Calibri" panose="020F0502020204030204" pitchFamily="34" charset="0"/>
                        <a:ea typeface="Calibri" panose="020F0502020204030204" pitchFamily="34" charset="0"/>
                        <a:cs typeface="Arial" panose="020B0604020202020204" pitchFamily="34" charset="0"/>
                      </a:endParaRPr>
                    </a:p>
                  </a:txBody>
                  <a:tcPr marL="31668" marR="31668" marT="0" marB="0" anchor="ctr"/>
                </a:tc>
                <a:extLst>
                  <a:ext uri="{0D108BD9-81ED-4DB2-BD59-A6C34878D82A}">
                    <a16:rowId xmlns:a16="http://schemas.microsoft.com/office/drawing/2014/main" val="3710265431"/>
                  </a:ext>
                </a:extLst>
              </a:tr>
            </a:tbl>
          </a:graphicData>
        </a:graphic>
      </p:graphicFrame>
    </p:spTree>
    <p:extLst>
      <p:ext uri="{BB962C8B-B14F-4D97-AF65-F5344CB8AC3E}">
        <p14:creationId xmlns:p14="http://schemas.microsoft.com/office/powerpoint/2010/main" val="30780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 NEDIR</a:t>
            </a:r>
            <a:r>
              <a:rPr lang="tr-TR" b="1" dirty="0">
                <a:solidFill>
                  <a:srgbClr val="FFFFFF"/>
                </a:solidFill>
              </a:rPr>
              <a:t>?</a:t>
            </a:r>
            <a:endParaRPr lang="tr-TR" u="sng" dirty="0">
              <a:solidFill>
                <a:srgbClr val="FFFFFF"/>
              </a:solidFill>
            </a:endParaRPr>
          </a:p>
        </p:txBody>
      </p:sp>
      <p:sp>
        <p:nvSpPr>
          <p:cNvPr id="7" name="Metin kutusu 6">
            <a:extLst>
              <a:ext uri="{FF2B5EF4-FFF2-40B4-BE49-F238E27FC236}">
                <a16:creationId xmlns:a16="http://schemas.microsoft.com/office/drawing/2014/main" id="{E9B54EE5-37A6-4B89-A843-B824A16C7453}"/>
              </a:ext>
            </a:extLst>
          </p:cNvPr>
          <p:cNvSpPr txBox="1"/>
          <p:nvPr/>
        </p:nvSpPr>
        <p:spPr>
          <a:xfrm>
            <a:off x="2187822" y="662603"/>
            <a:ext cx="6722989" cy="6001643"/>
          </a:xfrm>
          <a:prstGeom prst="rect">
            <a:avLst/>
          </a:prstGeom>
          <a:noFill/>
        </p:spPr>
        <p:txBody>
          <a:bodyPr wrap="square" rtlCol="0">
            <a:spAutoFit/>
          </a:bodyPr>
          <a:lstStyle/>
          <a:p>
            <a:pPr lvl="0" algn="just"/>
            <a:r>
              <a:rPr lang="tr-TR" sz="1400" b="1" dirty="0">
                <a:solidFill>
                  <a:srgbClr val="2F5597"/>
                </a:solidFill>
              </a:rPr>
              <a:t>İŞKUR Gençlik Programı; </a:t>
            </a:r>
            <a:r>
              <a:rPr lang="tr-TR" sz="1400" dirty="0">
                <a:solidFill>
                  <a:srgbClr val="2F5597"/>
                </a:solidFill>
              </a:rPr>
              <a:t>Üniversite öğrencilerinin istihdam edilebilirliğini artıracak bilgi, beceri, çalışma alışkanlığı ve disiplinini kazandırmak üzere Türkiye İş Kurumu tarafından 10.12.2003 tarihli ve 25326 sayılı Resmi </a:t>
            </a:r>
            <a:r>
              <a:rPr lang="tr-TR" sz="1400" dirty="0" err="1">
                <a:solidFill>
                  <a:srgbClr val="2F5597"/>
                </a:solidFill>
              </a:rPr>
              <a:t>Gazete’de</a:t>
            </a:r>
            <a:r>
              <a:rPr lang="tr-TR" sz="1400" dirty="0">
                <a:solidFill>
                  <a:srgbClr val="2F5597"/>
                </a:solidFill>
              </a:rPr>
              <a:t> yayımlanan 5018 sayılı Kamu Mali Yönetimi ve Kontrol Kanununun ekli listesinde yer alan devlet üniversiteleri ile iş birliği yapılarak düzenlenen ve işgücü uyum programı uygulaması olan bir aktif işgücü programıdır.</a:t>
            </a:r>
          </a:p>
          <a:p>
            <a:pPr lvl="0" algn="just"/>
            <a:endParaRPr lang="tr-TR" sz="1400" b="1" dirty="0">
              <a:solidFill>
                <a:srgbClr val="2F5597"/>
              </a:solidFill>
            </a:endParaRPr>
          </a:p>
          <a:p>
            <a:pPr lvl="0" algn="just"/>
            <a:r>
              <a:rPr lang="tr-TR" sz="1400" b="1" u="sng" dirty="0">
                <a:solidFill>
                  <a:srgbClr val="2F5597"/>
                </a:solidFill>
              </a:rPr>
              <a:t>İŞKUR Gençlik Programı Uygulanabilecek Faaliyet Alanları Nelerdir?</a:t>
            </a:r>
          </a:p>
          <a:p>
            <a:pPr lvl="0" algn="just"/>
            <a:r>
              <a:rPr lang="tr-TR" sz="1400" dirty="0">
                <a:solidFill>
                  <a:srgbClr val="2F5597"/>
                </a:solidFill>
              </a:rPr>
              <a:t>a) Sürdürülebilir Kampüs Faaliyetlerinin Desteklenmesi;</a:t>
            </a:r>
          </a:p>
          <a:p>
            <a:pPr lvl="0" algn="just"/>
            <a:r>
              <a:rPr lang="tr-TR" sz="1400" dirty="0">
                <a:solidFill>
                  <a:srgbClr val="2F5597"/>
                </a:solidFill>
              </a:rPr>
              <a:t>b) Kampüs Altyapı ve Bakım Faaliyetlerinin Desteklenmesi;</a:t>
            </a:r>
          </a:p>
          <a:p>
            <a:pPr lvl="0" algn="just"/>
            <a:r>
              <a:rPr lang="tr-TR" sz="1400" dirty="0">
                <a:solidFill>
                  <a:srgbClr val="2F5597"/>
                </a:solidFill>
              </a:rPr>
              <a:t>c) Sosyal ve Kültürel Faaliyetlerin Desteklenmesi;</a:t>
            </a:r>
          </a:p>
          <a:p>
            <a:pPr lvl="0" algn="just"/>
            <a:r>
              <a:rPr lang="tr-TR" sz="1400" dirty="0">
                <a:solidFill>
                  <a:srgbClr val="2F5597"/>
                </a:solidFill>
              </a:rPr>
              <a:t>ç) Akademik ve İdari Faaliyetlerin Desteklenmesi;</a:t>
            </a:r>
          </a:p>
          <a:p>
            <a:pPr lvl="0" algn="just"/>
            <a:r>
              <a:rPr lang="tr-TR" sz="1400" dirty="0">
                <a:solidFill>
                  <a:srgbClr val="2F5597"/>
                </a:solidFill>
              </a:rPr>
              <a:t>d) Toplumsal Hizmet ve İşbirliği Faaliyetlerinin Desteklenmesi;</a:t>
            </a:r>
          </a:p>
          <a:p>
            <a:pPr lvl="0" algn="just"/>
            <a:r>
              <a:rPr lang="tr-TR" sz="1400" dirty="0">
                <a:solidFill>
                  <a:srgbClr val="2F5597"/>
                </a:solidFill>
              </a:rPr>
              <a:t>e) Öğrenci Gelişim ve Uyum Faaliyetlerinin Desteklenmesi;</a:t>
            </a:r>
          </a:p>
          <a:p>
            <a:pPr lvl="0" algn="just"/>
            <a:r>
              <a:rPr lang="tr-TR" sz="1400" dirty="0">
                <a:solidFill>
                  <a:srgbClr val="2F5597"/>
                </a:solidFill>
              </a:rPr>
              <a:t>f) Dijital Dönüşüm ve </a:t>
            </a:r>
            <a:r>
              <a:rPr lang="tr-TR" sz="1400" dirty="0" err="1">
                <a:solidFill>
                  <a:srgbClr val="2F5597"/>
                </a:solidFill>
              </a:rPr>
              <a:t>İnovasyon</a:t>
            </a:r>
            <a:r>
              <a:rPr lang="tr-TR" sz="1400" dirty="0">
                <a:solidFill>
                  <a:srgbClr val="2F5597"/>
                </a:solidFill>
              </a:rPr>
              <a:t> Faaliyetlerinin Desteklenmesi;</a:t>
            </a:r>
          </a:p>
          <a:p>
            <a:pPr lvl="0" algn="just"/>
            <a:r>
              <a:rPr lang="tr-TR" sz="1400" dirty="0">
                <a:solidFill>
                  <a:srgbClr val="2F5597"/>
                </a:solidFill>
              </a:rPr>
              <a:t>g) Girişimcilik Ekosistemi Faaliyetlerinin Desteklenmesi;. </a:t>
            </a:r>
          </a:p>
          <a:p>
            <a:pPr lvl="0" algn="just"/>
            <a:endParaRPr lang="tr-TR" sz="1400" b="1" dirty="0">
              <a:solidFill>
                <a:srgbClr val="2F5597"/>
              </a:solidFill>
            </a:endParaRPr>
          </a:p>
          <a:p>
            <a:pPr lvl="0" algn="just"/>
            <a:r>
              <a:rPr lang="tr-TR" sz="1400" b="1" u="sng" dirty="0">
                <a:solidFill>
                  <a:srgbClr val="2F5597"/>
                </a:solidFill>
              </a:rPr>
              <a:t>Program Detayları</a:t>
            </a:r>
          </a:p>
          <a:p>
            <a:pPr lvl="0" algn="just"/>
            <a:r>
              <a:rPr lang="tr-TR" sz="1400" dirty="0">
                <a:solidFill>
                  <a:srgbClr val="2F5597"/>
                </a:solidFill>
              </a:rPr>
              <a:t>Haftalık yararlanma süresi öğrencinin ders programına göre ayarlanabilmesi için günlük yedi buçuk saat olacak şekilde haftada en fazla yirmi iki buçuk saat ve üç gün olarak uygulanır. Cumartesi ve Pazar günleri de üniversitelerde program uygulanabilir.</a:t>
            </a:r>
          </a:p>
          <a:p>
            <a:pPr lvl="0" algn="just"/>
            <a:endParaRPr lang="tr-TR" sz="1400" b="1" dirty="0">
              <a:solidFill>
                <a:srgbClr val="2F5597"/>
              </a:solidFill>
            </a:endParaRPr>
          </a:p>
          <a:p>
            <a:pPr lvl="0" algn="just"/>
            <a:r>
              <a:rPr lang="tr-TR" sz="1400" b="1" u="sng" dirty="0">
                <a:solidFill>
                  <a:srgbClr val="2F5597"/>
                </a:solidFill>
              </a:rPr>
              <a:t>Program Kapsamında Sağlanan Haklar</a:t>
            </a:r>
          </a:p>
          <a:p>
            <a:pPr lvl="0" algn="just"/>
            <a:r>
              <a:rPr lang="tr-TR" sz="1400" dirty="0">
                <a:solidFill>
                  <a:srgbClr val="2F5597"/>
                </a:solidFill>
              </a:rPr>
              <a:t>Katılımcılara katılım sağladıkları her bir gün için Yönetim Kurulu tarafından 2025 yılına yönelik </a:t>
            </a:r>
            <a:r>
              <a:rPr lang="tr-TR" sz="1400" dirty="0" smtClean="0">
                <a:solidFill>
                  <a:srgbClr val="2F5597"/>
                </a:solidFill>
              </a:rPr>
              <a:t>belirlenen </a:t>
            </a:r>
            <a:r>
              <a:rPr lang="tr-TR" sz="1400" dirty="0">
                <a:solidFill>
                  <a:srgbClr val="2F5597"/>
                </a:solidFill>
              </a:rPr>
              <a:t>1.083 TL cep harçlığı ödenir. Katılımcıların programa katılım sağladıkları günler için 5510 sayılı Kanunun </a:t>
            </a:r>
            <a:r>
              <a:rPr lang="tr-TR" sz="1400" dirty="0" smtClean="0">
                <a:solidFill>
                  <a:srgbClr val="2F5597"/>
                </a:solidFill>
              </a:rPr>
              <a:t>5’inci </a:t>
            </a:r>
            <a:r>
              <a:rPr lang="tr-TR" sz="1400" dirty="0">
                <a:solidFill>
                  <a:srgbClr val="2F5597"/>
                </a:solidFill>
              </a:rPr>
              <a:t>maddesinin birinci fıkrasının (e) bendi kapsamında ortaya çıkacak  %5,5 oranında sosyal güvenlik prim giderleri ödenir.</a:t>
            </a:r>
          </a:p>
        </p:txBody>
      </p:sp>
    </p:spTree>
    <p:extLst>
      <p:ext uri="{BB962C8B-B14F-4D97-AF65-F5344CB8AC3E}">
        <p14:creationId xmlns:p14="http://schemas.microsoft.com/office/powerpoint/2010/main" val="224109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 </a:t>
            </a:r>
            <a:endParaRPr lang="tr-TR" b="1" dirty="0">
              <a:solidFill>
                <a:srgbClr val="FFFFFF"/>
              </a:solidFill>
            </a:endParaRPr>
          </a:p>
          <a:p>
            <a:pPr algn="ctr"/>
            <a:r>
              <a:rPr lang="tr-TR" b="1" u="sng" dirty="0">
                <a:solidFill>
                  <a:srgbClr val="FFFFFF"/>
                </a:solidFill>
              </a:rPr>
              <a:t>KATILIM ŞARTLARI</a:t>
            </a:r>
            <a:endParaRPr lang="tr-TR" u="sng" dirty="0">
              <a:solidFill>
                <a:srgbClr val="FFFFFF"/>
              </a:solidFill>
            </a:endParaRPr>
          </a:p>
        </p:txBody>
      </p:sp>
      <p:sp>
        <p:nvSpPr>
          <p:cNvPr id="7" name="Metin kutusu 6">
            <a:extLst>
              <a:ext uri="{FF2B5EF4-FFF2-40B4-BE49-F238E27FC236}">
                <a16:creationId xmlns:a16="http://schemas.microsoft.com/office/drawing/2014/main" id="{E9B54EE5-37A6-4B89-A843-B824A16C7453}"/>
              </a:ext>
            </a:extLst>
          </p:cNvPr>
          <p:cNvSpPr txBox="1"/>
          <p:nvPr/>
        </p:nvSpPr>
        <p:spPr>
          <a:xfrm>
            <a:off x="2104592" y="845365"/>
            <a:ext cx="6920390" cy="6124754"/>
          </a:xfrm>
          <a:prstGeom prst="rect">
            <a:avLst/>
          </a:prstGeom>
          <a:noFill/>
        </p:spPr>
        <p:txBody>
          <a:bodyPr wrap="square" rtlCol="0">
            <a:spAutoFit/>
          </a:bodyPr>
          <a:lstStyle/>
          <a:p>
            <a:pPr lvl="0" algn="just"/>
            <a:r>
              <a:rPr lang="tr-TR" sz="1400" b="1" u="sng" dirty="0">
                <a:solidFill>
                  <a:srgbClr val="2F5597"/>
                </a:solidFill>
              </a:rPr>
              <a:t>KATILIM ŞARTLARI</a:t>
            </a:r>
          </a:p>
          <a:p>
            <a:pPr lvl="0" algn="just"/>
            <a:r>
              <a:rPr lang="tr-TR" sz="1400" dirty="0">
                <a:solidFill>
                  <a:srgbClr val="2F5597"/>
                </a:solidFill>
              </a:rPr>
              <a:t>a) Türkiye Cumhuriyeti vatandaşı olmak,</a:t>
            </a:r>
          </a:p>
          <a:p>
            <a:pPr lvl="0" algn="just"/>
            <a:r>
              <a:rPr lang="tr-TR" sz="1400" dirty="0">
                <a:solidFill>
                  <a:srgbClr val="2F5597"/>
                </a:solidFill>
              </a:rPr>
              <a:t>b) Kuruma kayıtlı olmak,</a:t>
            </a:r>
          </a:p>
          <a:p>
            <a:pPr lvl="0" algn="just"/>
            <a:r>
              <a:rPr lang="tr-TR" sz="1400" dirty="0">
                <a:solidFill>
                  <a:srgbClr val="2F5597"/>
                </a:solidFill>
              </a:rPr>
              <a:t>c) 18 yaşını tamamlamış olmak,</a:t>
            </a:r>
          </a:p>
          <a:p>
            <a:pPr lvl="0" algn="just"/>
            <a:r>
              <a:rPr lang="tr-TR" sz="1400" dirty="0">
                <a:solidFill>
                  <a:srgbClr val="2F5597"/>
                </a:solidFill>
              </a:rPr>
              <a:t>ç) Yaşlılık veya malullük aylığı almamak,</a:t>
            </a:r>
          </a:p>
          <a:p>
            <a:pPr lvl="0" algn="just"/>
            <a:r>
              <a:rPr lang="tr-TR" sz="1400" dirty="0">
                <a:solidFill>
                  <a:srgbClr val="2F5597"/>
                </a:solidFill>
              </a:rPr>
              <a:t>d) Program talep tarihinden önceki bir yıl içerisinde ve programın fiilen başlayacağı tarihe kadar yüklenicinin veya bağlı, ilgili, ilişkili ve yan kuruluşlarının çalışanı olmamak,</a:t>
            </a:r>
          </a:p>
          <a:p>
            <a:pPr lvl="0" algn="just"/>
            <a:r>
              <a:rPr lang="tr-TR" sz="1400" dirty="0">
                <a:solidFill>
                  <a:srgbClr val="2F5597"/>
                </a:solidFill>
              </a:rPr>
              <a:t>e) </a:t>
            </a:r>
            <a:r>
              <a:rPr lang="tr-TR" sz="1400" dirty="0">
                <a:solidFill>
                  <a:srgbClr val="FF0000"/>
                </a:solidFill>
              </a:rPr>
              <a:t>Başvuru tarihinden önceki son bir aylık sürede 5510 sayılı Kanunun </a:t>
            </a:r>
            <a:r>
              <a:rPr lang="tr-TR" sz="1400" dirty="0" smtClean="0">
                <a:solidFill>
                  <a:srgbClr val="FF0000"/>
                </a:solidFill>
              </a:rPr>
              <a:t>4’üncü </a:t>
            </a:r>
            <a:r>
              <a:rPr lang="tr-TR" sz="1400" dirty="0">
                <a:solidFill>
                  <a:srgbClr val="FF0000"/>
                </a:solidFill>
              </a:rPr>
              <a:t>maddesi kapsamında sigortalı olarak bildirilmemiş olmak veya sigortalı sayılmamak,</a:t>
            </a:r>
          </a:p>
          <a:p>
            <a:pPr lvl="0" algn="just"/>
            <a:r>
              <a:rPr lang="tr-TR" sz="1400" dirty="0">
                <a:solidFill>
                  <a:srgbClr val="2F5597"/>
                </a:solidFill>
              </a:rPr>
              <a:t>f) Başvuru tarihi itibarıyla 5510 sayılı Kanunun 5 inci maddesi kapsamında sigortalı olarak bildirilmemiş olmak veya sigortalı sayılmamak,</a:t>
            </a:r>
          </a:p>
          <a:p>
            <a:pPr lvl="0" algn="just"/>
            <a:r>
              <a:rPr lang="tr-TR" sz="1400" dirty="0">
                <a:solidFill>
                  <a:srgbClr val="2F5597"/>
                </a:solidFill>
              </a:rPr>
              <a:t>g) </a:t>
            </a:r>
            <a:r>
              <a:rPr lang="tr-TR" sz="1400" dirty="0">
                <a:solidFill>
                  <a:srgbClr val="FF0000"/>
                </a:solidFill>
              </a:rPr>
              <a:t>Hane gelir şartını sağlamak, (Net asgari ücretin 3 katını geçmemek)</a:t>
            </a:r>
          </a:p>
          <a:p>
            <a:pPr lvl="0" algn="just"/>
            <a:r>
              <a:rPr lang="tr-TR" sz="1400" dirty="0">
                <a:solidFill>
                  <a:srgbClr val="2F5597"/>
                </a:solidFill>
              </a:rPr>
              <a:t>ğ) Kurum tarafından sunulan aktif işgücü veya işsizlik sigortası programlarının yararlanıcısı olmamak,</a:t>
            </a:r>
          </a:p>
          <a:p>
            <a:pPr lvl="0" algn="just"/>
            <a:r>
              <a:rPr lang="tr-TR" sz="1400" dirty="0">
                <a:solidFill>
                  <a:srgbClr val="2F5597"/>
                </a:solidFill>
              </a:rPr>
              <a:t>h) </a:t>
            </a:r>
            <a:r>
              <a:rPr lang="tr-TR" sz="1400" u="sng" dirty="0">
                <a:solidFill>
                  <a:srgbClr val="FF0000"/>
                </a:solidFill>
              </a:rPr>
              <a:t>Yüklenici üniversitenin ön lisans, lisans, yüksek lisans ya da doktora öğrencisi olmak (açık öğretim veya uzaktan öğretim öğrencisi olmamak kaydını dondurmuş ve/veya pasif durumda olmamak)</a:t>
            </a:r>
          </a:p>
          <a:p>
            <a:pPr lvl="0" algn="just"/>
            <a:endParaRPr lang="tr-TR" sz="1400" b="1" dirty="0">
              <a:solidFill>
                <a:srgbClr val="2F5597"/>
              </a:solidFill>
            </a:endParaRPr>
          </a:p>
          <a:p>
            <a:pPr lvl="0" algn="just"/>
            <a:r>
              <a:rPr lang="tr-TR" sz="1400" b="1" u="sng" dirty="0">
                <a:solidFill>
                  <a:srgbClr val="2F5597"/>
                </a:solidFill>
              </a:rPr>
              <a:t>Hane Gelir Kontrolü Nasıl Yapılacak?</a:t>
            </a:r>
          </a:p>
          <a:p>
            <a:pPr lvl="0" algn="just"/>
            <a:r>
              <a:rPr lang="tr-TR" sz="1400" dirty="0">
                <a:solidFill>
                  <a:srgbClr val="2F5597"/>
                </a:solidFill>
              </a:rPr>
              <a:t>Başvuru tarihindeki </a:t>
            </a:r>
            <a:r>
              <a:rPr lang="tr-TR" sz="1400" dirty="0" err="1">
                <a:solidFill>
                  <a:srgbClr val="2F5597"/>
                </a:solidFill>
              </a:rPr>
              <a:t>AKS’ye</a:t>
            </a:r>
            <a:r>
              <a:rPr lang="tr-TR" sz="1400" dirty="0">
                <a:solidFill>
                  <a:srgbClr val="2F5597"/>
                </a:solidFill>
              </a:rPr>
              <a:t> göre aynı adreste ikamet edenlerin, programa başlangıç tarihi dikkate alınarak ulaşılabilen en yakın döneme ait gelir getirici bir işte çalışma sonucu elde ettikleri aylık toplam kazançlarının asgari ücret tespit komisyonu tarafından belirlenen bir aylık asgari ücretin net tutarının üç (3) katını aşması halinde söz konusu adreste ikamet eden öğrenciler programa katılamaz. </a:t>
            </a:r>
            <a:r>
              <a:rPr lang="tr-TR" sz="1400" dirty="0" err="1">
                <a:solidFill>
                  <a:srgbClr val="FF0000"/>
                </a:solidFill>
              </a:rPr>
              <a:t>AKS’ye</a:t>
            </a:r>
            <a:r>
              <a:rPr lang="tr-TR" sz="1400" dirty="0">
                <a:solidFill>
                  <a:srgbClr val="FF0000"/>
                </a:solidFill>
              </a:rPr>
              <a:t> göre yerleşim yeri adresi (birincil adres) yurtlar ve sığınma evleri ve benzeri toplu yaşam alanları olanlar ile 8/03/2012 tarihli ve 6284 sayılı Ailenin Korunması ve Kadına Karşı Şiddetin Önlenmesine Dair Kanun kapsamında kimlik bilgileri gizlenenler için hane gelir şartı aranmaz.</a:t>
            </a:r>
          </a:p>
        </p:txBody>
      </p:sp>
    </p:spTree>
    <p:extLst>
      <p:ext uri="{BB962C8B-B14F-4D97-AF65-F5344CB8AC3E}">
        <p14:creationId xmlns:p14="http://schemas.microsoft.com/office/powerpoint/2010/main" val="125656371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2807</TotalTime>
  <Words>788</Words>
  <Application>Microsoft Office PowerPoint</Application>
  <PresentationFormat>Ekran Gösterisi (4:3)</PresentationFormat>
  <Paragraphs>144</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Bahnschrift SemiBold SemiConden</vt:lpstr>
      <vt:lpstr>Calibri</vt:lpstr>
      <vt:lpstr>Calibri Light</vt:lpstr>
      <vt:lpstr>Office Teması</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Ibrahim KURT</dc:creator>
  <cp:lastModifiedBy>the</cp:lastModifiedBy>
  <cp:revision>58</cp:revision>
  <cp:lastPrinted>2025-02-11T13:55:12Z</cp:lastPrinted>
  <dcterms:created xsi:type="dcterms:W3CDTF">2021-08-13T12:03:11Z</dcterms:created>
  <dcterms:modified xsi:type="dcterms:W3CDTF">2025-02-12T14:03:02Z</dcterms:modified>
</cp:coreProperties>
</file>