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82575" y="2068830"/>
            <a:ext cx="2649474" cy="469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5751" y="2219070"/>
            <a:ext cx="8032496" cy="269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16012" y="763523"/>
            <a:ext cx="3943350" cy="4133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3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51503" y="1748155"/>
            <a:ext cx="689610" cy="33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3191" y="1822830"/>
            <a:ext cx="8357616" cy="414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ku.edu.tr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751" y="2219070"/>
            <a:ext cx="2102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FFFFFF"/>
                </a:solidFill>
                <a:latin typeface="Arial"/>
                <a:cs typeface="Arial"/>
              </a:rPr>
              <a:t>Derslere </a:t>
            </a:r>
            <a:r>
              <a:rPr sz="1600" b="1" i="1" spc="-5" dirty="0">
                <a:solidFill>
                  <a:srgbClr val="FFFFFF"/>
                </a:solidFill>
                <a:latin typeface="Arial"/>
                <a:cs typeface="Arial"/>
              </a:rPr>
              <a:t>nasıl</a:t>
            </a:r>
            <a:r>
              <a:rPr sz="16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FFFFFF"/>
                </a:solidFill>
                <a:latin typeface="Arial"/>
                <a:cs typeface="Arial"/>
              </a:rPr>
              <a:t>girerim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29707" y="418591"/>
            <a:ext cx="3340354" cy="1021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54070" y="2068067"/>
            <a:ext cx="2650108" cy="469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47415" y="2220594"/>
            <a:ext cx="24618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FFFFFF"/>
                </a:solidFill>
                <a:latin typeface="Arial"/>
                <a:cs typeface="Arial"/>
              </a:rPr>
              <a:t>Canlı </a:t>
            </a:r>
            <a:r>
              <a:rPr sz="1600" b="1" i="1" spc="-5" dirty="0">
                <a:solidFill>
                  <a:srgbClr val="FFFFFF"/>
                </a:solidFill>
                <a:latin typeface="Arial"/>
                <a:cs typeface="Arial"/>
              </a:rPr>
              <a:t>dersler nasıl</a:t>
            </a:r>
            <a:r>
              <a:rPr sz="16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FFFFFF"/>
                </a:solidFill>
                <a:latin typeface="Arial"/>
                <a:cs typeface="Arial"/>
              </a:rPr>
              <a:t>olacak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82944" y="2068067"/>
            <a:ext cx="2650108" cy="469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16648" y="2220594"/>
            <a:ext cx="1787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FFFFFF"/>
                </a:solidFill>
                <a:latin typeface="Arial"/>
                <a:cs typeface="Arial"/>
              </a:rPr>
              <a:t>Size nasıl</a:t>
            </a:r>
            <a:r>
              <a:rPr sz="16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FFFFFF"/>
                </a:solidFill>
                <a:latin typeface="Arial"/>
                <a:cs typeface="Arial"/>
              </a:rPr>
              <a:t>ulaşırım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4"/>
          <p:cNvSpPr/>
          <p:nvPr/>
        </p:nvSpPr>
        <p:spPr>
          <a:xfrm>
            <a:off x="228472" y="3581400"/>
            <a:ext cx="8704580" cy="1659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tr-TR" b="1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tr-TR" b="1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tr-TR" b="1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tr-TR" b="1" spc="-5" dirty="0" smtClean="0">
                <a:solidFill>
                  <a:srgbClr val="FFFFFF"/>
                </a:solidFill>
                <a:latin typeface="Arial"/>
                <a:cs typeface="Arial"/>
              </a:rPr>
              <a:t>UZAKTAN EĞİTİM</a:t>
            </a:r>
            <a:r>
              <a:rPr lang="tr-TR" b="1" spc="-5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tr-TR" b="1" dirty="0" smtClean="0">
                <a:solidFill>
                  <a:srgbClr val="FFFFFF"/>
                </a:solidFill>
                <a:latin typeface="Arial"/>
                <a:cs typeface="Arial"/>
              </a:rPr>
              <a:t>SİSTEMİ  TANITIMI</a:t>
            </a:r>
            <a:endParaRPr dirty="0"/>
          </a:p>
        </p:txBody>
      </p:sp>
      <p:pic>
        <p:nvPicPr>
          <p:cNvPr id="10" name="Resim 9" descr="Kırıkkale Üniversitesi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23"/>
          <a:stretch/>
        </p:blipFill>
        <p:spPr bwMode="auto">
          <a:xfrm>
            <a:off x="1092642" y="432752"/>
            <a:ext cx="1269557" cy="1243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750"/>
            <a:ext cx="9144000" cy="683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9383" y="385445"/>
            <a:ext cx="5641848" cy="524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504189"/>
            <a:ext cx="30734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Mesaj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ve</a:t>
            </a:r>
            <a:r>
              <a:rPr sz="3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Ödevler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0237" y="1196213"/>
            <a:ext cx="3429000" cy="3024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66235" indent="-182245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"/>
              <a:tabLst>
                <a:tab pos="4166870" algn="l"/>
              </a:tabLst>
            </a:pPr>
            <a:r>
              <a:rPr sz="1800" spc="-5" dirty="0"/>
              <a:t>Herbir derse </a:t>
            </a:r>
            <a:r>
              <a:rPr sz="1800" dirty="0"/>
              <a:t>ait </a:t>
            </a:r>
            <a:r>
              <a:rPr sz="1800" spc="-5" dirty="0"/>
              <a:t>mesaj </a:t>
            </a:r>
            <a:r>
              <a:rPr sz="1800" dirty="0"/>
              <a:t>ve </a:t>
            </a:r>
            <a:r>
              <a:rPr sz="1800" spc="-5" dirty="0"/>
              <a:t>ödevler</a:t>
            </a:r>
            <a:r>
              <a:rPr sz="1800" spc="5" dirty="0"/>
              <a:t> </a:t>
            </a:r>
            <a:r>
              <a:rPr sz="1800" spc="-5" dirty="0"/>
              <a:t>bölümü</a:t>
            </a:r>
            <a:endParaRPr sz="1800"/>
          </a:p>
          <a:p>
            <a:pPr marL="3933190">
              <a:lnSpc>
                <a:spcPct val="100000"/>
              </a:lnSpc>
              <a:spcBef>
                <a:spcPts val="20"/>
              </a:spcBef>
              <a:buChar char=""/>
            </a:pPr>
            <a:endParaRPr sz="1850"/>
          </a:p>
          <a:p>
            <a:pPr marL="3983990">
              <a:lnSpc>
                <a:spcPct val="100000"/>
              </a:lnSpc>
            </a:pPr>
            <a:r>
              <a:rPr spc="-5" dirty="0"/>
              <a:t>ayrı</a:t>
            </a:r>
            <a:r>
              <a:rPr spc="-15" dirty="0"/>
              <a:t> </a:t>
            </a:r>
            <a:r>
              <a:rPr spc="-5" dirty="0"/>
              <a:t>ayrıdır.</a:t>
            </a:r>
          </a:p>
          <a:p>
            <a:pPr marL="3933190">
              <a:lnSpc>
                <a:spcPct val="100000"/>
              </a:lnSpc>
              <a:spcBef>
                <a:spcPts val="5"/>
              </a:spcBef>
            </a:pPr>
            <a:endParaRPr sz="1600"/>
          </a:p>
          <a:p>
            <a:pPr marL="4166235" indent="-182880">
              <a:lnSpc>
                <a:spcPct val="100000"/>
              </a:lnSpc>
              <a:buSzPct val="94444"/>
              <a:buFont typeface="Wingdings"/>
              <a:buChar char=""/>
              <a:tabLst>
                <a:tab pos="4167504" algn="l"/>
              </a:tabLst>
            </a:pPr>
            <a:r>
              <a:rPr sz="1800" dirty="0">
                <a:solidFill>
                  <a:srgbClr val="000000"/>
                </a:solidFill>
              </a:rPr>
              <a:t>O </a:t>
            </a:r>
            <a:r>
              <a:rPr sz="1800" spc="-5" dirty="0">
                <a:solidFill>
                  <a:srgbClr val="000000"/>
                </a:solidFill>
              </a:rPr>
              <a:t>nedenle </a:t>
            </a:r>
            <a:r>
              <a:rPr sz="1800" dirty="0">
                <a:solidFill>
                  <a:srgbClr val="000000"/>
                </a:solidFill>
              </a:rPr>
              <a:t>sisteme </a:t>
            </a:r>
            <a:r>
              <a:rPr sz="1800" spc="-5" dirty="0">
                <a:solidFill>
                  <a:srgbClr val="000000"/>
                </a:solidFill>
              </a:rPr>
              <a:t>girerken </a:t>
            </a:r>
            <a:r>
              <a:rPr sz="1800" spc="5" dirty="0">
                <a:solidFill>
                  <a:srgbClr val="000000"/>
                </a:solidFill>
              </a:rPr>
              <a:t>ve </a:t>
            </a:r>
            <a:r>
              <a:rPr sz="1800" dirty="0">
                <a:solidFill>
                  <a:srgbClr val="000000"/>
                </a:solidFill>
              </a:rPr>
              <a:t>o</a:t>
            </a:r>
            <a:r>
              <a:rPr sz="1800" spc="-5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derse</a:t>
            </a:r>
            <a:endParaRPr sz="1800"/>
          </a:p>
          <a:p>
            <a:pPr marL="3983990" marR="353060">
              <a:lnSpc>
                <a:spcPct val="200000"/>
              </a:lnSpc>
              <a:spcBef>
                <a:spcPts val="330"/>
              </a:spcBef>
            </a:pPr>
            <a:r>
              <a:rPr spc="-5" dirty="0">
                <a:solidFill>
                  <a:srgbClr val="000000"/>
                </a:solidFill>
              </a:rPr>
              <a:t>ait mesaj </a:t>
            </a:r>
            <a:r>
              <a:rPr dirty="0">
                <a:solidFill>
                  <a:srgbClr val="000000"/>
                </a:solidFill>
              </a:rPr>
              <a:t>ve </a:t>
            </a:r>
            <a:r>
              <a:rPr spc="-5" dirty="0">
                <a:solidFill>
                  <a:srgbClr val="000000"/>
                </a:solidFill>
              </a:rPr>
              <a:t>ödevleri görüntülemek için  Ders listele kısmından ders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seçilmelidir.</a:t>
            </a:r>
          </a:p>
          <a:p>
            <a:pPr marL="3983990" marR="311150">
              <a:lnSpc>
                <a:spcPct val="200000"/>
              </a:lnSpc>
              <a:buSzPct val="94444"/>
              <a:buFont typeface="Wingdings"/>
              <a:buChar char=""/>
              <a:tabLst>
                <a:tab pos="4166870" algn="l"/>
              </a:tabLst>
            </a:pPr>
            <a:r>
              <a:rPr sz="1800" spc="-5" dirty="0">
                <a:solidFill>
                  <a:srgbClr val="000000"/>
                </a:solidFill>
              </a:rPr>
              <a:t>Bazı bölümler </a:t>
            </a:r>
            <a:r>
              <a:rPr sz="1800" dirty="0">
                <a:solidFill>
                  <a:srgbClr val="000000"/>
                </a:solidFill>
              </a:rPr>
              <a:t>için vize </a:t>
            </a:r>
            <a:r>
              <a:rPr sz="1800" spc="-5" dirty="0">
                <a:solidFill>
                  <a:srgbClr val="000000"/>
                </a:solidFill>
              </a:rPr>
              <a:t>yerine geçecek </a:t>
            </a:r>
            <a:r>
              <a:rPr sz="1800" spc="-5" dirty="0"/>
              <a:t> ödevlerinizi </a:t>
            </a:r>
            <a:r>
              <a:rPr sz="1800" spc="-5" dirty="0">
                <a:solidFill>
                  <a:srgbClr val="000000"/>
                </a:solidFill>
              </a:rPr>
              <a:t>takibiniz de büyük</a:t>
            </a:r>
            <a:r>
              <a:rPr sz="1800" spc="2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önem</a:t>
            </a:r>
            <a:endParaRPr sz="1800"/>
          </a:p>
          <a:p>
            <a:pPr marL="3933190">
              <a:lnSpc>
                <a:spcPct val="100000"/>
              </a:lnSpc>
              <a:spcBef>
                <a:spcPts val="35"/>
              </a:spcBef>
            </a:pPr>
            <a:endParaRPr sz="1850"/>
          </a:p>
          <a:p>
            <a:pPr marL="398399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taşımaktadır. </a:t>
            </a:r>
            <a:r>
              <a:rPr spc="-15" dirty="0">
                <a:solidFill>
                  <a:srgbClr val="000000"/>
                </a:solidFill>
              </a:rPr>
              <a:t>(</a:t>
            </a:r>
            <a:r>
              <a:rPr spc="-15" dirty="0"/>
              <a:t>Ödevler</a:t>
            </a:r>
            <a:r>
              <a:rPr spc="5" dirty="0"/>
              <a:t> </a:t>
            </a:r>
            <a:r>
              <a:rPr spc="-5" dirty="0"/>
              <a:t>Sekmesi</a:t>
            </a:r>
            <a:r>
              <a:rPr sz="2700" spc="-7" baseline="9259" dirty="0">
                <a:solidFill>
                  <a:srgbClr val="000000"/>
                </a:solidFill>
              </a:rPr>
              <a:t>)</a:t>
            </a:r>
            <a:endParaRPr sz="2700" baseline="9259"/>
          </a:p>
        </p:txBody>
      </p:sp>
      <p:pic>
        <p:nvPicPr>
          <p:cNvPr id="7" name="Resim 6" descr="Kırıkkale Üniversitesi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23"/>
          <a:stretch/>
        </p:blipFill>
        <p:spPr bwMode="auto">
          <a:xfrm>
            <a:off x="11383" y="6237255"/>
            <a:ext cx="648000" cy="6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750"/>
            <a:ext cx="9144000" cy="683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8312" y="691515"/>
            <a:ext cx="4464050" cy="439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14492" y="674878"/>
            <a:ext cx="3789679" cy="5026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Mesajlar ve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2400" b="1" spc="-7" baseline="-12152" dirty="0">
                <a:latin typeface="Times New Roman"/>
                <a:cs typeface="Times New Roman"/>
              </a:rPr>
              <a:t>Ödevler</a:t>
            </a:r>
            <a:endParaRPr sz="2400" baseline="-12152">
              <a:latin typeface="Times New Roman"/>
              <a:cs typeface="Times New Roman"/>
            </a:endParaRPr>
          </a:p>
          <a:p>
            <a:pPr marL="38100" marR="405130">
              <a:lnSpc>
                <a:spcPct val="133800"/>
              </a:lnSpc>
              <a:spcBef>
                <a:spcPts val="625"/>
              </a:spcBef>
            </a:pPr>
            <a:r>
              <a:rPr sz="2400" b="1" spc="-7" baseline="10416" dirty="0">
                <a:solidFill>
                  <a:srgbClr val="FF0066"/>
                </a:solidFill>
                <a:latin typeface="Times New Roman"/>
                <a:cs typeface="Times New Roman"/>
              </a:rPr>
              <a:t>Gelen Mesajlar: </a:t>
            </a:r>
            <a:r>
              <a:rPr sz="1600" spc="-5" dirty="0">
                <a:latin typeface="Times New Roman"/>
                <a:cs typeface="Times New Roman"/>
              </a:rPr>
              <a:t>Öğretim Elemanlarının  </a:t>
            </a:r>
            <a:r>
              <a:rPr sz="2400" spc="-7" baseline="-10416" dirty="0">
                <a:latin typeface="Times New Roman"/>
                <a:cs typeface="Times New Roman"/>
              </a:rPr>
              <a:t>eşzamanlı </a:t>
            </a:r>
            <a:r>
              <a:rPr sz="2400" baseline="-10416" dirty="0">
                <a:latin typeface="Times New Roman"/>
                <a:cs typeface="Times New Roman"/>
              </a:rPr>
              <a:t>dersi </a:t>
            </a:r>
            <a:r>
              <a:rPr sz="1600" spc="-5" dirty="0">
                <a:latin typeface="Times New Roman"/>
                <a:cs typeface="Times New Roman"/>
              </a:rPr>
              <a:t>olan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SANAL</a:t>
            </a:r>
            <a:r>
              <a:rPr sz="16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SINIF</a:t>
            </a:r>
            <a:endParaRPr sz="1600">
              <a:latin typeface="Times New Roman"/>
              <a:cs typeface="Times New Roman"/>
            </a:endParaRPr>
          </a:p>
          <a:p>
            <a:pPr marL="38100" marR="440055">
              <a:lnSpc>
                <a:spcPct val="150000"/>
              </a:lnSpc>
              <a:spcBef>
                <a:spcPts val="315"/>
              </a:spcBef>
            </a:pPr>
            <a:r>
              <a:rPr sz="1600" spc="-5" dirty="0">
                <a:latin typeface="Times New Roman"/>
                <a:cs typeface="Times New Roman"/>
              </a:rPr>
              <a:t>derslerini yapacağı </a:t>
            </a:r>
            <a:r>
              <a:rPr sz="1600" spc="5" dirty="0">
                <a:latin typeface="Times New Roman"/>
                <a:cs typeface="Times New Roman"/>
              </a:rPr>
              <a:t>tarih</a:t>
            </a:r>
            <a:r>
              <a:rPr sz="2400" spc="7" baseline="10416" dirty="0">
                <a:latin typeface="Times New Roman"/>
                <a:cs typeface="Times New Roman"/>
              </a:rPr>
              <a:t>, </a:t>
            </a:r>
            <a:r>
              <a:rPr sz="2400" spc="-7" baseline="10416" dirty="0">
                <a:latin typeface="Times New Roman"/>
                <a:cs typeface="Times New Roman"/>
              </a:rPr>
              <a:t>saat ve internet  adresi(linki)</a:t>
            </a:r>
            <a:r>
              <a:rPr sz="2400" spc="75" baseline="10416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gönderilmektedir</a:t>
            </a:r>
            <a:r>
              <a:rPr sz="2400" spc="-15" baseline="10416" dirty="0">
                <a:latin typeface="Times New Roman"/>
                <a:cs typeface="Times New Roman"/>
              </a:rPr>
              <a:t>.</a:t>
            </a:r>
            <a:endParaRPr sz="2400" baseline="10416">
              <a:latin typeface="Times New Roman"/>
              <a:cs typeface="Times New Roman"/>
            </a:endParaRPr>
          </a:p>
          <a:p>
            <a:pPr marL="38100" marR="335280">
              <a:lnSpc>
                <a:spcPct val="141600"/>
              </a:lnSpc>
              <a:spcBef>
                <a:spcPts val="170"/>
              </a:spcBef>
            </a:pPr>
            <a:r>
              <a:rPr sz="1600" spc="-5" dirty="0">
                <a:latin typeface="Times New Roman"/>
                <a:cs typeface="Times New Roman"/>
              </a:rPr>
              <a:t>Eşzamanlı derslerinizi kaçırmamak için  sıklıkla Gelen Mesajlar bölümünü kontrol  etmelisiniz.</a:t>
            </a:r>
            <a:endParaRPr sz="1600">
              <a:latin typeface="Times New Roman"/>
              <a:cs typeface="Times New Roman"/>
            </a:endParaRPr>
          </a:p>
          <a:p>
            <a:pPr marL="38100" marR="153035" algn="just">
              <a:lnSpc>
                <a:spcPct val="149500"/>
              </a:lnSpc>
              <a:spcBef>
                <a:spcPts val="359"/>
              </a:spcBef>
            </a:pPr>
            <a:r>
              <a:rPr sz="16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Mesaj </a:t>
            </a:r>
            <a:r>
              <a:rPr sz="1600" b="1" spc="-10" dirty="0">
                <a:solidFill>
                  <a:srgbClr val="FF0066"/>
                </a:solidFill>
                <a:latin typeface="Times New Roman"/>
                <a:cs typeface="Times New Roman"/>
              </a:rPr>
              <a:t>Gönder </a:t>
            </a:r>
            <a:r>
              <a:rPr sz="2400" spc="-7" baseline="12152" dirty="0">
                <a:latin typeface="Times New Roman"/>
                <a:cs typeface="Times New Roman"/>
              </a:rPr>
              <a:t>ile </a:t>
            </a:r>
            <a:r>
              <a:rPr sz="1600" spc="-5" dirty="0">
                <a:latin typeface="Times New Roman"/>
                <a:cs typeface="Times New Roman"/>
              </a:rPr>
              <a:t>ders Öğretim Elemanına  </a:t>
            </a:r>
            <a:r>
              <a:rPr sz="1600" spc="-10" dirty="0">
                <a:latin typeface="Times New Roman"/>
                <a:cs typeface="Times New Roman"/>
              </a:rPr>
              <a:t>mesaj </a:t>
            </a:r>
            <a:r>
              <a:rPr sz="1600" spc="-5" dirty="0">
                <a:latin typeface="Times New Roman"/>
                <a:cs typeface="Times New Roman"/>
              </a:rPr>
              <a:t>gönderebilir, Gönderilen </a:t>
            </a:r>
            <a:r>
              <a:rPr sz="1600" dirty="0">
                <a:latin typeface="Times New Roman"/>
                <a:cs typeface="Times New Roman"/>
              </a:rPr>
              <a:t>Mesajlar </a:t>
            </a:r>
            <a:r>
              <a:rPr sz="1600" spc="-5" dirty="0">
                <a:latin typeface="Times New Roman"/>
                <a:cs typeface="Times New Roman"/>
              </a:rPr>
              <a:t>ile  </a:t>
            </a:r>
            <a:r>
              <a:rPr sz="1600" spc="-10" dirty="0">
                <a:latin typeface="Times New Roman"/>
                <a:cs typeface="Times New Roman"/>
              </a:rPr>
              <a:t>mesaj </a:t>
            </a:r>
            <a:r>
              <a:rPr sz="1600" spc="-5" dirty="0">
                <a:latin typeface="Times New Roman"/>
                <a:cs typeface="Times New Roman"/>
              </a:rPr>
              <a:t>geçmişinizi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görebilirsiniz.</a:t>
            </a:r>
            <a:endParaRPr sz="1600">
              <a:latin typeface="Times New Roman"/>
              <a:cs typeface="Times New Roman"/>
            </a:endParaRPr>
          </a:p>
          <a:p>
            <a:pPr marL="38100" marR="30480">
              <a:lnSpc>
                <a:spcPct val="141200"/>
              </a:lnSpc>
              <a:spcBef>
                <a:spcPts val="190"/>
              </a:spcBef>
            </a:pP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Ödev Gönder </a:t>
            </a:r>
            <a:r>
              <a:rPr sz="1600" spc="-5" dirty="0">
                <a:latin typeface="Times New Roman"/>
                <a:cs typeface="Times New Roman"/>
              </a:rPr>
              <a:t>tuşu ile </a:t>
            </a:r>
            <a:r>
              <a:rPr sz="1600" spc="-10" dirty="0">
                <a:latin typeface="Times New Roman"/>
                <a:cs typeface="Times New Roman"/>
              </a:rPr>
              <a:t>size </a:t>
            </a:r>
            <a:r>
              <a:rPr sz="1600" spc="-5" dirty="0">
                <a:latin typeface="Times New Roman"/>
                <a:cs typeface="Times New Roman"/>
              </a:rPr>
              <a:t>gönderilmiş </a:t>
            </a:r>
            <a:r>
              <a:rPr sz="1600" dirty="0">
                <a:latin typeface="Times New Roman"/>
                <a:cs typeface="Times New Roman"/>
              </a:rPr>
              <a:t>olan  </a:t>
            </a:r>
            <a:r>
              <a:rPr sz="1600" spc="-5" dirty="0">
                <a:latin typeface="Times New Roman"/>
                <a:cs typeface="Times New Roman"/>
              </a:rPr>
              <a:t>Ödevi görüntüleyebilir </a:t>
            </a:r>
            <a:r>
              <a:rPr sz="2400" spc="-7" baseline="10416" dirty="0">
                <a:latin typeface="Times New Roman"/>
                <a:cs typeface="Times New Roman"/>
              </a:rPr>
              <a:t>ve </a:t>
            </a:r>
            <a:r>
              <a:rPr sz="2400" b="1" spc="-7" baseline="10416" dirty="0">
                <a:solidFill>
                  <a:srgbClr val="FF0000"/>
                </a:solidFill>
                <a:latin typeface="Times New Roman"/>
                <a:cs typeface="Times New Roman"/>
              </a:rPr>
              <a:t>Cevap Yaz </a:t>
            </a:r>
            <a:r>
              <a:rPr sz="1600" spc="-5" dirty="0">
                <a:latin typeface="Times New Roman"/>
                <a:cs typeface="Times New Roman"/>
              </a:rPr>
              <a:t>tuşu</a:t>
            </a:r>
            <a:r>
              <a:rPr sz="1600" spc="-1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ile  cevaplayabilirsiniz.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37970" y="1213738"/>
            <a:ext cx="3749040" cy="3648075"/>
          </a:xfrm>
          <a:custGeom>
            <a:avLst/>
            <a:gdLst/>
            <a:ahLst/>
            <a:cxnLst/>
            <a:rect l="l" t="t" r="r" b="b"/>
            <a:pathLst>
              <a:path w="3749040" h="3648075">
                <a:moveTo>
                  <a:pt x="3538982" y="3583051"/>
                </a:moveTo>
                <a:lnTo>
                  <a:pt x="3408934" y="3481451"/>
                </a:lnTo>
                <a:lnTo>
                  <a:pt x="3402190" y="3478060"/>
                </a:lnTo>
                <a:lnTo>
                  <a:pt x="3394926" y="3477514"/>
                </a:lnTo>
                <a:lnTo>
                  <a:pt x="3387991" y="3479736"/>
                </a:lnTo>
                <a:lnTo>
                  <a:pt x="3382264" y="3484626"/>
                </a:lnTo>
                <a:lnTo>
                  <a:pt x="3378860" y="3491446"/>
                </a:lnTo>
                <a:lnTo>
                  <a:pt x="3378339" y="3498748"/>
                </a:lnTo>
                <a:lnTo>
                  <a:pt x="3380600" y="3505682"/>
                </a:lnTo>
                <a:lnTo>
                  <a:pt x="3385566" y="3511423"/>
                </a:lnTo>
                <a:lnTo>
                  <a:pt x="3434207" y="3549523"/>
                </a:lnTo>
                <a:lnTo>
                  <a:pt x="321945" y="3124454"/>
                </a:lnTo>
                <a:lnTo>
                  <a:pt x="316865" y="3162173"/>
                </a:lnTo>
                <a:lnTo>
                  <a:pt x="3429254" y="3587242"/>
                </a:lnTo>
                <a:lnTo>
                  <a:pt x="3371977" y="3610991"/>
                </a:lnTo>
                <a:lnTo>
                  <a:pt x="3365665" y="3615169"/>
                </a:lnTo>
                <a:lnTo>
                  <a:pt x="3361613" y="3621252"/>
                </a:lnTo>
                <a:lnTo>
                  <a:pt x="3360153" y="3628428"/>
                </a:lnTo>
                <a:lnTo>
                  <a:pt x="3361563" y="3635883"/>
                </a:lnTo>
                <a:lnTo>
                  <a:pt x="3365804" y="3642118"/>
                </a:lnTo>
                <a:lnTo>
                  <a:pt x="3371913" y="3646132"/>
                </a:lnTo>
                <a:lnTo>
                  <a:pt x="3379063" y="3647592"/>
                </a:lnTo>
                <a:lnTo>
                  <a:pt x="3386455" y="3646170"/>
                </a:lnTo>
                <a:lnTo>
                  <a:pt x="3538982" y="3583051"/>
                </a:lnTo>
                <a:close/>
              </a:path>
              <a:path w="3749040" h="3648075">
                <a:moveTo>
                  <a:pt x="3748532" y="0"/>
                </a:moveTo>
                <a:lnTo>
                  <a:pt x="3583559" y="2032"/>
                </a:lnTo>
                <a:lnTo>
                  <a:pt x="3564636" y="21336"/>
                </a:lnTo>
                <a:lnTo>
                  <a:pt x="3566223" y="28740"/>
                </a:lnTo>
                <a:lnTo>
                  <a:pt x="3570376" y="34734"/>
                </a:lnTo>
                <a:lnTo>
                  <a:pt x="3576485" y="38735"/>
                </a:lnTo>
                <a:lnTo>
                  <a:pt x="3583940" y="40132"/>
                </a:lnTo>
                <a:lnTo>
                  <a:pt x="3645916" y="39370"/>
                </a:lnTo>
                <a:lnTo>
                  <a:pt x="0" y="2226818"/>
                </a:lnTo>
                <a:lnTo>
                  <a:pt x="19685" y="2259584"/>
                </a:lnTo>
                <a:lnTo>
                  <a:pt x="3665347" y="72136"/>
                </a:lnTo>
                <a:lnTo>
                  <a:pt x="3635629" y="126238"/>
                </a:lnTo>
                <a:lnTo>
                  <a:pt x="3633368" y="133489"/>
                </a:lnTo>
                <a:lnTo>
                  <a:pt x="3634041" y="140766"/>
                </a:lnTo>
                <a:lnTo>
                  <a:pt x="3637369" y="147269"/>
                </a:lnTo>
                <a:lnTo>
                  <a:pt x="3643122" y="152146"/>
                </a:lnTo>
                <a:lnTo>
                  <a:pt x="3650361" y="154406"/>
                </a:lnTo>
                <a:lnTo>
                  <a:pt x="3657638" y="153733"/>
                </a:lnTo>
                <a:lnTo>
                  <a:pt x="3664140" y="150406"/>
                </a:lnTo>
                <a:lnTo>
                  <a:pt x="3669030" y="144653"/>
                </a:lnTo>
                <a:lnTo>
                  <a:pt x="37485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Resim 5" descr="Kırıkkale Üniversitesi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23"/>
          <a:stretch/>
        </p:blipFill>
        <p:spPr bwMode="auto">
          <a:xfrm>
            <a:off x="8766" y="6248400"/>
            <a:ext cx="648000" cy="6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3631" y="207263"/>
              <a:ext cx="9040367" cy="30266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7250" y="972311"/>
              <a:ext cx="7195184" cy="3314065"/>
            </a:xfrm>
            <a:custGeom>
              <a:avLst/>
              <a:gdLst/>
              <a:ahLst/>
              <a:cxnLst/>
              <a:rect l="l" t="t" r="r" b="b"/>
              <a:pathLst>
                <a:path w="7195184" h="3314065">
                  <a:moveTo>
                    <a:pt x="1499616" y="17526"/>
                  </a:moveTo>
                  <a:lnTo>
                    <a:pt x="1465834" y="0"/>
                  </a:lnTo>
                  <a:lnTo>
                    <a:pt x="35458" y="2774950"/>
                  </a:lnTo>
                  <a:lnTo>
                    <a:pt x="1574" y="2757551"/>
                  </a:lnTo>
                  <a:lnTo>
                    <a:pt x="0" y="2885313"/>
                  </a:lnTo>
                  <a:lnTo>
                    <a:pt x="103162" y="2809875"/>
                  </a:lnTo>
                  <a:lnTo>
                    <a:pt x="69291" y="2792476"/>
                  </a:lnTo>
                  <a:lnTo>
                    <a:pt x="1499616" y="17526"/>
                  </a:lnTo>
                  <a:close/>
                </a:path>
                <a:path w="7195184" h="3314065">
                  <a:moveTo>
                    <a:pt x="7195185" y="14859"/>
                  </a:moveTo>
                  <a:lnTo>
                    <a:pt x="7158990" y="2667"/>
                  </a:lnTo>
                  <a:lnTo>
                    <a:pt x="6090285" y="3199511"/>
                  </a:lnTo>
                  <a:lnTo>
                    <a:pt x="6054217" y="3187446"/>
                  </a:lnTo>
                  <a:lnTo>
                    <a:pt x="6072124" y="3313938"/>
                  </a:lnTo>
                  <a:lnTo>
                    <a:pt x="6162675" y="3223641"/>
                  </a:lnTo>
                  <a:lnTo>
                    <a:pt x="6126480" y="3211576"/>
                  </a:lnTo>
                  <a:lnTo>
                    <a:pt x="7195185" y="1485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0727" y="3875913"/>
            <a:ext cx="2878455" cy="55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90"/>
              </a:lnSpc>
              <a:spcBef>
                <a:spcPts val="100"/>
              </a:spcBef>
            </a:pPr>
            <a:r>
              <a:rPr sz="2700" spc="-7" baseline="6172" dirty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700" b="1" spc="-7" baseline="10802" dirty="0">
                <a:solidFill>
                  <a:srgbClr val="FF0000"/>
                </a:solidFill>
                <a:latin typeface="Times New Roman"/>
                <a:cs typeface="Times New Roman"/>
              </a:rPr>
              <a:t>+ </a:t>
            </a:r>
            <a:r>
              <a:rPr sz="1800" dirty="0">
                <a:latin typeface="Times New Roman"/>
                <a:cs typeface="Times New Roman"/>
              </a:rPr>
              <a:t>tuşuna </a:t>
            </a:r>
            <a:r>
              <a:rPr sz="1800" spc="-5" dirty="0">
                <a:latin typeface="Times New Roman"/>
                <a:cs typeface="Times New Roman"/>
              </a:rPr>
              <a:t>basarak ödevin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tam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2090"/>
              </a:lnSpc>
            </a:pPr>
            <a:r>
              <a:rPr sz="1800" dirty="0">
                <a:latin typeface="Times New Roman"/>
                <a:cs typeface="Times New Roman"/>
              </a:rPr>
              <a:t>metnini</a:t>
            </a:r>
            <a:r>
              <a:rPr sz="1800" spc="-5" dirty="0">
                <a:latin typeface="Times New Roman"/>
                <a:cs typeface="Times New Roman"/>
              </a:rPr>
              <a:t> okuyabilirsiniz.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53232" y="976757"/>
            <a:ext cx="1011555" cy="4095750"/>
          </a:xfrm>
          <a:custGeom>
            <a:avLst/>
            <a:gdLst/>
            <a:ahLst/>
            <a:cxnLst/>
            <a:rect l="l" t="t" r="r" b="b"/>
            <a:pathLst>
              <a:path w="1011554" h="4095750">
                <a:moveTo>
                  <a:pt x="37084" y="0"/>
                </a:moveTo>
                <a:lnTo>
                  <a:pt x="0" y="8635"/>
                </a:lnTo>
                <a:lnTo>
                  <a:pt x="918591" y="3994023"/>
                </a:lnTo>
                <a:lnTo>
                  <a:pt x="876300" y="3949065"/>
                </a:lnTo>
                <a:lnTo>
                  <a:pt x="843359" y="3961526"/>
                </a:lnTo>
                <a:lnTo>
                  <a:pt x="844536" y="3968751"/>
                </a:lnTo>
                <a:lnTo>
                  <a:pt x="848487" y="3975227"/>
                </a:lnTo>
                <a:lnTo>
                  <a:pt x="961517" y="4095368"/>
                </a:lnTo>
                <a:lnTo>
                  <a:pt x="1010539" y="3937888"/>
                </a:lnTo>
                <a:lnTo>
                  <a:pt x="1011324" y="3930372"/>
                </a:lnTo>
                <a:lnTo>
                  <a:pt x="1009205" y="3923379"/>
                </a:lnTo>
                <a:lnTo>
                  <a:pt x="1004609" y="3917672"/>
                </a:lnTo>
                <a:lnTo>
                  <a:pt x="997966" y="3914012"/>
                </a:lnTo>
                <a:lnTo>
                  <a:pt x="990449" y="3913209"/>
                </a:lnTo>
                <a:lnTo>
                  <a:pt x="983456" y="3915298"/>
                </a:lnTo>
                <a:lnTo>
                  <a:pt x="977749" y="3919888"/>
                </a:lnTo>
                <a:lnTo>
                  <a:pt x="974090" y="3926585"/>
                </a:lnTo>
                <a:lnTo>
                  <a:pt x="955802" y="3985641"/>
                </a:lnTo>
                <a:lnTo>
                  <a:pt x="3708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03398" y="4348734"/>
            <a:ext cx="6123940" cy="1297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5825" marR="43180" indent="-172720">
              <a:lnSpc>
                <a:spcPct val="110000"/>
              </a:lnSpc>
              <a:spcBef>
                <a:spcPts val="100"/>
              </a:spcBef>
              <a:buSzPct val="94444"/>
              <a:buFont typeface="Wingdings"/>
              <a:buChar char=""/>
              <a:tabLst>
                <a:tab pos="3436620" algn="l"/>
              </a:tabLst>
            </a:pPr>
            <a:r>
              <a:rPr sz="2700" spc="-7" baseline="10802" dirty="0">
                <a:solidFill>
                  <a:srgbClr val="FF0000"/>
                </a:solidFill>
                <a:latin typeface="Times New Roman"/>
                <a:cs typeface="Times New Roman"/>
              </a:rPr>
              <a:t>Dosya Var </a:t>
            </a:r>
            <a:r>
              <a:rPr sz="1800" dirty="0">
                <a:latin typeface="Times New Roman"/>
                <a:cs typeface="Times New Roman"/>
              </a:rPr>
              <a:t>tuşuna </a:t>
            </a:r>
            <a:r>
              <a:rPr sz="1800" spc="-5" dirty="0">
                <a:latin typeface="Times New Roman"/>
                <a:cs typeface="Times New Roman"/>
              </a:rPr>
              <a:t>basarak</a:t>
            </a:r>
            <a:r>
              <a:rPr sz="1800" spc="-25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da  </a:t>
            </a:r>
            <a:r>
              <a:rPr sz="1800" spc="-5" dirty="0">
                <a:latin typeface="Times New Roman"/>
                <a:cs typeface="Times New Roman"/>
              </a:rPr>
              <a:t>Ödev ekini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indirebilirsiniz.</a:t>
            </a:r>
            <a:endParaRPr sz="1800">
              <a:latin typeface="Times New Roman"/>
              <a:cs typeface="Times New Roman"/>
            </a:endParaRPr>
          </a:p>
          <a:p>
            <a:pPr marL="207645" marR="3179445" indent="-207645">
              <a:lnSpc>
                <a:spcPts val="2020"/>
              </a:lnSpc>
              <a:spcBef>
                <a:spcPts val="1275"/>
              </a:spcBef>
              <a:buSzPct val="94444"/>
              <a:buFont typeface="Wingdings"/>
              <a:buChar char=""/>
              <a:tabLst>
                <a:tab pos="207645" algn="l"/>
              </a:tabLst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Cevap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Yaz’a </a:t>
            </a:r>
            <a:r>
              <a:rPr sz="1800" dirty="0">
                <a:latin typeface="Times New Roman"/>
                <a:cs typeface="Times New Roman"/>
              </a:rPr>
              <a:t>tıklayarak</a:t>
            </a:r>
            <a:r>
              <a:rPr sz="1800" spc="-3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ödeve  </a:t>
            </a:r>
            <a:r>
              <a:rPr sz="1800" dirty="0">
                <a:latin typeface="Times New Roman"/>
                <a:cs typeface="Times New Roman"/>
              </a:rPr>
              <a:t>cevap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yazabilirsiniz.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Resim 8" descr="Kırıkkale Üniversitesi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23"/>
          <a:stretch/>
        </p:blipFill>
        <p:spPr bwMode="auto">
          <a:xfrm>
            <a:off x="4984" y="6248400"/>
            <a:ext cx="648000" cy="6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7187" y="1142936"/>
              <a:ext cx="6357874" cy="48117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78612" y="2504058"/>
            <a:ext cx="36099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3990" indent="-161925">
              <a:lnSpc>
                <a:spcPct val="100000"/>
              </a:lnSpc>
              <a:spcBef>
                <a:spcPts val="95"/>
              </a:spcBef>
              <a:buSzPct val="93750"/>
              <a:buFont typeface="Wingdings"/>
              <a:buChar char=""/>
              <a:tabLst>
                <a:tab pos="174625" algn="l"/>
              </a:tabLst>
            </a:pPr>
            <a:r>
              <a:rPr sz="1600" spc="-5" dirty="0">
                <a:latin typeface="Arial"/>
                <a:cs typeface="Arial"/>
              </a:rPr>
              <a:t>Metin gövdesine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kısaca</a:t>
            </a:r>
            <a:r>
              <a:rPr sz="1600" spc="-10" dirty="0">
                <a:latin typeface="Arial"/>
                <a:cs typeface="Arial"/>
              </a:rPr>
              <a:t> not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yazılabilir.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66952" y="210311"/>
            <a:ext cx="6020435" cy="5103495"/>
            <a:chOff x="766952" y="210311"/>
            <a:chExt cx="6020435" cy="5103495"/>
          </a:xfrm>
        </p:grpSpPr>
        <p:sp>
          <p:nvSpPr>
            <p:cNvPr id="7" name="object 7"/>
            <p:cNvSpPr/>
            <p:nvPr/>
          </p:nvSpPr>
          <p:spPr>
            <a:xfrm>
              <a:off x="766953" y="1000124"/>
              <a:ext cx="3805554" cy="4313555"/>
            </a:xfrm>
            <a:custGeom>
              <a:avLst/>
              <a:gdLst/>
              <a:ahLst/>
              <a:cxnLst/>
              <a:rect l="l" t="t" r="r" b="b"/>
              <a:pathLst>
                <a:path w="3805554" h="4313555">
                  <a:moveTo>
                    <a:pt x="130708" y="121285"/>
                  </a:moveTo>
                  <a:lnTo>
                    <a:pt x="90297" y="0"/>
                  </a:lnTo>
                  <a:lnTo>
                    <a:pt x="17551" y="105029"/>
                  </a:lnTo>
                  <a:lnTo>
                    <a:pt x="55270" y="110490"/>
                  </a:lnTo>
                  <a:lnTo>
                    <a:pt x="0" y="497332"/>
                  </a:lnTo>
                  <a:lnTo>
                    <a:pt x="37719" y="502793"/>
                  </a:lnTo>
                  <a:lnTo>
                    <a:pt x="92989" y="115824"/>
                  </a:lnTo>
                  <a:lnTo>
                    <a:pt x="130708" y="121285"/>
                  </a:lnTo>
                  <a:close/>
                </a:path>
                <a:path w="3805554" h="4313555">
                  <a:moveTo>
                    <a:pt x="3805047" y="2785999"/>
                  </a:moveTo>
                  <a:lnTo>
                    <a:pt x="3677412" y="2778887"/>
                  </a:lnTo>
                  <a:lnTo>
                    <a:pt x="3692525" y="2813812"/>
                  </a:lnTo>
                  <a:lnTo>
                    <a:pt x="297065" y="4278249"/>
                  </a:lnTo>
                  <a:lnTo>
                    <a:pt x="312153" y="4313301"/>
                  </a:lnTo>
                  <a:lnTo>
                    <a:pt x="3707638" y="2848864"/>
                  </a:lnTo>
                  <a:lnTo>
                    <a:pt x="3722751" y="2883789"/>
                  </a:lnTo>
                  <a:lnTo>
                    <a:pt x="3805047" y="27859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08783" y="210311"/>
              <a:ext cx="4578096" cy="3779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817998" y="3625367"/>
            <a:ext cx="3511550" cy="11734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43840" marR="50165" indent="-187960">
              <a:lnSpc>
                <a:spcPct val="110000"/>
              </a:lnSpc>
              <a:spcBef>
                <a:spcPts val="85"/>
              </a:spcBef>
              <a:buSzPct val="93750"/>
              <a:buFont typeface="Wingdings"/>
              <a:buChar char=""/>
              <a:tabLst>
                <a:tab pos="218440" algn="l"/>
              </a:tabLst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Ödev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Dosyanızı </a:t>
            </a:r>
            <a:r>
              <a:rPr sz="2400" spc="-7" baseline="10416" dirty="0">
                <a:solidFill>
                  <a:srgbClr val="FF0000"/>
                </a:solidFill>
                <a:latin typeface="Arial"/>
                <a:cs typeface="Arial"/>
              </a:rPr>
              <a:t>Browse </a:t>
            </a:r>
            <a:r>
              <a:rPr sz="2400" spc="-15" baseline="10416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Gözat</a:t>
            </a:r>
            <a:r>
              <a:rPr sz="2400" spc="-15" baseline="10416" dirty="0">
                <a:solidFill>
                  <a:srgbClr val="FF0000"/>
                </a:solidFill>
                <a:latin typeface="Arial"/>
                <a:cs typeface="Arial"/>
              </a:rPr>
              <a:t>) </a:t>
            </a:r>
            <a:r>
              <a:rPr sz="2400" spc="-7" baseline="10416" dirty="0">
                <a:latin typeface="Arial"/>
                <a:cs typeface="Arial"/>
              </a:rPr>
              <a:t>ile </a:t>
            </a:r>
            <a:r>
              <a:rPr sz="1600" spc="-5" dirty="0">
                <a:latin typeface="Arial"/>
                <a:cs typeface="Arial"/>
              </a:rPr>
              <a:t> bilgisayarınızdan bulduktan sonra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Yüklemeyi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Başlat </a:t>
            </a:r>
            <a:r>
              <a:rPr sz="1600" spc="-5" dirty="0">
                <a:latin typeface="Arial"/>
                <a:cs typeface="Arial"/>
              </a:rPr>
              <a:t>tuşuna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basınız.</a:t>
            </a:r>
            <a:endParaRPr sz="1600">
              <a:latin typeface="Arial"/>
              <a:cs typeface="Arial"/>
            </a:endParaRPr>
          </a:p>
          <a:p>
            <a:pPr marL="199390" indent="-161925">
              <a:lnSpc>
                <a:spcPct val="100000"/>
              </a:lnSpc>
              <a:spcBef>
                <a:spcPts val="795"/>
              </a:spcBef>
              <a:buSzPct val="93750"/>
              <a:buFont typeface="Wingdings"/>
              <a:buChar char=""/>
              <a:tabLst>
                <a:tab pos="200025" algn="l"/>
              </a:tabLst>
            </a:pPr>
            <a:r>
              <a:rPr sz="2400" spc="-7" baseline="10416" dirty="0">
                <a:latin typeface="Arial"/>
                <a:cs typeface="Arial"/>
              </a:rPr>
              <a:t>Daha sonra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Ödev Göndere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basınız.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59607" y="293319"/>
            <a:ext cx="20840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</a:rPr>
              <a:t>ÖDEV</a:t>
            </a:r>
            <a:r>
              <a:rPr sz="1800" spc="-40" dirty="0">
                <a:solidFill>
                  <a:srgbClr val="FF0000"/>
                </a:solidFill>
              </a:rPr>
              <a:t> </a:t>
            </a:r>
            <a:r>
              <a:rPr sz="1800" spc="-5" dirty="0">
                <a:solidFill>
                  <a:srgbClr val="FF0000"/>
                </a:solidFill>
              </a:rPr>
              <a:t>GÖNDERME</a:t>
            </a:r>
            <a:endParaRPr sz="1800"/>
          </a:p>
        </p:txBody>
      </p:sp>
      <p:sp>
        <p:nvSpPr>
          <p:cNvPr id="11" name="object 11"/>
          <p:cNvSpPr txBox="1"/>
          <p:nvPr/>
        </p:nvSpPr>
        <p:spPr>
          <a:xfrm>
            <a:off x="793495" y="789178"/>
            <a:ext cx="1642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3990" indent="-161925">
              <a:lnSpc>
                <a:spcPct val="100000"/>
              </a:lnSpc>
              <a:spcBef>
                <a:spcPts val="95"/>
              </a:spcBef>
              <a:buSzPct val="93750"/>
              <a:buFont typeface="Wingdings"/>
              <a:buChar char=""/>
              <a:tabLst>
                <a:tab pos="174625" algn="l"/>
              </a:tabLst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Ödev</a:t>
            </a:r>
            <a:r>
              <a:rPr sz="16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Konusunu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82926" y="789178"/>
            <a:ext cx="7245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10" dirty="0">
                <a:latin typeface="Arial"/>
                <a:cs typeface="Arial"/>
              </a:rPr>
              <a:t>z</a:t>
            </a:r>
            <a:r>
              <a:rPr sz="1600" spc="-20" dirty="0">
                <a:latin typeface="Arial"/>
                <a:cs typeface="Arial"/>
              </a:rPr>
              <a:t>ı</a:t>
            </a:r>
            <a:r>
              <a:rPr sz="1600" spc="5" dirty="0">
                <a:latin typeface="Arial"/>
                <a:cs typeface="Arial"/>
              </a:rPr>
              <a:t>n</a:t>
            </a:r>
            <a:r>
              <a:rPr sz="1600" spc="-20" dirty="0">
                <a:latin typeface="Arial"/>
                <a:cs typeface="Arial"/>
              </a:rPr>
              <a:t>ı</a:t>
            </a:r>
            <a:r>
              <a:rPr sz="1600" spc="-5" dirty="0">
                <a:latin typeface="Arial"/>
                <a:cs typeface="Arial"/>
              </a:rPr>
              <a:t>z.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3" name="Resim 12" descr="Kırıkkale Üniversitesi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23"/>
          <a:stretch/>
        </p:blipFill>
        <p:spPr bwMode="auto">
          <a:xfrm>
            <a:off x="33187" y="6220114"/>
            <a:ext cx="648000" cy="6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750"/>
            <a:ext cx="9144000" cy="683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0062" y="1213866"/>
            <a:ext cx="8175625" cy="4608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08783" y="470788"/>
            <a:ext cx="4578096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59607" y="556005"/>
            <a:ext cx="2083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ÖDEV</a:t>
            </a:r>
            <a:r>
              <a:rPr sz="18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GÖNDERME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Resim 5" descr="Kırıkkale Üniversitesi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23"/>
          <a:stretch/>
        </p:blipFill>
        <p:spPr bwMode="auto">
          <a:xfrm>
            <a:off x="0" y="6248400"/>
            <a:ext cx="648000" cy="6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750"/>
            <a:ext cx="9144000" cy="683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7187" y="999553"/>
            <a:ext cx="8261350" cy="4751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08783" y="209677"/>
            <a:ext cx="4578096" cy="377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59607" y="293319"/>
            <a:ext cx="20840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ÖDEV</a:t>
            </a:r>
            <a:r>
              <a:rPr sz="18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GÖNDERME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Resim 5" descr="Kırıkkale Üniversitesi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23"/>
          <a:stretch/>
        </p:blipFill>
        <p:spPr bwMode="auto">
          <a:xfrm>
            <a:off x="33187" y="6223731"/>
            <a:ext cx="648000" cy="6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750"/>
            <a:ext cx="9128506" cy="6832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0049" y="713612"/>
            <a:ext cx="8135620" cy="5398770"/>
            <a:chOff x="500049" y="713612"/>
            <a:chExt cx="8135620" cy="5398770"/>
          </a:xfrm>
        </p:grpSpPr>
        <p:sp>
          <p:nvSpPr>
            <p:cNvPr id="4" name="object 4"/>
            <p:cNvSpPr/>
            <p:nvPr/>
          </p:nvSpPr>
          <p:spPr>
            <a:xfrm>
              <a:off x="500049" y="713612"/>
              <a:ext cx="8135620" cy="53986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35247" y="4867655"/>
              <a:ext cx="3024505" cy="864235"/>
            </a:xfrm>
            <a:custGeom>
              <a:avLst/>
              <a:gdLst/>
              <a:ahLst/>
              <a:cxnLst/>
              <a:rect l="l" t="t" r="r" b="b"/>
              <a:pathLst>
                <a:path w="3024504" h="864235">
                  <a:moveTo>
                    <a:pt x="0" y="431927"/>
                  </a:moveTo>
                  <a:lnTo>
                    <a:pt x="6535" y="391509"/>
                  </a:lnTo>
                  <a:lnTo>
                    <a:pt x="25754" y="352141"/>
                  </a:lnTo>
                  <a:lnTo>
                    <a:pt x="57074" y="313988"/>
                  </a:lnTo>
                  <a:lnTo>
                    <a:pt x="99916" y="277217"/>
                  </a:lnTo>
                  <a:lnTo>
                    <a:pt x="153698" y="241994"/>
                  </a:lnTo>
                  <a:lnTo>
                    <a:pt x="217839" y="208484"/>
                  </a:lnTo>
                  <a:lnTo>
                    <a:pt x="253613" y="192423"/>
                  </a:lnTo>
                  <a:lnTo>
                    <a:pt x="291758" y="176854"/>
                  </a:lnTo>
                  <a:lnTo>
                    <a:pt x="332203" y="161795"/>
                  </a:lnTo>
                  <a:lnTo>
                    <a:pt x="374874" y="147269"/>
                  </a:lnTo>
                  <a:lnTo>
                    <a:pt x="419699" y="133296"/>
                  </a:lnTo>
                  <a:lnTo>
                    <a:pt x="466605" y="119897"/>
                  </a:lnTo>
                  <a:lnTo>
                    <a:pt x="515520" y="107092"/>
                  </a:lnTo>
                  <a:lnTo>
                    <a:pt x="566371" y="94902"/>
                  </a:lnTo>
                  <a:lnTo>
                    <a:pt x="619085" y="83348"/>
                  </a:lnTo>
                  <a:lnTo>
                    <a:pt x="673590" y="72451"/>
                  </a:lnTo>
                  <a:lnTo>
                    <a:pt x="729813" y="62232"/>
                  </a:lnTo>
                  <a:lnTo>
                    <a:pt x="787681" y="52710"/>
                  </a:lnTo>
                  <a:lnTo>
                    <a:pt x="847123" y="43908"/>
                  </a:lnTo>
                  <a:lnTo>
                    <a:pt x="908064" y="35846"/>
                  </a:lnTo>
                  <a:lnTo>
                    <a:pt x="970433" y="28544"/>
                  </a:lnTo>
                  <a:lnTo>
                    <a:pt x="1034157" y="22023"/>
                  </a:lnTo>
                  <a:lnTo>
                    <a:pt x="1099164" y="16305"/>
                  </a:lnTo>
                  <a:lnTo>
                    <a:pt x="1165380" y="11409"/>
                  </a:lnTo>
                  <a:lnTo>
                    <a:pt x="1232733" y="7357"/>
                  </a:lnTo>
                  <a:lnTo>
                    <a:pt x="1301150" y="4169"/>
                  </a:lnTo>
                  <a:lnTo>
                    <a:pt x="1370559" y="1867"/>
                  </a:lnTo>
                  <a:lnTo>
                    <a:pt x="1440887" y="470"/>
                  </a:lnTo>
                  <a:lnTo>
                    <a:pt x="1512062" y="0"/>
                  </a:lnTo>
                  <a:lnTo>
                    <a:pt x="1583236" y="470"/>
                  </a:lnTo>
                  <a:lnTo>
                    <a:pt x="1653564" y="1867"/>
                  </a:lnTo>
                  <a:lnTo>
                    <a:pt x="1722973" y="4169"/>
                  </a:lnTo>
                  <a:lnTo>
                    <a:pt x="1791390" y="7357"/>
                  </a:lnTo>
                  <a:lnTo>
                    <a:pt x="1858743" y="11409"/>
                  </a:lnTo>
                  <a:lnTo>
                    <a:pt x="1924959" y="16305"/>
                  </a:lnTo>
                  <a:lnTo>
                    <a:pt x="1989966" y="22023"/>
                  </a:lnTo>
                  <a:lnTo>
                    <a:pt x="2053690" y="28544"/>
                  </a:lnTo>
                  <a:lnTo>
                    <a:pt x="2116059" y="35846"/>
                  </a:lnTo>
                  <a:lnTo>
                    <a:pt x="2177000" y="43908"/>
                  </a:lnTo>
                  <a:lnTo>
                    <a:pt x="2236442" y="52710"/>
                  </a:lnTo>
                  <a:lnTo>
                    <a:pt x="2294310" y="62232"/>
                  </a:lnTo>
                  <a:lnTo>
                    <a:pt x="2350533" y="72451"/>
                  </a:lnTo>
                  <a:lnTo>
                    <a:pt x="2405038" y="83348"/>
                  </a:lnTo>
                  <a:lnTo>
                    <a:pt x="2457752" y="94902"/>
                  </a:lnTo>
                  <a:lnTo>
                    <a:pt x="2508603" y="107092"/>
                  </a:lnTo>
                  <a:lnTo>
                    <a:pt x="2557518" y="119897"/>
                  </a:lnTo>
                  <a:lnTo>
                    <a:pt x="2604424" y="133296"/>
                  </a:lnTo>
                  <a:lnTo>
                    <a:pt x="2649249" y="147269"/>
                  </a:lnTo>
                  <a:lnTo>
                    <a:pt x="2691920" y="161795"/>
                  </a:lnTo>
                  <a:lnTo>
                    <a:pt x="2732365" y="176854"/>
                  </a:lnTo>
                  <a:lnTo>
                    <a:pt x="2770510" y="192423"/>
                  </a:lnTo>
                  <a:lnTo>
                    <a:pt x="2806284" y="208484"/>
                  </a:lnTo>
                  <a:lnTo>
                    <a:pt x="2870425" y="241994"/>
                  </a:lnTo>
                  <a:lnTo>
                    <a:pt x="2924207" y="277217"/>
                  </a:lnTo>
                  <a:lnTo>
                    <a:pt x="2967049" y="313988"/>
                  </a:lnTo>
                  <a:lnTo>
                    <a:pt x="2998369" y="352141"/>
                  </a:lnTo>
                  <a:lnTo>
                    <a:pt x="3017588" y="391509"/>
                  </a:lnTo>
                  <a:lnTo>
                    <a:pt x="3024124" y="431927"/>
                  </a:lnTo>
                  <a:lnTo>
                    <a:pt x="3022478" y="452245"/>
                  </a:lnTo>
                  <a:lnTo>
                    <a:pt x="3009528" y="492138"/>
                  </a:lnTo>
                  <a:lnTo>
                    <a:pt x="2984186" y="530899"/>
                  </a:lnTo>
                  <a:lnTo>
                    <a:pt x="2947031" y="568362"/>
                  </a:lnTo>
                  <a:lnTo>
                    <a:pt x="2898647" y="604362"/>
                  </a:lnTo>
                  <a:lnTo>
                    <a:pt x="2839613" y="638732"/>
                  </a:lnTo>
                  <a:lnTo>
                    <a:pt x="2770510" y="671306"/>
                  </a:lnTo>
                  <a:lnTo>
                    <a:pt x="2732365" y="686869"/>
                  </a:lnTo>
                  <a:lnTo>
                    <a:pt x="2691920" y="701919"/>
                  </a:lnTo>
                  <a:lnTo>
                    <a:pt x="2649249" y="716438"/>
                  </a:lnTo>
                  <a:lnTo>
                    <a:pt x="2604424" y="730405"/>
                  </a:lnTo>
                  <a:lnTo>
                    <a:pt x="2557518" y="743798"/>
                  </a:lnTo>
                  <a:lnTo>
                    <a:pt x="2508603" y="756596"/>
                  </a:lnTo>
                  <a:lnTo>
                    <a:pt x="2457752" y="768780"/>
                  </a:lnTo>
                  <a:lnTo>
                    <a:pt x="2405038" y="780328"/>
                  </a:lnTo>
                  <a:lnTo>
                    <a:pt x="2350533" y="791220"/>
                  </a:lnTo>
                  <a:lnTo>
                    <a:pt x="2294310" y="801435"/>
                  </a:lnTo>
                  <a:lnTo>
                    <a:pt x="2236442" y="810951"/>
                  </a:lnTo>
                  <a:lnTo>
                    <a:pt x="2177000" y="819750"/>
                  </a:lnTo>
                  <a:lnTo>
                    <a:pt x="2116059" y="827808"/>
                  </a:lnTo>
                  <a:lnTo>
                    <a:pt x="2053690" y="835107"/>
                  </a:lnTo>
                  <a:lnTo>
                    <a:pt x="1989966" y="841624"/>
                  </a:lnTo>
                  <a:lnTo>
                    <a:pt x="1924959" y="847340"/>
                  </a:lnTo>
                  <a:lnTo>
                    <a:pt x="1858743" y="852233"/>
                  </a:lnTo>
                  <a:lnTo>
                    <a:pt x="1791390" y="856283"/>
                  </a:lnTo>
                  <a:lnTo>
                    <a:pt x="1722973" y="859470"/>
                  </a:lnTo>
                  <a:lnTo>
                    <a:pt x="1653564" y="861771"/>
                  </a:lnTo>
                  <a:lnTo>
                    <a:pt x="1583236" y="863168"/>
                  </a:lnTo>
                  <a:lnTo>
                    <a:pt x="1512062" y="863638"/>
                  </a:lnTo>
                  <a:lnTo>
                    <a:pt x="1440887" y="863168"/>
                  </a:lnTo>
                  <a:lnTo>
                    <a:pt x="1370559" y="861771"/>
                  </a:lnTo>
                  <a:lnTo>
                    <a:pt x="1301150" y="859470"/>
                  </a:lnTo>
                  <a:lnTo>
                    <a:pt x="1232733" y="856283"/>
                  </a:lnTo>
                  <a:lnTo>
                    <a:pt x="1165380" y="852233"/>
                  </a:lnTo>
                  <a:lnTo>
                    <a:pt x="1099164" y="847340"/>
                  </a:lnTo>
                  <a:lnTo>
                    <a:pt x="1034157" y="841624"/>
                  </a:lnTo>
                  <a:lnTo>
                    <a:pt x="970433" y="835107"/>
                  </a:lnTo>
                  <a:lnTo>
                    <a:pt x="908064" y="827808"/>
                  </a:lnTo>
                  <a:lnTo>
                    <a:pt x="847123" y="819750"/>
                  </a:lnTo>
                  <a:lnTo>
                    <a:pt x="787681" y="810951"/>
                  </a:lnTo>
                  <a:lnTo>
                    <a:pt x="729813" y="801435"/>
                  </a:lnTo>
                  <a:lnTo>
                    <a:pt x="673590" y="791220"/>
                  </a:lnTo>
                  <a:lnTo>
                    <a:pt x="619085" y="780328"/>
                  </a:lnTo>
                  <a:lnTo>
                    <a:pt x="566371" y="768780"/>
                  </a:lnTo>
                  <a:lnTo>
                    <a:pt x="515520" y="756596"/>
                  </a:lnTo>
                  <a:lnTo>
                    <a:pt x="466605" y="743798"/>
                  </a:lnTo>
                  <a:lnTo>
                    <a:pt x="419699" y="730405"/>
                  </a:lnTo>
                  <a:lnTo>
                    <a:pt x="374874" y="716438"/>
                  </a:lnTo>
                  <a:lnTo>
                    <a:pt x="332203" y="701919"/>
                  </a:lnTo>
                  <a:lnTo>
                    <a:pt x="291758" y="686869"/>
                  </a:lnTo>
                  <a:lnTo>
                    <a:pt x="253613" y="671306"/>
                  </a:lnTo>
                  <a:lnTo>
                    <a:pt x="217839" y="655254"/>
                  </a:lnTo>
                  <a:lnTo>
                    <a:pt x="153698" y="621761"/>
                  </a:lnTo>
                  <a:lnTo>
                    <a:pt x="99916" y="586555"/>
                  </a:lnTo>
                  <a:lnTo>
                    <a:pt x="57074" y="549803"/>
                  </a:lnTo>
                  <a:lnTo>
                    <a:pt x="25754" y="511670"/>
                  </a:lnTo>
                  <a:lnTo>
                    <a:pt x="6535" y="472323"/>
                  </a:lnTo>
                  <a:lnTo>
                    <a:pt x="0" y="431927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208657" y="209715"/>
            <a:ext cx="4577969" cy="3779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59607" y="293319"/>
            <a:ext cx="20840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ÖDEV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GÖNDERME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Resim 7" descr="Kırıkkale Üniversitesi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23"/>
          <a:stretch/>
        </p:blipFill>
        <p:spPr bwMode="auto">
          <a:xfrm>
            <a:off x="29260" y="6248400"/>
            <a:ext cx="648000" cy="6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750"/>
            <a:ext cx="9144000" cy="683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82587" y="270763"/>
            <a:ext cx="7432675" cy="5986780"/>
            <a:chOff x="382587" y="270763"/>
            <a:chExt cx="7432675" cy="5986780"/>
          </a:xfrm>
        </p:grpSpPr>
        <p:sp>
          <p:nvSpPr>
            <p:cNvPr id="4" name="object 4"/>
            <p:cNvSpPr/>
            <p:nvPr/>
          </p:nvSpPr>
          <p:spPr>
            <a:xfrm>
              <a:off x="395287" y="270763"/>
              <a:ext cx="7419975" cy="3162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5287" y="816990"/>
              <a:ext cx="6687184" cy="431800"/>
            </a:xfrm>
            <a:custGeom>
              <a:avLst/>
              <a:gdLst/>
              <a:ahLst/>
              <a:cxnLst/>
              <a:rect l="l" t="t" r="r" b="b"/>
              <a:pathLst>
                <a:path w="6687184" h="431800">
                  <a:moveTo>
                    <a:pt x="6110287" y="215900"/>
                  </a:moveTo>
                  <a:lnTo>
                    <a:pt x="6114930" y="177087"/>
                  </a:lnTo>
                  <a:lnTo>
                    <a:pt x="6128317" y="140559"/>
                  </a:lnTo>
                  <a:lnTo>
                    <a:pt x="6149633" y="106924"/>
                  </a:lnTo>
                  <a:lnTo>
                    <a:pt x="6178065" y="76792"/>
                  </a:lnTo>
                  <a:lnTo>
                    <a:pt x="6212797" y="50772"/>
                  </a:lnTo>
                  <a:lnTo>
                    <a:pt x="6253016" y="29473"/>
                  </a:lnTo>
                  <a:lnTo>
                    <a:pt x="6297907" y="13505"/>
                  </a:lnTo>
                  <a:lnTo>
                    <a:pt x="6346657" y="3477"/>
                  </a:lnTo>
                  <a:lnTo>
                    <a:pt x="6398450" y="0"/>
                  </a:lnTo>
                  <a:lnTo>
                    <a:pt x="6450243" y="3477"/>
                  </a:lnTo>
                  <a:lnTo>
                    <a:pt x="6498993" y="13505"/>
                  </a:lnTo>
                  <a:lnTo>
                    <a:pt x="6543884" y="29473"/>
                  </a:lnTo>
                  <a:lnTo>
                    <a:pt x="6584103" y="50772"/>
                  </a:lnTo>
                  <a:lnTo>
                    <a:pt x="6618835" y="76792"/>
                  </a:lnTo>
                  <a:lnTo>
                    <a:pt x="6647267" y="106924"/>
                  </a:lnTo>
                  <a:lnTo>
                    <a:pt x="6668583" y="140559"/>
                  </a:lnTo>
                  <a:lnTo>
                    <a:pt x="6681970" y="177087"/>
                  </a:lnTo>
                  <a:lnTo>
                    <a:pt x="6686613" y="215900"/>
                  </a:lnTo>
                  <a:lnTo>
                    <a:pt x="6681970" y="254678"/>
                  </a:lnTo>
                  <a:lnTo>
                    <a:pt x="6668583" y="291189"/>
                  </a:lnTo>
                  <a:lnTo>
                    <a:pt x="6647267" y="324818"/>
                  </a:lnTo>
                  <a:lnTo>
                    <a:pt x="6618835" y="354955"/>
                  </a:lnTo>
                  <a:lnTo>
                    <a:pt x="6584103" y="380986"/>
                  </a:lnTo>
                  <a:lnTo>
                    <a:pt x="6543884" y="402298"/>
                  </a:lnTo>
                  <a:lnTo>
                    <a:pt x="6498993" y="418279"/>
                  </a:lnTo>
                  <a:lnTo>
                    <a:pt x="6450243" y="428317"/>
                  </a:lnTo>
                  <a:lnTo>
                    <a:pt x="6398450" y="431800"/>
                  </a:lnTo>
                  <a:lnTo>
                    <a:pt x="6346657" y="428317"/>
                  </a:lnTo>
                  <a:lnTo>
                    <a:pt x="6297907" y="418279"/>
                  </a:lnTo>
                  <a:lnTo>
                    <a:pt x="6253016" y="402298"/>
                  </a:lnTo>
                  <a:lnTo>
                    <a:pt x="6212797" y="380986"/>
                  </a:lnTo>
                  <a:lnTo>
                    <a:pt x="6178065" y="354955"/>
                  </a:lnTo>
                  <a:lnTo>
                    <a:pt x="6149633" y="324818"/>
                  </a:lnTo>
                  <a:lnTo>
                    <a:pt x="6128317" y="291189"/>
                  </a:lnTo>
                  <a:lnTo>
                    <a:pt x="6114930" y="254678"/>
                  </a:lnTo>
                  <a:lnTo>
                    <a:pt x="6110287" y="215900"/>
                  </a:lnTo>
                  <a:close/>
                </a:path>
                <a:path w="6687184" h="431800">
                  <a:moveTo>
                    <a:pt x="0" y="215900"/>
                  </a:moveTo>
                  <a:lnTo>
                    <a:pt x="5160" y="158500"/>
                  </a:lnTo>
                  <a:lnTo>
                    <a:pt x="19724" y="106924"/>
                  </a:lnTo>
                  <a:lnTo>
                    <a:pt x="42313" y="63230"/>
                  </a:lnTo>
                  <a:lnTo>
                    <a:pt x="71550" y="29473"/>
                  </a:lnTo>
                  <a:lnTo>
                    <a:pt x="106059" y="7711"/>
                  </a:lnTo>
                  <a:lnTo>
                    <a:pt x="144462" y="0"/>
                  </a:lnTo>
                  <a:lnTo>
                    <a:pt x="182865" y="7711"/>
                  </a:lnTo>
                  <a:lnTo>
                    <a:pt x="217374" y="29473"/>
                  </a:lnTo>
                  <a:lnTo>
                    <a:pt x="246611" y="63230"/>
                  </a:lnTo>
                  <a:lnTo>
                    <a:pt x="269200" y="106924"/>
                  </a:lnTo>
                  <a:lnTo>
                    <a:pt x="283764" y="158500"/>
                  </a:lnTo>
                  <a:lnTo>
                    <a:pt x="288925" y="215900"/>
                  </a:lnTo>
                  <a:lnTo>
                    <a:pt x="283764" y="273255"/>
                  </a:lnTo>
                  <a:lnTo>
                    <a:pt x="269200" y="324818"/>
                  </a:lnTo>
                  <a:lnTo>
                    <a:pt x="246611" y="368522"/>
                  </a:lnTo>
                  <a:lnTo>
                    <a:pt x="217374" y="402298"/>
                  </a:lnTo>
                  <a:lnTo>
                    <a:pt x="182865" y="424080"/>
                  </a:lnTo>
                  <a:lnTo>
                    <a:pt x="144462" y="431800"/>
                  </a:lnTo>
                  <a:lnTo>
                    <a:pt x="106059" y="424080"/>
                  </a:lnTo>
                  <a:lnTo>
                    <a:pt x="71550" y="402298"/>
                  </a:lnTo>
                  <a:lnTo>
                    <a:pt x="42313" y="368522"/>
                  </a:lnTo>
                  <a:lnTo>
                    <a:pt x="19724" y="324818"/>
                  </a:lnTo>
                  <a:lnTo>
                    <a:pt x="5160" y="273255"/>
                  </a:lnTo>
                  <a:lnTo>
                    <a:pt x="0" y="21590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7859" y="1124458"/>
              <a:ext cx="1772285" cy="690245"/>
            </a:xfrm>
            <a:custGeom>
              <a:avLst/>
              <a:gdLst/>
              <a:ahLst/>
              <a:cxnLst/>
              <a:rect l="l" t="t" r="r" b="b"/>
              <a:pathLst>
                <a:path w="1772285" h="690244">
                  <a:moveTo>
                    <a:pt x="13030" y="0"/>
                  </a:moveTo>
                  <a:lnTo>
                    <a:pt x="0" y="35813"/>
                  </a:lnTo>
                  <a:lnTo>
                    <a:pt x="1663611" y="641730"/>
                  </a:lnTo>
                  <a:lnTo>
                    <a:pt x="1602778" y="652779"/>
                  </a:lnTo>
                  <a:lnTo>
                    <a:pt x="1595715" y="655518"/>
                  </a:lnTo>
                  <a:lnTo>
                    <a:pt x="1590474" y="660590"/>
                  </a:lnTo>
                  <a:lnTo>
                    <a:pt x="1587544" y="667281"/>
                  </a:lnTo>
                  <a:lnTo>
                    <a:pt x="1587411" y="674877"/>
                  </a:lnTo>
                  <a:lnTo>
                    <a:pt x="1590220" y="681886"/>
                  </a:lnTo>
                  <a:lnTo>
                    <a:pt x="1595316" y="687133"/>
                  </a:lnTo>
                  <a:lnTo>
                    <a:pt x="1601984" y="690094"/>
                  </a:lnTo>
                  <a:lnTo>
                    <a:pt x="1609509" y="690244"/>
                  </a:lnTo>
                  <a:lnTo>
                    <a:pt x="1771942" y="660907"/>
                  </a:lnTo>
                  <a:lnTo>
                    <a:pt x="1666405" y="534034"/>
                  </a:lnTo>
                  <a:lnTo>
                    <a:pt x="1660521" y="529262"/>
                  </a:lnTo>
                  <a:lnTo>
                    <a:pt x="1653530" y="527192"/>
                  </a:lnTo>
                  <a:lnTo>
                    <a:pt x="1646277" y="527909"/>
                  </a:lnTo>
                  <a:lnTo>
                    <a:pt x="1676819" y="606043"/>
                  </a:lnTo>
                  <a:lnTo>
                    <a:pt x="1303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8625" y="2999740"/>
              <a:ext cx="7134225" cy="32575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63114" y="4560697"/>
              <a:ext cx="3009265" cy="1528445"/>
            </a:xfrm>
            <a:custGeom>
              <a:avLst/>
              <a:gdLst/>
              <a:ahLst/>
              <a:cxnLst/>
              <a:rect l="l" t="t" r="r" b="b"/>
              <a:pathLst>
                <a:path w="3009265" h="1528445">
                  <a:moveTo>
                    <a:pt x="2844419" y="0"/>
                  </a:moveTo>
                  <a:lnTo>
                    <a:pt x="2836904" y="1027"/>
                  </a:lnTo>
                  <a:lnTo>
                    <a:pt x="2830591" y="4699"/>
                  </a:lnTo>
                  <a:lnTo>
                    <a:pt x="2826113" y="10465"/>
                  </a:lnTo>
                  <a:lnTo>
                    <a:pt x="2824099" y="17779"/>
                  </a:lnTo>
                  <a:lnTo>
                    <a:pt x="2825144" y="25292"/>
                  </a:lnTo>
                  <a:lnTo>
                    <a:pt x="2828845" y="31591"/>
                  </a:lnTo>
                  <a:lnTo>
                    <a:pt x="2834618" y="36032"/>
                  </a:lnTo>
                  <a:lnTo>
                    <a:pt x="2841879" y="37972"/>
                  </a:lnTo>
                  <a:lnTo>
                    <a:pt x="2903728" y="42036"/>
                  </a:lnTo>
                  <a:lnTo>
                    <a:pt x="0" y="1493812"/>
                  </a:lnTo>
                  <a:lnTo>
                    <a:pt x="17145" y="1527898"/>
                  </a:lnTo>
                  <a:lnTo>
                    <a:pt x="2920746" y="76072"/>
                  </a:lnTo>
                  <a:lnTo>
                    <a:pt x="2886837" y="127888"/>
                  </a:lnTo>
                  <a:lnTo>
                    <a:pt x="2884048" y="134889"/>
                  </a:lnTo>
                  <a:lnTo>
                    <a:pt x="2884154" y="142176"/>
                  </a:lnTo>
                  <a:lnTo>
                    <a:pt x="2886997" y="148891"/>
                  </a:lnTo>
                  <a:lnTo>
                    <a:pt x="2892425" y="154177"/>
                  </a:lnTo>
                  <a:lnTo>
                    <a:pt x="2899425" y="157021"/>
                  </a:lnTo>
                  <a:lnTo>
                    <a:pt x="2906712" y="156924"/>
                  </a:lnTo>
                  <a:lnTo>
                    <a:pt x="2913427" y="154088"/>
                  </a:lnTo>
                  <a:lnTo>
                    <a:pt x="2918714" y="148716"/>
                  </a:lnTo>
                  <a:lnTo>
                    <a:pt x="3009011" y="10667"/>
                  </a:lnTo>
                  <a:lnTo>
                    <a:pt x="28444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800727" y="4431029"/>
            <a:ext cx="426656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8610" marR="302895" indent="299720">
              <a:lnSpc>
                <a:spcPct val="100000"/>
              </a:lnSpc>
              <a:spcBef>
                <a:spcPts val="95"/>
              </a:spcBef>
              <a:buSzPct val="93750"/>
              <a:buFont typeface="Wingdings"/>
              <a:buChar char=""/>
              <a:tabLst>
                <a:tab pos="770890" algn="l"/>
              </a:tabLst>
            </a:pPr>
            <a:r>
              <a:rPr sz="2400" spc="-7" baseline="10416" dirty="0">
                <a:solidFill>
                  <a:srgbClr val="FF0000"/>
                </a:solidFill>
                <a:latin typeface="Arial"/>
                <a:cs typeface="Arial"/>
              </a:rPr>
              <a:t>Dosya </a:t>
            </a:r>
            <a:r>
              <a:rPr sz="2400" baseline="10416" dirty="0">
                <a:solidFill>
                  <a:srgbClr val="FF0000"/>
                </a:solidFill>
                <a:latin typeface="Arial"/>
                <a:cs typeface="Arial"/>
              </a:rPr>
              <a:t>Var </a:t>
            </a:r>
            <a:r>
              <a:rPr sz="1600" spc="-5" dirty="0">
                <a:latin typeface="Arial"/>
                <a:cs typeface="Arial"/>
              </a:rPr>
              <a:t>sekmesine tıklayarak  </a:t>
            </a:r>
            <a:r>
              <a:rPr sz="1600" spc="-10" dirty="0">
                <a:latin typeface="Arial"/>
                <a:cs typeface="Arial"/>
              </a:rPr>
              <a:t>gönderdiğiniz </a:t>
            </a:r>
            <a:r>
              <a:rPr sz="1600" spc="-5" dirty="0">
                <a:latin typeface="Arial"/>
                <a:cs typeface="Arial"/>
              </a:rPr>
              <a:t>ödevi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görüntüleyebilirsiniz.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50800" marR="43180" indent="104775">
              <a:lnSpc>
                <a:spcPct val="100000"/>
              </a:lnSpc>
              <a:buSzPct val="93750"/>
              <a:buFont typeface="Wingdings"/>
              <a:buChar char=""/>
              <a:tabLst>
                <a:tab pos="318135" algn="l"/>
              </a:tabLst>
            </a:pPr>
            <a:r>
              <a:rPr sz="1600" spc="-5" dirty="0">
                <a:latin typeface="Arial"/>
                <a:cs typeface="Arial"/>
              </a:rPr>
              <a:t>Eğer ödevinizi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düzeltmek </a:t>
            </a:r>
            <a:r>
              <a:rPr sz="2400" spc="-7" baseline="10416" dirty="0">
                <a:latin typeface="Arial"/>
                <a:cs typeface="Arial"/>
              </a:rPr>
              <a:t>isterseniz </a:t>
            </a:r>
            <a:r>
              <a:rPr sz="2400" spc="-7" baseline="10416" dirty="0">
                <a:solidFill>
                  <a:srgbClr val="FF0066"/>
                </a:solidFill>
                <a:latin typeface="Arial"/>
                <a:cs typeface="Arial"/>
              </a:rPr>
              <a:t>Tekrar  Cevap </a:t>
            </a:r>
            <a:r>
              <a:rPr sz="2400" spc="-15" baseline="10416" dirty="0">
                <a:solidFill>
                  <a:srgbClr val="FF0066"/>
                </a:solidFill>
                <a:latin typeface="Arial"/>
                <a:cs typeface="Arial"/>
              </a:rPr>
              <a:t>yaz </a:t>
            </a:r>
            <a:r>
              <a:rPr sz="1600" spc="-5" dirty="0">
                <a:latin typeface="Arial"/>
                <a:cs typeface="Arial"/>
              </a:rPr>
              <a:t>ile </a:t>
            </a:r>
            <a:r>
              <a:rPr sz="1600" spc="-10" dirty="0">
                <a:latin typeface="Arial"/>
                <a:cs typeface="Arial"/>
              </a:rPr>
              <a:t>dosya </a:t>
            </a:r>
            <a:r>
              <a:rPr sz="1600" spc="-5" dirty="0">
                <a:latin typeface="Arial"/>
                <a:cs typeface="Arial"/>
              </a:rPr>
              <a:t>yüklediğinizde eski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dosya</a:t>
            </a:r>
            <a:endParaRPr sz="1600">
              <a:latin typeface="Arial"/>
              <a:cs typeface="Arial"/>
            </a:endParaRPr>
          </a:p>
          <a:p>
            <a:pPr marL="72136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ve </a:t>
            </a:r>
            <a:r>
              <a:rPr sz="1600" spc="-10" dirty="0">
                <a:latin typeface="Arial"/>
                <a:cs typeface="Arial"/>
              </a:rPr>
              <a:t>ödev </a:t>
            </a:r>
            <a:r>
              <a:rPr sz="1600" spc="-5" dirty="0">
                <a:latin typeface="Arial"/>
                <a:cs typeface="Arial"/>
              </a:rPr>
              <a:t>sisteminizden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kaldırılır.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0183" y="1779397"/>
            <a:ext cx="3535679" cy="743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8095" y="1850263"/>
            <a:ext cx="2929255" cy="66611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8100" marR="30480">
              <a:lnSpc>
                <a:spcPts val="1430"/>
              </a:lnSpc>
              <a:spcBef>
                <a:spcPts val="360"/>
              </a:spcBef>
            </a:pPr>
            <a:r>
              <a:rPr sz="1400" spc="-5" dirty="0">
                <a:latin typeface="Arial"/>
                <a:cs typeface="Arial"/>
              </a:rPr>
              <a:t>Gönderdiğiniz </a:t>
            </a:r>
            <a:r>
              <a:rPr sz="1400" b="1" spc="-5" dirty="0">
                <a:latin typeface="Arial"/>
                <a:cs typeface="Arial"/>
              </a:rPr>
              <a:t>ödev </a:t>
            </a:r>
            <a:r>
              <a:rPr sz="1400" spc="-5" dirty="0">
                <a:latin typeface="Arial"/>
                <a:cs typeface="Arial"/>
              </a:rPr>
              <a:t>dosyasını  </a:t>
            </a:r>
            <a:r>
              <a:rPr sz="2100" spc="-7" baseline="-9920" dirty="0">
                <a:latin typeface="Arial"/>
                <a:cs typeface="Arial"/>
              </a:rPr>
              <a:t>görüntüleyebilir,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kontrol</a:t>
            </a:r>
            <a:r>
              <a:rPr sz="1400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edebilirsiniz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1400" dirty="0">
                <a:latin typeface="Arial"/>
                <a:cs typeface="Arial"/>
              </a:rPr>
              <a:t>Bunun </a:t>
            </a:r>
            <a:r>
              <a:rPr sz="1400" spc="-5" dirty="0">
                <a:latin typeface="Arial"/>
                <a:cs typeface="Arial"/>
              </a:rPr>
              <a:t>için </a:t>
            </a:r>
            <a:r>
              <a:rPr sz="2100" b="1" baseline="9920" dirty="0">
                <a:solidFill>
                  <a:srgbClr val="FF0000"/>
                </a:solidFill>
                <a:latin typeface="Arial"/>
                <a:cs typeface="Arial"/>
              </a:rPr>
              <a:t>+ </a:t>
            </a:r>
            <a:r>
              <a:rPr sz="1400" spc="-5" dirty="0">
                <a:latin typeface="Arial"/>
                <a:cs typeface="Arial"/>
              </a:rPr>
              <a:t>tuşuna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basınız.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2" name="Resim 11" descr="Kırıkkale Üniversitesi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23"/>
          <a:stretch/>
        </p:blipFill>
        <p:spPr bwMode="auto">
          <a:xfrm>
            <a:off x="71287" y="6257290"/>
            <a:ext cx="648000" cy="6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7365"/>
            <a:chOff x="0" y="0"/>
            <a:chExt cx="9144000" cy="6857365"/>
          </a:xfrm>
        </p:grpSpPr>
        <p:sp>
          <p:nvSpPr>
            <p:cNvPr id="3" name="object 3"/>
            <p:cNvSpPr/>
            <p:nvPr/>
          </p:nvSpPr>
          <p:spPr>
            <a:xfrm>
              <a:off x="0" y="23750"/>
              <a:ext cx="9144000" cy="68336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39823" y="277748"/>
              <a:ext cx="5836920" cy="9631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80130" y="397510"/>
            <a:ext cx="29578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3189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Sanal </a:t>
            </a:r>
            <a:r>
              <a:rPr sz="2800" b="1" spc="-10" dirty="0">
                <a:solidFill>
                  <a:srgbClr val="FF0066"/>
                </a:solidFill>
                <a:latin typeface="Times New Roman"/>
                <a:cs typeface="Times New Roman"/>
              </a:rPr>
              <a:t>Sınıfa </a:t>
            </a:r>
            <a:r>
              <a:rPr sz="28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Giriş  </a:t>
            </a:r>
            <a:r>
              <a:rPr sz="2800" b="1" spc="-5" dirty="0">
                <a:latin typeface="Times New Roman"/>
                <a:cs typeface="Times New Roman"/>
              </a:rPr>
              <a:t>(Eşzamanlı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Eğitim)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77278" y="2777142"/>
            <a:ext cx="1649730" cy="255079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77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Sanal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Sınıf</a:t>
            </a:r>
            <a:endParaRPr sz="16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67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Merkezi</a:t>
            </a:r>
            <a:endParaRPr sz="1600">
              <a:latin typeface="Arial"/>
              <a:cs typeface="Arial"/>
            </a:endParaRPr>
          </a:p>
          <a:p>
            <a:pPr marL="12065" marR="5080" indent="1905" algn="ctr">
              <a:lnSpc>
                <a:spcPct val="150000"/>
              </a:lnSpc>
              <a:spcBef>
                <a:spcPts val="290"/>
              </a:spcBef>
            </a:pPr>
            <a:r>
              <a:rPr sz="1600" b="1" spc="-5" dirty="0">
                <a:latin typeface="Arial"/>
                <a:cs typeface="Arial"/>
              </a:rPr>
              <a:t>Sanal Sınıf  Merkezi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kullanıcı</a:t>
            </a:r>
            <a:endParaRPr sz="1600">
              <a:latin typeface="Arial"/>
              <a:cs typeface="Arial"/>
            </a:endParaRPr>
          </a:p>
          <a:p>
            <a:pPr marL="12065" marR="5080" algn="ctr">
              <a:lnSpc>
                <a:spcPct val="135000"/>
              </a:lnSpc>
              <a:spcBef>
                <a:spcPts val="290"/>
              </a:spcBef>
            </a:pPr>
            <a:r>
              <a:rPr sz="1600" b="1" spc="-10" dirty="0">
                <a:latin typeface="Arial"/>
                <a:cs typeface="Arial"/>
              </a:rPr>
              <a:t>adınız </a:t>
            </a:r>
            <a:r>
              <a:rPr sz="1600" b="1" spc="-15" dirty="0">
                <a:latin typeface="Arial"/>
                <a:cs typeface="Arial"/>
              </a:rPr>
              <a:t>ve </a:t>
            </a:r>
            <a:r>
              <a:rPr sz="1600" b="1" spc="-5" dirty="0">
                <a:latin typeface="Arial"/>
                <a:cs typeface="Arial"/>
              </a:rPr>
              <a:t>şifreniz  T.C.Kimlik</a:t>
            </a:r>
            <a:endParaRPr sz="1600">
              <a:latin typeface="Arial"/>
              <a:cs typeface="Arial"/>
            </a:endParaRPr>
          </a:p>
          <a:p>
            <a:pPr marL="13970" algn="ctr">
              <a:lnSpc>
                <a:spcPct val="100000"/>
              </a:lnSpc>
              <a:spcBef>
                <a:spcPts val="1245"/>
              </a:spcBef>
            </a:pPr>
            <a:r>
              <a:rPr sz="1600" b="1" spc="-10" dirty="0">
                <a:latin typeface="Arial"/>
                <a:cs typeface="Arial"/>
              </a:rPr>
              <a:t>Numaranızdır.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5250" y="2059876"/>
            <a:ext cx="6906259" cy="3767454"/>
            <a:chOff x="95250" y="2059876"/>
            <a:chExt cx="6906259" cy="3767454"/>
          </a:xfrm>
        </p:grpSpPr>
        <p:sp>
          <p:nvSpPr>
            <p:cNvPr id="8" name="object 8"/>
            <p:cNvSpPr/>
            <p:nvPr/>
          </p:nvSpPr>
          <p:spPr>
            <a:xfrm>
              <a:off x="358775" y="2059876"/>
              <a:ext cx="6642100" cy="37672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41094" y="3195066"/>
              <a:ext cx="5360035" cy="659765"/>
            </a:xfrm>
            <a:custGeom>
              <a:avLst/>
              <a:gdLst/>
              <a:ahLst/>
              <a:cxnLst/>
              <a:rect l="l" t="t" r="r" b="b"/>
              <a:pathLst>
                <a:path w="5360034" h="659764">
                  <a:moveTo>
                    <a:pt x="3937" y="0"/>
                  </a:moveTo>
                  <a:lnTo>
                    <a:pt x="0" y="37973"/>
                  </a:lnTo>
                  <a:lnTo>
                    <a:pt x="5250307" y="597916"/>
                  </a:lnTo>
                  <a:lnTo>
                    <a:pt x="5193791" y="623316"/>
                  </a:lnTo>
                  <a:lnTo>
                    <a:pt x="5187604" y="627709"/>
                  </a:lnTo>
                  <a:lnTo>
                    <a:pt x="5183727" y="633888"/>
                  </a:lnTo>
                  <a:lnTo>
                    <a:pt x="5182469" y="641068"/>
                  </a:lnTo>
                  <a:lnTo>
                    <a:pt x="5184139" y="648462"/>
                  </a:lnTo>
                  <a:lnTo>
                    <a:pt x="5188551" y="654629"/>
                  </a:lnTo>
                  <a:lnTo>
                    <a:pt x="5194760" y="658463"/>
                  </a:lnTo>
                  <a:lnTo>
                    <a:pt x="5201945" y="659677"/>
                  </a:lnTo>
                  <a:lnTo>
                    <a:pt x="5209285" y="657987"/>
                  </a:lnTo>
                  <a:lnTo>
                    <a:pt x="5359908" y="590550"/>
                  </a:lnTo>
                  <a:lnTo>
                    <a:pt x="5226938" y="492760"/>
                  </a:lnTo>
                  <a:lnTo>
                    <a:pt x="5220130" y="489573"/>
                  </a:lnTo>
                  <a:lnTo>
                    <a:pt x="5212857" y="489267"/>
                  </a:lnTo>
                  <a:lnTo>
                    <a:pt x="5205989" y="491724"/>
                  </a:lnTo>
                  <a:lnTo>
                    <a:pt x="5254371" y="560070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950" y="2972816"/>
              <a:ext cx="1945005" cy="484505"/>
            </a:xfrm>
            <a:custGeom>
              <a:avLst/>
              <a:gdLst/>
              <a:ahLst/>
              <a:cxnLst/>
              <a:rect l="l" t="t" r="r" b="b"/>
              <a:pathLst>
                <a:path w="1945005" h="484504">
                  <a:moveTo>
                    <a:pt x="0" y="242062"/>
                  </a:moveTo>
                  <a:lnTo>
                    <a:pt x="23438" y="188981"/>
                  </a:lnTo>
                  <a:lnTo>
                    <a:pt x="63541" y="155791"/>
                  </a:lnTo>
                  <a:lnTo>
                    <a:pt x="121470" y="124795"/>
                  </a:lnTo>
                  <a:lnTo>
                    <a:pt x="195722" y="96367"/>
                  </a:lnTo>
                  <a:lnTo>
                    <a:pt x="238499" y="83233"/>
                  </a:lnTo>
                  <a:lnTo>
                    <a:pt x="284792" y="70881"/>
                  </a:lnTo>
                  <a:lnTo>
                    <a:pt x="334414" y="59358"/>
                  </a:lnTo>
                  <a:lnTo>
                    <a:pt x="387177" y="48711"/>
                  </a:lnTo>
                  <a:lnTo>
                    <a:pt x="442892" y="38986"/>
                  </a:lnTo>
                  <a:lnTo>
                    <a:pt x="501372" y="30230"/>
                  </a:lnTo>
                  <a:lnTo>
                    <a:pt x="562429" y="22490"/>
                  </a:lnTo>
                  <a:lnTo>
                    <a:pt x="625874" y="15813"/>
                  </a:lnTo>
                  <a:lnTo>
                    <a:pt x="691520" y="10245"/>
                  </a:lnTo>
                  <a:lnTo>
                    <a:pt x="759179" y="5832"/>
                  </a:lnTo>
                  <a:lnTo>
                    <a:pt x="828662" y="2623"/>
                  </a:lnTo>
                  <a:lnTo>
                    <a:pt x="899781" y="663"/>
                  </a:lnTo>
                  <a:lnTo>
                    <a:pt x="972350" y="0"/>
                  </a:lnTo>
                  <a:lnTo>
                    <a:pt x="1044921" y="663"/>
                  </a:lnTo>
                  <a:lnTo>
                    <a:pt x="1116044" y="2623"/>
                  </a:lnTo>
                  <a:lnTo>
                    <a:pt x="1185531" y="5832"/>
                  </a:lnTo>
                  <a:lnTo>
                    <a:pt x="1253193" y="10245"/>
                  </a:lnTo>
                  <a:lnTo>
                    <a:pt x="1318842" y="15813"/>
                  </a:lnTo>
                  <a:lnTo>
                    <a:pt x="1382290" y="22490"/>
                  </a:lnTo>
                  <a:lnTo>
                    <a:pt x="1443350" y="30230"/>
                  </a:lnTo>
                  <a:lnTo>
                    <a:pt x="1501833" y="38986"/>
                  </a:lnTo>
                  <a:lnTo>
                    <a:pt x="1557552" y="48711"/>
                  </a:lnTo>
                  <a:lnTo>
                    <a:pt x="1610317" y="59358"/>
                  </a:lnTo>
                  <a:lnTo>
                    <a:pt x="1659942" y="70881"/>
                  </a:lnTo>
                  <a:lnTo>
                    <a:pt x="1706238" y="83233"/>
                  </a:lnTo>
                  <a:lnTo>
                    <a:pt x="1749017" y="96367"/>
                  </a:lnTo>
                  <a:lnTo>
                    <a:pt x="1788091" y="110237"/>
                  </a:lnTo>
                  <a:lnTo>
                    <a:pt x="1854374" y="139995"/>
                  </a:lnTo>
                  <a:lnTo>
                    <a:pt x="1903580" y="172135"/>
                  </a:lnTo>
                  <a:lnTo>
                    <a:pt x="1934207" y="206281"/>
                  </a:lnTo>
                  <a:lnTo>
                    <a:pt x="1944751" y="242062"/>
                  </a:lnTo>
                  <a:lnTo>
                    <a:pt x="1942083" y="260132"/>
                  </a:lnTo>
                  <a:lnTo>
                    <a:pt x="1921310" y="295142"/>
                  </a:lnTo>
                  <a:lnTo>
                    <a:pt x="1881205" y="328332"/>
                  </a:lnTo>
                  <a:lnTo>
                    <a:pt x="1823273" y="359328"/>
                  </a:lnTo>
                  <a:lnTo>
                    <a:pt x="1749017" y="387756"/>
                  </a:lnTo>
                  <a:lnTo>
                    <a:pt x="1706238" y="400890"/>
                  </a:lnTo>
                  <a:lnTo>
                    <a:pt x="1659942" y="413242"/>
                  </a:lnTo>
                  <a:lnTo>
                    <a:pt x="1610317" y="424765"/>
                  </a:lnTo>
                  <a:lnTo>
                    <a:pt x="1557552" y="435412"/>
                  </a:lnTo>
                  <a:lnTo>
                    <a:pt x="1501833" y="445137"/>
                  </a:lnTo>
                  <a:lnTo>
                    <a:pt x="1443350" y="453893"/>
                  </a:lnTo>
                  <a:lnTo>
                    <a:pt x="1382290" y="461633"/>
                  </a:lnTo>
                  <a:lnTo>
                    <a:pt x="1318842" y="468310"/>
                  </a:lnTo>
                  <a:lnTo>
                    <a:pt x="1253193" y="473878"/>
                  </a:lnTo>
                  <a:lnTo>
                    <a:pt x="1185531" y="478291"/>
                  </a:lnTo>
                  <a:lnTo>
                    <a:pt x="1116044" y="481500"/>
                  </a:lnTo>
                  <a:lnTo>
                    <a:pt x="1044921" y="483460"/>
                  </a:lnTo>
                  <a:lnTo>
                    <a:pt x="972350" y="484124"/>
                  </a:lnTo>
                  <a:lnTo>
                    <a:pt x="899781" y="483460"/>
                  </a:lnTo>
                  <a:lnTo>
                    <a:pt x="828662" y="481500"/>
                  </a:lnTo>
                  <a:lnTo>
                    <a:pt x="759179" y="478291"/>
                  </a:lnTo>
                  <a:lnTo>
                    <a:pt x="691520" y="473878"/>
                  </a:lnTo>
                  <a:lnTo>
                    <a:pt x="625874" y="468310"/>
                  </a:lnTo>
                  <a:lnTo>
                    <a:pt x="562429" y="461633"/>
                  </a:lnTo>
                  <a:lnTo>
                    <a:pt x="501372" y="453893"/>
                  </a:lnTo>
                  <a:lnTo>
                    <a:pt x="442892" y="445137"/>
                  </a:lnTo>
                  <a:lnTo>
                    <a:pt x="387177" y="435412"/>
                  </a:lnTo>
                  <a:lnTo>
                    <a:pt x="334414" y="424765"/>
                  </a:lnTo>
                  <a:lnTo>
                    <a:pt x="284792" y="413242"/>
                  </a:lnTo>
                  <a:lnTo>
                    <a:pt x="238499" y="400890"/>
                  </a:lnTo>
                  <a:lnTo>
                    <a:pt x="195722" y="387756"/>
                  </a:lnTo>
                  <a:lnTo>
                    <a:pt x="156650" y="373886"/>
                  </a:lnTo>
                  <a:lnTo>
                    <a:pt x="90371" y="344128"/>
                  </a:lnTo>
                  <a:lnTo>
                    <a:pt x="41167" y="311988"/>
                  </a:lnTo>
                  <a:lnTo>
                    <a:pt x="10542" y="277842"/>
                  </a:lnTo>
                  <a:lnTo>
                    <a:pt x="0" y="242062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Resim 10" descr="Kırıkkale Üniversitesi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23"/>
          <a:stretch/>
        </p:blipFill>
        <p:spPr bwMode="auto">
          <a:xfrm>
            <a:off x="34775" y="6237255"/>
            <a:ext cx="648000" cy="6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5933" y="1583562"/>
            <a:ext cx="22479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200" spc="-5" dirty="0" err="1">
                <a:solidFill>
                  <a:srgbClr val="FF0000"/>
                </a:solidFill>
              </a:rPr>
              <a:t>T.C.Kimlik</a:t>
            </a:r>
            <a:r>
              <a:rPr sz="1200" spc="-80" dirty="0">
                <a:solidFill>
                  <a:srgbClr val="FF0000"/>
                </a:solidFill>
              </a:rPr>
              <a:t> </a:t>
            </a:r>
            <a:r>
              <a:rPr sz="1200" spc="-5" dirty="0" err="1" smtClean="0">
                <a:solidFill>
                  <a:srgbClr val="FF0000"/>
                </a:solidFill>
              </a:rPr>
              <a:t>Numaranız</a:t>
            </a:r>
            <a:r>
              <a:rPr lang="tr-TR" sz="1200" spc="-5" dirty="0" smtClean="0">
                <a:solidFill>
                  <a:srgbClr val="FF0000"/>
                </a:solidFill>
              </a:rPr>
              <a:t/>
            </a:r>
            <a:br>
              <a:rPr lang="tr-TR" sz="1200" spc="-5" dirty="0" smtClean="0">
                <a:solidFill>
                  <a:srgbClr val="FF0000"/>
                </a:solidFill>
              </a:rPr>
            </a:br>
            <a:r>
              <a:rPr sz="1200" spc="-5" dirty="0" smtClean="0">
                <a:solidFill>
                  <a:srgbClr val="FF0000"/>
                </a:solidFill>
              </a:rPr>
              <a:t>  </a:t>
            </a:r>
            <a:r>
              <a:rPr lang="tr-TR" sz="1200" spc="-5" dirty="0" smtClean="0">
                <a:solidFill>
                  <a:srgbClr val="FF0000"/>
                </a:solidFill>
              </a:rPr>
              <a:t/>
            </a:r>
            <a:br>
              <a:rPr lang="tr-TR" sz="1200" spc="-5" dirty="0" smtClean="0">
                <a:solidFill>
                  <a:srgbClr val="FF0000"/>
                </a:solidFill>
              </a:rPr>
            </a:br>
            <a:r>
              <a:rPr sz="1200" spc="-5" dirty="0" err="1" smtClean="0">
                <a:solidFill>
                  <a:srgbClr val="FF0000"/>
                </a:solidFill>
              </a:rPr>
              <a:t>T.C.Kimlik</a:t>
            </a:r>
            <a:r>
              <a:rPr sz="1200" spc="-50" dirty="0" smtClean="0">
                <a:solidFill>
                  <a:srgbClr val="FF0000"/>
                </a:solidFill>
              </a:rPr>
              <a:t> </a:t>
            </a:r>
            <a:r>
              <a:rPr sz="1200" spc="-5" dirty="0">
                <a:solidFill>
                  <a:srgbClr val="FF0000"/>
                </a:solidFill>
              </a:rPr>
              <a:t>Numaranız</a:t>
            </a:r>
            <a:endParaRPr sz="1800" dirty="0"/>
          </a:p>
        </p:txBody>
      </p:sp>
      <p:pic>
        <p:nvPicPr>
          <p:cNvPr id="3" name="Resim 2" descr="Kırıkkale Üniversitesi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23"/>
          <a:stretch/>
        </p:blipFill>
        <p:spPr bwMode="auto">
          <a:xfrm>
            <a:off x="73448" y="6239671"/>
            <a:ext cx="648000" cy="6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207" y="0"/>
            <a:ext cx="9003791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765048"/>
            <a:ext cx="5887974" cy="2808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3608" y="4417314"/>
            <a:ext cx="781304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715AB"/>
                </a:solidFill>
                <a:latin typeface="Arial"/>
                <a:cs typeface="Arial"/>
              </a:rPr>
              <a:t>Uzaktan Eğitim, zamandan </a:t>
            </a:r>
            <a:r>
              <a:rPr sz="1800" b="1" spc="-10" dirty="0">
                <a:solidFill>
                  <a:srgbClr val="2715AB"/>
                </a:solidFill>
                <a:latin typeface="Arial"/>
                <a:cs typeface="Arial"/>
              </a:rPr>
              <a:t>ve </a:t>
            </a:r>
            <a:r>
              <a:rPr sz="1800" b="1" spc="-5" dirty="0">
                <a:solidFill>
                  <a:srgbClr val="2715AB"/>
                </a:solidFill>
                <a:latin typeface="Arial"/>
                <a:cs typeface="Arial"/>
              </a:rPr>
              <a:t>mekandan bağımsız </a:t>
            </a:r>
            <a:r>
              <a:rPr sz="1800" b="1" dirty="0">
                <a:solidFill>
                  <a:srgbClr val="2715AB"/>
                </a:solidFill>
                <a:latin typeface="Arial"/>
                <a:cs typeface="Arial"/>
              </a:rPr>
              <a:t>bir </a:t>
            </a:r>
            <a:r>
              <a:rPr sz="1800" b="1" spc="-5" dirty="0">
                <a:solidFill>
                  <a:srgbClr val="2715AB"/>
                </a:solidFill>
                <a:latin typeface="Arial"/>
                <a:cs typeface="Arial"/>
              </a:rPr>
              <a:t>eğitim</a:t>
            </a:r>
            <a:r>
              <a:rPr sz="1800" b="1" spc="90" dirty="0">
                <a:solidFill>
                  <a:srgbClr val="2715AB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715AB"/>
                </a:solidFill>
                <a:latin typeface="Arial"/>
                <a:cs typeface="Arial"/>
              </a:rPr>
              <a:t>sistemidir.</a:t>
            </a:r>
            <a:endParaRPr sz="1800" dirty="0">
              <a:latin typeface="Arial"/>
              <a:cs typeface="Arial"/>
            </a:endParaRPr>
          </a:p>
          <a:p>
            <a:pPr marL="396240" marR="397510" algn="ctr">
              <a:lnSpc>
                <a:spcPts val="4320"/>
              </a:lnSpc>
              <a:spcBef>
                <a:spcPts val="500"/>
              </a:spcBef>
            </a:pPr>
            <a:r>
              <a:rPr sz="1800" b="1" spc="-5" dirty="0">
                <a:solidFill>
                  <a:srgbClr val="2715AB"/>
                </a:solidFill>
                <a:latin typeface="Arial"/>
                <a:cs typeface="Arial"/>
              </a:rPr>
              <a:t>Üniversitemizde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Eşzamanlı (Senkron) </a:t>
            </a:r>
            <a:r>
              <a:rPr sz="2700" b="1" spc="-22" baseline="9259" dirty="0">
                <a:solidFill>
                  <a:srgbClr val="2715AB"/>
                </a:solidFill>
                <a:latin typeface="Arial"/>
                <a:cs typeface="Arial"/>
              </a:rPr>
              <a:t>ve </a:t>
            </a:r>
            <a:r>
              <a:rPr sz="1800" b="1" spc="-5" dirty="0">
                <a:solidFill>
                  <a:srgbClr val="FF0066"/>
                </a:solidFill>
                <a:latin typeface="Arial"/>
                <a:cs typeface="Arial"/>
              </a:rPr>
              <a:t>Eşzamansız (Asenkron)  </a:t>
            </a:r>
            <a:r>
              <a:rPr sz="1800" b="1" spc="-5" dirty="0">
                <a:solidFill>
                  <a:srgbClr val="2715AB"/>
                </a:solidFill>
                <a:latin typeface="Arial"/>
                <a:cs typeface="Arial"/>
              </a:rPr>
              <a:t>eğitim birlikte</a:t>
            </a:r>
            <a:r>
              <a:rPr sz="1800" b="1" dirty="0">
                <a:solidFill>
                  <a:srgbClr val="2715AB"/>
                </a:solidFill>
                <a:latin typeface="Arial"/>
                <a:cs typeface="Arial"/>
              </a:rPr>
              <a:t> uygulanmaktadır.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5" name="Resim 4" descr="Kırıkkale Üniversitesi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23"/>
          <a:stretch/>
        </p:blipFill>
        <p:spPr bwMode="auto">
          <a:xfrm>
            <a:off x="109862" y="6210956"/>
            <a:ext cx="648000" cy="6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5287" y="333375"/>
              <a:ext cx="5905500" cy="45751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290672" y="838200"/>
            <a:ext cx="2660714" cy="4627677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28575" algn="ctr">
              <a:lnSpc>
                <a:spcPct val="100000"/>
              </a:lnSpc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Aktif</a:t>
            </a:r>
            <a:r>
              <a:rPr sz="14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Toplantılar</a:t>
            </a:r>
            <a:endParaRPr sz="1400" dirty="0">
              <a:latin typeface="Arial"/>
              <a:cs typeface="Arial"/>
            </a:endParaRPr>
          </a:p>
          <a:p>
            <a:pPr marL="12700" marR="5080" indent="1270" algn="ctr">
              <a:lnSpc>
                <a:spcPct val="150000"/>
              </a:lnSpc>
            </a:pP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Bölümünden  </a:t>
            </a:r>
            <a:r>
              <a:rPr sz="1400" spc="-5" dirty="0">
                <a:latin typeface="Arial"/>
                <a:cs typeface="Arial"/>
              </a:rPr>
              <a:t>önümüzdeki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günlerde  planlanan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İnternet</a:t>
            </a:r>
            <a:endParaRPr sz="1400" dirty="0">
              <a:latin typeface="Arial"/>
              <a:cs typeface="Arial"/>
            </a:endParaRPr>
          </a:p>
          <a:p>
            <a:pPr marL="132715" marR="123825" algn="ctr">
              <a:lnSpc>
                <a:spcPct val="135600"/>
              </a:lnSpc>
            </a:pPr>
            <a:r>
              <a:rPr sz="1400" spc="-5" dirty="0">
                <a:latin typeface="Arial"/>
                <a:cs typeface="Arial"/>
              </a:rPr>
              <a:t>üzerinden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derslerin  listesine</a:t>
            </a:r>
            <a:endParaRPr sz="1400" dirty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400" spc="-5" dirty="0" err="1">
                <a:latin typeface="Arial"/>
                <a:cs typeface="Arial"/>
              </a:rPr>
              <a:t>ulaşabilirsiniz</a:t>
            </a:r>
            <a:r>
              <a:rPr sz="1400" spc="-5" dirty="0" smtClean="0">
                <a:latin typeface="Arial"/>
                <a:cs typeface="Arial"/>
              </a:rPr>
              <a:t>.</a:t>
            </a:r>
            <a:endParaRPr lang="tr-TR" sz="1400" spc="-5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  <a:p>
            <a:pPr marL="83820" marR="48260" algn="ctr">
              <a:lnSpc>
                <a:spcPct val="150000"/>
              </a:lnSpc>
            </a:pP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Arşivdeki</a:t>
            </a:r>
            <a:r>
              <a:rPr sz="14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Toplantılar  </a:t>
            </a:r>
            <a:r>
              <a:rPr sz="1400" spc="-5" dirty="0">
                <a:latin typeface="Arial"/>
                <a:cs typeface="Arial"/>
              </a:rPr>
              <a:t>ile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geçmişteki</a:t>
            </a:r>
            <a:endParaRPr sz="1400" dirty="0">
              <a:latin typeface="Arial"/>
              <a:cs typeface="Arial"/>
            </a:endParaRPr>
          </a:p>
          <a:p>
            <a:pPr marL="78105" marR="65405" algn="ctr">
              <a:lnSpc>
                <a:spcPts val="3240"/>
              </a:lnSpc>
            </a:pPr>
            <a:r>
              <a:rPr sz="1400" spc="-5" dirty="0">
                <a:latin typeface="Arial"/>
                <a:cs typeface="Arial"/>
              </a:rPr>
              <a:t>toplantıların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kaydına  </a:t>
            </a:r>
            <a:r>
              <a:rPr sz="1400" spc="-5" dirty="0" err="1">
                <a:latin typeface="Arial"/>
                <a:cs typeface="Arial"/>
              </a:rPr>
              <a:t>ulaşabilirsiniz</a:t>
            </a:r>
            <a:r>
              <a:rPr sz="1400" spc="-5" dirty="0" smtClean="0">
                <a:latin typeface="Arial"/>
                <a:cs typeface="Arial"/>
              </a:rPr>
              <a:t>.</a:t>
            </a:r>
            <a:endParaRPr lang="tr-TR" sz="1400" spc="-5" dirty="0" smtClean="0">
              <a:latin typeface="Arial"/>
              <a:cs typeface="Arial"/>
            </a:endParaRPr>
          </a:p>
          <a:p>
            <a:pPr marL="78105" marR="65405" algn="ctr">
              <a:lnSpc>
                <a:spcPts val="3240"/>
              </a:lnSpc>
            </a:pP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Devam</a:t>
            </a:r>
            <a:r>
              <a:rPr sz="1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Durumunuz</a:t>
            </a:r>
            <a:endParaRPr sz="1400" dirty="0">
              <a:latin typeface="Arial"/>
              <a:cs typeface="Arial"/>
            </a:endParaRPr>
          </a:p>
          <a:p>
            <a:pPr marL="42545" marR="38100" indent="4445" algn="ctr">
              <a:lnSpc>
                <a:spcPct val="135100"/>
              </a:lnSpc>
            </a:pPr>
            <a:r>
              <a:rPr sz="1400" spc="-5" dirty="0">
                <a:latin typeface="Arial"/>
                <a:cs typeface="Arial"/>
              </a:rPr>
              <a:t>bölümü </a:t>
            </a:r>
            <a:r>
              <a:rPr sz="1400" dirty="0">
                <a:latin typeface="Arial"/>
                <a:cs typeface="Arial"/>
              </a:rPr>
              <a:t>ile </a:t>
            </a:r>
            <a:r>
              <a:rPr sz="1400" spc="-5" dirty="0">
                <a:latin typeface="Arial"/>
                <a:cs typeface="Arial"/>
              </a:rPr>
              <a:t>devam  durumunuz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sistemde</a:t>
            </a:r>
            <a:endParaRPr sz="1400" dirty="0">
              <a:latin typeface="Arial"/>
              <a:cs typeface="Arial"/>
            </a:endParaRPr>
          </a:p>
          <a:p>
            <a:pPr marL="13970" algn="ctr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saklanmaktadır.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6" name="Resim 5" descr="Kırıkkale Üniversitesi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23"/>
          <a:stretch/>
        </p:blipFill>
        <p:spPr bwMode="auto">
          <a:xfrm>
            <a:off x="71287" y="6245347"/>
            <a:ext cx="648000" cy="6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750"/>
            <a:ext cx="9144000" cy="683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387" y="188213"/>
            <a:ext cx="8578850" cy="4810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6712" y="5112003"/>
            <a:ext cx="7799705" cy="1091966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40005" algn="ctr">
              <a:lnSpc>
                <a:spcPct val="100000"/>
              </a:lnSpc>
              <a:spcBef>
                <a:spcPts val="1180"/>
              </a:spcBef>
            </a:pPr>
            <a:r>
              <a:rPr sz="1600" b="1" spc="-10" dirty="0">
                <a:solidFill>
                  <a:srgbClr val="2715AB"/>
                </a:solidFill>
                <a:latin typeface="Times New Roman"/>
                <a:cs typeface="Times New Roman"/>
              </a:rPr>
              <a:t>Sohbet </a:t>
            </a:r>
            <a:r>
              <a:rPr sz="1600" spc="-15" dirty="0">
                <a:solidFill>
                  <a:srgbClr val="FF0066"/>
                </a:solidFill>
                <a:latin typeface="Times New Roman"/>
                <a:cs typeface="Times New Roman"/>
              </a:rPr>
              <a:t>bölümünden </a:t>
            </a:r>
            <a:r>
              <a:rPr sz="1600" spc="-60" dirty="0">
                <a:solidFill>
                  <a:srgbClr val="FF0066"/>
                </a:solidFill>
                <a:latin typeface="Times New Roman"/>
                <a:cs typeface="Times New Roman"/>
              </a:rPr>
              <a:t>mesaj </a:t>
            </a:r>
            <a:r>
              <a:rPr sz="1600" spc="-65" dirty="0">
                <a:solidFill>
                  <a:srgbClr val="FF0066"/>
                </a:solidFill>
                <a:latin typeface="Times New Roman"/>
                <a:cs typeface="Times New Roman"/>
              </a:rPr>
              <a:t>yazabilir </a:t>
            </a:r>
            <a:r>
              <a:rPr sz="1600" spc="-85" dirty="0">
                <a:solidFill>
                  <a:srgbClr val="FF0066"/>
                </a:solidFill>
                <a:latin typeface="Times New Roman"/>
                <a:cs typeface="Times New Roman"/>
              </a:rPr>
              <a:t>veya </a:t>
            </a:r>
            <a:r>
              <a:rPr sz="1600" spc="-20" dirty="0">
                <a:solidFill>
                  <a:srgbClr val="FF0066"/>
                </a:solidFill>
                <a:latin typeface="Times New Roman"/>
                <a:cs typeface="Times New Roman"/>
              </a:rPr>
              <a:t>söz </a:t>
            </a:r>
            <a:r>
              <a:rPr sz="1600" spc="-55" dirty="0">
                <a:solidFill>
                  <a:srgbClr val="FF0066"/>
                </a:solidFill>
                <a:latin typeface="Times New Roman"/>
                <a:cs typeface="Times New Roman"/>
              </a:rPr>
              <a:t>hakkı isteyerek</a:t>
            </a:r>
            <a:r>
              <a:rPr sz="1600" spc="-3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1600" spc="-45" dirty="0">
                <a:solidFill>
                  <a:srgbClr val="FF0066"/>
                </a:solidFill>
                <a:latin typeface="Times New Roman"/>
                <a:cs typeface="Times New Roman"/>
              </a:rPr>
              <a:t>konuşabilirsiniz.</a:t>
            </a:r>
            <a:endParaRPr sz="16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50000"/>
              </a:lnSpc>
              <a:spcBef>
                <a:spcPts val="5"/>
              </a:spcBef>
            </a:pPr>
            <a:r>
              <a:rPr sz="1600" spc="-50" dirty="0">
                <a:solidFill>
                  <a:srgbClr val="FF0066"/>
                </a:solidFill>
                <a:latin typeface="Times New Roman"/>
                <a:cs typeface="Times New Roman"/>
              </a:rPr>
              <a:t>Kaydedilen sanal </a:t>
            </a:r>
            <a:r>
              <a:rPr sz="1600" spc="-45" dirty="0">
                <a:solidFill>
                  <a:srgbClr val="FF0066"/>
                </a:solidFill>
                <a:latin typeface="Times New Roman"/>
                <a:cs typeface="Times New Roman"/>
              </a:rPr>
              <a:t>sınıf </a:t>
            </a:r>
            <a:r>
              <a:rPr sz="1600" spc="-50" dirty="0">
                <a:solidFill>
                  <a:srgbClr val="FF0066"/>
                </a:solidFill>
                <a:latin typeface="Times New Roman"/>
                <a:cs typeface="Times New Roman"/>
              </a:rPr>
              <a:t>videoları </a:t>
            </a:r>
            <a:r>
              <a:rPr sz="1600" spc="10" dirty="0">
                <a:solidFill>
                  <a:srgbClr val="FF0066"/>
                </a:solidFill>
                <a:latin typeface="Times New Roman"/>
                <a:cs typeface="Times New Roman"/>
              </a:rPr>
              <a:t>KUZEM </a:t>
            </a:r>
            <a:r>
              <a:rPr sz="1600" spc="-25" dirty="0">
                <a:solidFill>
                  <a:srgbClr val="FF0066"/>
                </a:solidFill>
                <a:latin typeface="Times New Roman"/>
                <a:cs typeface="Times New Roman"/>
              </a:rPr>
              <a:t>ders </a:t>
            </a:r>
            <a:r>
              <a:rPr sz="1600" spc="-55" dirty="0">
                <a:solidFill>
                  <a:srgbClr val="FF0066"/>
                </a:solidFill>
                <a:latin typeface="Times New Roman"/>
                <a:cs typeface="Times New Roman"/>
              </a:rPr>
              <a:t>izleme </a:t>
            </a:r>
            <a:r>
              <a:rPr sz="1600" spc="-35" dirty="0">
                <a:solidFill>
                  <a:srgbClr val="FF0066"/>
                </a:solidFill>
                <a:latin typeface="Times New Roman"/>
                <a:cs typeface="Times New Roman"/>
              </a:rPr>
              <a:t>sisteminde bulunmaktadır. </a:t>
            </a:r>
            <a:r>
              <a:rPr sz="1600" spc="-25" dirty="0">
                <a:solidFill>
                  <a:srgbClr val="FF0066"/>
                </a:solidFill>
                <a:latin typeface="Times New Roman"/>
                <a:cs typeface="Times New Roman"/>
              </a:rPr>
              <a:t>Dersler  </a:t>
            </a:r>
            <a:r>
              <a:rPr sz="1600" spc="-60" dirty="0">
                <a:solidFill>
                  <a:srgbClr val="FF0066"/>
                </a:solidFill>
                <a:latin typeface="Times New Roman"/>
                <a:cs typeface="Times New Roman"/>
              </a:rPr>
              <a:t>istenildiği </a:t>
            </a:r>
            <a:r>
              <a:rPr sz="1600" spc="-35" dirty="0">
                <a:solidFill>
                  <a:srgbClr val="FF0066"/>
                </a:solidFill>
                <a:latin typeface="Times New Roman"/>
                <a:cs typeface="Times New Roman"/>
              </a:rPr>
              <a:t>zaman </a:t>
            </a:r>
            <a:r>
              <a:rPr sz="1600" spc="-30" dirty="0">
                <a:solidFill>
                  <a:srgbClr val="FF0066"/>
                </a:solidFill>
                <a:latin typeface="Times New Roman"/>
                <a:cs typeface="Times New Roman"/>
              </a:rPr>
              <a:t>tekrar</a:t>
            </a:r>
            <a:r>
              <a:rPr sz="1600" spc="13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1600" spc="-45" dirty="0">
                <a:solidFill>
                  <a:srgbClr val="FF0066"/>
                </a:solidFill>
                <a:latin typeface="Times New Roman"/>
                <a:cs typeface="Times New Roman"/>
              </a:rPr>
              <a:t>izlenebilmektedir.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71497" y="4019422"/>
            <a:ext cx="5452745" cy="1316355"/>
          </a:xfrm>
          <a:custGeom>
            <a:avLst/>
            <a:gdLst/>
            <a:ahLst/>
            <a:cxnLst/>
            <a:rect l="l" t="t" r="r" b="b"/>
            <a:pathLst>
              <a:path w="5452745" h="1316354">
                <a:moveTo>
                  <a:pt x="5444235" y="0"/>
                </a:moveTo>
                <a:lnTo>
                  <a:pt x="101219" y="1223645"/>
                </a:lnTo>
                <a:lnTo>
                  <a:pt x="146431" y="1181227"/>
                </a:lnTo>
                <a:lnTo>
                  <a:pt x="150856" y="1175109"/>
                </a:lnTo>
                <a:lnTo>
                  <a:pt x="134000" y="1148349"/>
                </a:lnTo>
                <a:lnTo>
                  <a:pt x="126799" y="1149534"/>
                </a:lnTo>
                <a:lnTo>
                  <a:pt x="120396" y="1153540"/>
                </a:lnTo>
                <a:lnTo>
                  <a:pt x="0" y="1266317"/>
                </a:lnTo>
                <a:lnTo>
                  <a:pt x="157479" y="1315592"/>
                </a:lnTo>
                <a:lnTo>
                  <a:pt x="164996" y="1316325"/>
                </a:lnTo>
                <a:lnTo>
                  <a:pt x="171989" y="1314211"/>
                </a:lnTo>
                <a:lnTo>
                  <a:pt x="177696" y="1309645"/>
                </a:lnTo>
                <a:lnTo>
                  <a:pt x="181356" y="1303020"/>
                </a:lnTo>
                <a:lnTo>
                  <a:pt x="182161" y="1295503"/>
                </a:lnTo>
                <a:lnTo>
                  <a:pt x="180086" y="1288510"/>
                </a:lnTo>
                <a:lnTo>
                  <a:pt x="175533" y="1282803"/>
                </a:lnTo>
                <a:lnTo>
                  <a:pt x="168909" y="1279143"/>
                </a:lnTo>
                <a:lnTo>
                  <a:pt x="109854" y="1260729"/>
                </a:lnTo>
                <a:lnTo>
                  <a:pt x="5452618" y="37083"/>
                </a:lnTo>
                <a:lnTo>
                  <a:pt x="54442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val 5"/>
          <p:cNvSpPr/>
          <p:nvPr/>
        </p:nvSpPr>
        <p:spPr>
          <a:xfrm>
            <a:off x="7696200" y="1066800"/>
            <a:ext cx="609600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 descr="Kırıkkale Üniversitesi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23"/>
          <a:stretch/>
        </p:blipFill>
        <p:spPr bwMode="auto">
          <a:xfrm>
            <a:off x="73448" y="6229163"/>
            <a:ext cx="648000" cy="6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207" y="66679"/>
            <a:ext cx="9003791" cy="6790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66892" y="671829"/>
            <a:ext cx="3529329" cy="39831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1005" indent="-182880" algn="ctr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"/>
              <a:tabLst>
                <a:tab pos="421640" algn="l"/>
              </a:tabLst>
            </a:pPr>
            <a:r>
              <a:rPr sz="1400" spc="-5" dirty="0">
                <a:solidFill>
                  <a:srgbClr val="2715AB"/>
                </a:solidFill>
                <a:latin typeface="Arial"/>
                <a:cs typeface="Arial"/>
              </a:rPr>
              <a:t>Öğrenciler derslerini</a:t>
            </a:r>
            <a:r>
              <a:rPr sz="1400" spc="-25" dirty="0">
                <a:solidFill>
                  <a:srgbClr val="2715AB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715AB"/>
                </a:solidFill>
                <a:latin typeface="Arial"/>
                <a:cs typeface="Arial"/>
              </a:rPr>
              <a:t>internet</a:t>
            </a:r>
            <a:endParaRPr sz="1400" dirty="0">
              <a:latin typeface="Arial"/>
              <a:cs typeface="Arial"/>
            </a:endParaRPr>
          </a:p>
          <a:p>
            <a:pPr marL="55880" marR="48260" algn="ctr">
              <a:lnSpc>
                <a:spcPts val="4320"/>
              </a:lnSpc>
              <a:spcBef>
                <a:spcPts val="505"/>
              </a:spcBef>
            </a:pPr>
            <a:r>
              <a:rPr sz="1400" spc="-5" dirty="0">
                <a:solidFill>
                  <a:srgbClr val="2715AB"/>
                </a:solidFill>
                <a:latin typeface="Arial"/>
                <a:cs typeface="Arial"/>
              </a:rPr>
              <a:t>üzerinden takip edebilmekte, ders  seçimlerini </a:t>
            </a:r>
            <a:r>
              <a:rPr sz="1400" spc="-10" dirty="0">
                <a:solidFill>
                  <a:srgbClr val="2715AB"/>
                </a:solidFill>
                <a:latin typeface="Arial"/>
                <a:cs typeface="Arial"/>
              </a:rPr>
              <a:t>yaparak</a:t>
            </a:r>
            <a:r>
              <a:rPr sz="1400" spc="10" dirty="0">
                <a:solidFill>
                  <a:srgbClr val="2715AB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715AB"/>
                </a:solidFill>
                <a:latin typeface="Arial"/>
                <a:cs typeface="Arial"/>
              </a:rPr>
              <a:t>içeriklerini</a:t>
            </a:r>
            <a:endParaRPr sz="1400" dirty="0">
              <a:latin typeface="Arial"/>
              <a:cs typeface="Arial"/>
            </a:endParaRPr>
          </a:p>
          <a:p>
            <a:pPr marL="4445" algn="ctr">
              <a:spcBef>
                <a:spcPts val="1670"/>
              </a:spcBef>
            </a:pPr>
            <a:r>
              <a:rPr sz="1400" spc="-5" dirty="0">
                <a:solidFill>
                  <a:srgbClr val="2715AB"/>
                </a:solidFill>
                <a:latin typeface="Arial"/>
                <a:cs typeface="Arial"/>
              </a:rPr>
              <a:t>izleyip,</a:t>
            </a:r>
            <a:r>
              <a:rPr sz="1400" spc="-10" dirty="0">
                <a:solidFill>
                  <a:srgbClr val="2715AB"/>
                </a:solidFill>
                <a:latin typeface="Arial"/>
                <a:cs typeface="Arial"/>
              </a:rPr>
              <a:t> </a:t>
            </a:r>
            <a:r>
              <a:rPr sz="1400" spc="-5" dirty="0" err="1" smtClean="0">
                <a:solidFill>
                  <a:srgbClr val="2715AB"/>
                </a:solidFill>
                <a:latin typeface="Arial"/>
                <a:cs typeface="Arial"/>
              </a:rPr>
              <a:t>bilgisayarına</a:t>
            </a:r>
            <a:r>
              <a:rPr lang="tr-TR" sz="1400" spc="-5" dirty="0" smtClean="0">
                <a:solidFill>
                  <a:srgbClr val="2715AB"/>
                </a:solidFill>
                <a:latin typeface="Arial"/>
                <a:cs typeface="Arial"/>
              </a:rPr>
              <a:t> yükleyebilmektedirler.</a:t>
            </a:r>
            <a:endParaRPr lang="tr-TR" sz="1400" dirty="0" smtClean="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  <a:spcBef>
                <a:spcPts val="1670"/>
              </a:spcBef>
            </a:pPr>
            <a:endParaRPr sz="1400" dirty="0">
              <a:latin typeface="Arial"/>
              <a:cs typeface="Arial"/>
            </a:endParaRPr>
          </a:p>
          <a:p>
            <a:pPr marL="38100" marR="30480" lvl="1" indent="321310" algn="ctr">
              <a:lnSpc>
                <a:spcPct val="200000"/>
              </a:lnSpc>
              <a:spcBef>
                <a:spcPts val="5"/>
              </a:spcBef>
              <a:buSzPct val="94444"/>
              <a:buFont typeface="Wingdings"/>
              <a:buChar char=""/>
              <a:tabLst>
                <a:tab pos="542290" algn="l"/>
              </a:tabLst>
            </a:pPr>
            <a:r>
              <a:rPr sz="1400" spc="-5" dirty="0" err="1" smtClean="0">
                <a:solidFill>
                  <a:srgbClr val="2715AB"/>
                </a:solidFill>
                <a:latin typeface="Arial"/>
                <a:cs typeface="Arial"/>
              </a:rPr>
              <a:t>Öğretim</a:t>
            </a:r>
            <a:r>
              <a:rPr sz="1400" spc="-5" dirty="0" smtClean="0">
                <a:solidFill>
                  <a:srgbClr val="2715AB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715AB"/>
                </a:solidFill>
                <a:latin typeface="Arial"/>
                <a:cs typeface="Arial"/>
              </a:rPr>
              <a:t>Elemanları küçük  sınavlar </a:t>
            </a:r>
            <a:r>
              <a:rPr sz="1400" dirty="0">
                <a:solidFill>
                  <a:srgbClr val="2715AB"/>
                </a:solidFill>
                <a:latin typeface="Arial"/>
                <a:cs typeface="Arial"/>
              </a:rPr>
              <a:t>ve </a:t>
            </a:r>
            <a:r>
              <a:rPr sz="1400" spc="-5" dirty="0">
                <a:solidFill>
                  <a:srgbClr val="2715AB"/>
                </a:solidFill>
                <a:latin typeface="Arial"/>
                <a:cs typeface="Arial"/>
              </a:rPr>
              <a:t>ödevler ile</a:t>
            </a:r>
            <a:r>
              <a:rPr sz="1400" spc="-60" dirty="0">
                <a:solidFill>
                  <a:srgbClr val="2715AB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715AB"/>
                </a:solidFill>
                <a:latin typeface="Arial"/>
                <a:cs typeface="Arial"/>
              </a:rPr>
              <a:t>öğrencilerin</a:t>
            </a:r>
            <a:endParaRPr sz="1400" dirty="0">
              <a:latin typeface="Arial"/>
              <a:cs typeface="Arial"/>
            </a:endParaRPr>
          </a:p>
          <a:p>
            <a:pPr marL="883919" marR="442595" indent="-431800" algn="ctr">
              <a:lnSpc>
                <a:spcPct val="200000"/>
              </a:lnSpc>
            </a:pPr>
            <a:r>
              <a:rPr sz="1400" spc="-5" dirty="0">
                <a:solidFill>
                  <a:srgbClr val="2715AB"/>
                </a:solidFill>
                <a:latin typeface="Arial"/>
                <a:cs typeface="Arial"/>
              </a:rPr>
              <a:t>ö</a:t>
            </a:r>
            <a:r>
              <a:rPr sz="1400" spc="-10" dirty="0">
                <a:solidFill>
                  <a:srgbClr val="2715AB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2715AB"/>
                </a:solidFill>
                <a:latin typeface="Arial"/>
                <a:cs typeface="Arial"/>
              </a:rPr>
              <a:t>çm</a:t>
            </a:r>
            <a:r>
              <a:rPr sz="1400" spc="-5" dirty="0">
                <a:solidFill>
                  <a:srgbClr val="2715AB"/>
                </a:solidFill>
                <a:latin typeface="Arial"/>
                <a:cs typeface="Arial"/>
              </a:rPr>
              <a:t>e</a:t>
            </a:r>
            <a:r>
              <a:rPr sz="1400" baseline="9259" dirty="0">
                <a:solidFill>
                  <a:srgbClr val="2715AB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2715AB"/>
                </a:solidFill>
                <a:latin typeface="Arial"/>
                <a:cs typeface="Arial"/>
              </a:rPr>
              <a:t>d</a:t>
            </a:r>
            <a:r>
              <a:rPr sz="1400" spc="-10" dirty="0">
                <a:solidFill>
                  <a:srgbClr val="2715AB"/>
                </a:solidFill>
                <a:latin typeface="Arial"/>
                <a:cs typeface="Arial"/>
              </a:rPr>
              <a:t>e</a:t>
            </a:r>
            <a:r>
              <a:rPr sz="1400" spc="5" dirty="0">
                <a:solidFill>
                  <a:srgbClr val="2715AB"/>
                </a:solidFill>
                <a:latin typeface="Arial"/>
                <a:cs typeface="Arial"/>
              </a:rPr>
              <a:t>ğ</a:t>
            </a:r>
            <a:r>
              <a:rPr sz="1400" spc="-5" dirty="0">
                <a:solidFill>
                  <a:srgbClr val="2715AB"/>
                </a:solidFill>
                <a:latin typeface="Arial"/>
                <a:cs typeface="Arial"/>
              </a:rPr>
              <a:t>er</a:t>
            </a:r>
            <a:r>
              <a:rPr sz="1400" spc="-10" dirty="0">
                <a:solidFill>
                  <a:srgbClr val="2715AB"/>
                </a:solidFill>
                <a:latin typeface="Arial"/>
                <a:cs typeface="Arial"/>
              </a:rPr>
              <a:t>l</a:t>
            </a:r>
            <a:r>
              <a:rPr sz="1400" spc="5" dirty="0">
                <a:solidFill>
                  <a:srgbClr val="2715AB"/>
                </a:solidFill>
                <a:latin typeface="Arial"/>
                <a:cs typeface="Arial"/>
              </a:rPr>
              <a:t>e</a:t>
            </a:r>
            <a:r>
              <a:rPr sz="1400" spc="-5" dirty="0">
                <a:solidFill>
                  <a:srgbClr val="2715AB"/>
                </a:solidFill>
                <a:latin typeface="Arial"/>
                <a:cs typeface="Arial"/>
              </a:rPr>
              <a:t>ndirmeleri</a:t>
            </a:r>
            <a:r>
              <a:rPr sz="1400" spc="-10" dirty="0">
                <a:solidFill>
                  <a:srgbClr val="2715AB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2715AB"/>
                </a:solidFill>
                <a:latin typeface="Arial"/>
                <a:cs typeface="Arial"/>
              </a:rPr>
              <a:t>i  </a:t>
            </a:r>
            <a:r>
              <a:rPr sz="1400" spc="-5" dirty="0">
                <a:solidFill>
                  <a:srgbClr val="2715AB"/>
                </a:solidFill>
                <a:latin typeface="Arial"/>
                <a:cs typeface="Arial"/>
              </a:rPr>
              <a:t>yapılabilmektedir.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7087" y="620394"/>
            <a:ext cx="4465574" cy="4463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Resim 4" descr="Kırıkkale Üniversitesi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23"/>
          <a:stretch/>
        </p:blipFill>
        <p:spPr bwMode="auto">
          <a:xfrm>
            <a:off x="147625" y="6248400"/>
            <a:ext cx="648000" cy="6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750"/>
            <a:ext cx="9144000" cy="683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8500" y="898905"/>
            <a:ext cx="7979409" cy="3627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0880" marR="353060" indent="-2573020">
              <a:lnSpc>
                <a:spcPct val="15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2715AB"/>
                </a:solidFill>
                <a:latin typeface="Arial"/>
                <a:cs typeface="Arial"/>
              </a:rPr>
              <a:t>Uzaktan </a:t>
            </a:r>
            <a:r>
              <a:rPr sz="1800" i="1" dirty="0">
                <a:solidFill>
                  <a:srgbClr val="2715AB"/>
                </a:solidFill>
                <a:latin typeface="Arial"/>
                <a:cs typeface="Arial"/>
              </a:rPr>
              <a:t>Eğitim </a:t>
            </a:r>
            <a:r>
              <a:rPr sz="1800" i="1" spc="-5" dirty="0">
                <a:solidFill>
                  <a:srgbClr val="2715AB"/>
                </a:solidFill>
                <a:latin typeface="Arial"/>
                <a:cs typeface="Arial"/>
              </a:rPr>
              <a:t>Merkezi internet </a:t>
            </a:r>
            <a:r>
              <a:rPr sz="1800" i="1" dirty="0">
                <a:solidFill>
                  <a:srgbClr val="2715AB"/>
                </a:solidFill>
                <a:latin typeface="Arial"/>
                <a:cs typeface="Arial"/>
              </a:rPr>
              <a:t>sayfasına </a:t>
            </a:r>
            <a:r>
              <a:rPr sz="1800" i="1" spc="-5" dirty="0">
                <a:solidFill>
                  <a:srgbClr val="2715AB"/>
                </a:solidFill>
                <a:latin typeface="Arial"/>
                <a:cs typeface="Arial"/>
              </a:rPr>
              <a:t>aşağıdaki yollardan biri ile  ulaşılabilmektedir.</a:t>
            </a:r>
            <a:endParaRPr sz="1800" dirty="0">
              <a:latin typeface="Arial"/>
              <a:cs typeface="Arial"/>
            </a:endParaRPr>
          </a:p>
          <a:p>
            <a:pPr marL="356235" marR="93980" indent="-255270">
              <a:lnSpc>
                <a:spcPct val="205600"/>
              </a:lnSpc>
              <a:buSzPct val="94444"/>
              <a:buFont typeface="Wingdings"/>
              <a:buChar char=""/>
              <a:tabLst>
                <a:tab pos="283845" algn="l"/>
              </a:tabLst>
            </a:pPr>
            <a:r>
              <a:rPr spc="-15" baseline="9259" dirty="0">
                <a:solidFill>
                  <a:srgbClr val="006FC0"/>
                </a:solidFill>
                <a:latin typeface="Arial"/>
                <a:cs typeface="Arial"/>
              </a:rPr>
              <a:t>G</a:t>
            </a:r>
            <a:r>
              <a:rPr spc="-15" baseline="925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pc="-15" baseline="9259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pc="-15" baseline="9259" dirty="0">
                <a:solidFill>
                  <a:srgbClr val="006FC0"/>
                </a:solidFill>
                <a:latin typeface="Arial"/>
                <a:cs typeface="Arial"/>
              </a:rPr>
              <a:t>g</a:t>
            </a:r>
            <a:r>
              <a:rPr spc="-15" baseline="9259" dirty="0">
                <a:solidFill>
                  <a:srgbClr val="00AF50"/>
                </a:solidFill>
                <a:latin typeface="Arial"/>
                <a:cs typeface="Arial"/>
              </a:rPr>
              <a:t>l</a:t>
            </a:r>
            <a:r>
              <a:rPr spc="-15" baseline="9259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’da </a:t>
            </a:r>
            <a:r>
              <a:rPr b="1" spc="-7" baseline="9259" dirty="0">
                <a:solidFill>
                  <a:srgbClr val="FF0000"/>
                </a:solidFill>
                <a:latin typeface="Arial"/>
                <a:cs typeface="Arial"/>
              </a:rPr>
              <a:t>KUZEM </a:t>
            </a:r>
            <a:r>
              <a:rPr spc="-5" dirty="0">
                <a:latin typeface="Arial"/>
                <a:cs typeface="Arial"/>
              </a:rPr>
              <a:t>yazıldığında ilk çıkan </a:t>
            </a:r>
            <a:r>
              <a:rPr spc="-10" dirty="0">
                <a:latin typeface="Arial"/>
                <a:cs typeface="Arial"/>
              </a:rPr>
              <a:t>web </a:t>
            </a:r>
            <a:r>
              <a:rPr dirty="0">
                <a:latin typeface="Arial"/>
                <a:cs typeface="Arial"/>
              </a:rPr>
              <a:t>sayfası </a:t>
            </a:r>
            <a:r>
              <a:rPr spc="-5" dirty="0">
                <a:latin typeface="Arial"/>
                <a:cs typeface="Arial"/>
              </a:rPr>
              <a:t>Merkezimizin internet  sayfasıdır.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"/>
            </a:pPr>
            <a:endParaRPr dirty="0">
              <a:latin typeface="Arial"/>
              <a:cs typeface="Arial"/>
            </a:endParaRPr>
          </a:p>
          <a:p>
            <a:pPr marL="387985" indent="-287020">
              <a:lnSpc>
                <a:spcPct val="100000"/>
              </a:lnSpc>
              <a:buFont typeface="Wingdings"/>
              <a:buChar char=""/>
              <a:tabLst>
                <a:tab pos="388620" algn="l"/>
              </a:tabLst>
            </a:pPr>
            <a:r>
              <a:rPr spc="-5" dirty="0">
                <a:latin typeface="Arial"/>
                <a:cs typeface="Arial"/>
              </a:rPr>
              <a:t>Tarayıcı adresine </a:t>
            </a:r>
            <a:r>
              <a:rPr baseline="9259" dirty="0">
                <a:solidFill>
                  <a:srgbClr val="FF0000"/>
                </a:solidFill>
                <a:latin typeface="Arial"/>
                <a:cs typeface="Arial"/>
              </a:rPr>
              <a:t>kuzem.kku.edu.tr </a:t>
            </a:r>
            <a:r>
              <a:rPr spc="-5" dirty="0">
                <a:latin typeface="Arial"/>
                <a:cs typeface="Arial"/>
              </a:rPr>
              <a:t>yazarak</a:t>
            </a:r>
            <a:r>
              <a:rPr spc="-229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ulaşabilirsiniz.</a:t>
            </a:r>
            <a:endParaRPr dirty="0">
              <a:latin typeface="Arial"/>
              <a:cs typeface="Arial"/>
            </a:endParaRPr>
          </a:p>
          <a:p>
            <a:pPr marL="388620" marR="787400" indent="-388620">
              <a:lnSpc>
                <a:spcPct val="190700"/>
              </a:lnSpc>
              <a:spcBef>
                <a:spcPts val="320"/>
              </a:spcBef>
              <a:buFont typeface="Wingdings"/>
              <a:buChar char=""/>
              <a:tabLst>
                <a:tab pos="388620" algn="l"/>
              </a:tabLst>
            </a:pPr>
            <a:r>
              <a:rPr spc="-5" dirty="0">
                <a:latin typeface="Arial"/>
                <a:cs typeface="Arial"/>
              </a:rPr>
              <a:t>Üniversitemiz internet sayfasından aşağıdaki şekilde </a:t>
            </a:r>
            <a:r>
              <a:rPr spc="-10" dirty="0">
                <a:latin typeface="Arial"/>
                <a:cs typeface="Arial"/>
              </a:rPr>
              <a:t>ulaşabilirsiniz.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  <a:hlinkClick r:id="rId3"/>
              </a:rPr>
              <a:t>www.kku.edu.tr </a:t>
            </a:r>
            <a:r>
              <a:rPr spc="-5" dirty="0" smtClean="0">
                <a:solidFill>
                  <a:srgbClr val="FF0000"/>
                </a:solidFill>
                <a:latin typeface="Arial"/>
                <a:cs typeface="Arial"/>
              </a:rPr>
              <a:t>&gt;</a:t>
            </a:r>
            <a:r>
              <a:rPr lang="tr-TR" spc="-5" dirty="0" smtClean="0">
                <a:solidFill>
                  <a:srgbClr val="FF0000"/>
                </a:solidFill>
                <a:latin typeface="Arial"/>
                <a:cs typeface="Arial"/>
              </a:rPr>
              <a:t>Araştırma</a:t>
            </a:r>
            <a:r>
              <a:rPr spc="-5" dirty="0" smtClean="0">
                <a:solidFill>
                  <a:srgbClr val="FF0000"/>
                </a:solidFill>
                <a:latin typeface="Arial"/>
                <a:cs typeface="Arial"/>
              </a:rPr>
              <a:t>&gt;</a:t>
            </a:r>
            <a:r>
              <a:rPr lang="tr-TR" spc="-5" dirty="0" smtClean="0">
                <a:solidFill>
                  <a:srgbClr val="FF0000"/>
                </a:solidFill>
                <a:latin typeface="Arial"/>
                <a:cs typeface="Arial"/>
              </a:rPr>
              <a:t>Uzaktan Eğitim </a:t>
            </a:r>
            <a:r>
              <a:rPr spc="-5" dirty="0" err="1" smtClean="0">
                <a:solidFill>
                  <a:srgbClr val="FF0000"/>
                </a:solidFill>
                <a:latin typeface="Arial"/>
                <a:cs typeface="Arial"/>
              </a:rPr>
              <a:t>Merkez</a:t>
            </a:r>
            <a:r>
              <a:rPr lang="tr-TR" spc="-5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4" name="Resim 3" descr="Kırıkkale Üniversitesi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23"/>
          <a:stretch/>
        </p:blipFill>
        <p:spPr bwMode="auto">
          <a:xfrm>
            <a:off x="53536" y="6215639"/>
            <a:ext cx="648000" cy="6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750"/>
            <a:ext cx="9144000" cy="683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63"/>
            <a:ext cx="9144000" cy="665847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048000" y="3733800"/>
            <a:ext cx="24384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Uzaktan Eğitim Girişi</a:t>
            </a:r>
            <a:endParaRPr lang="tr-TR" dirty="0">
              <a:solidFill>
                <a:srgbClr val="C00000"/>
              </a:solidFill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H="1">
            <a:off x="2667000" y="4103132"/>
            <a:ext cx="381000" cy="31646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" y="914374"/>
            <a:ext cx="9119235" cy="5943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3750"/>
            <a:ext cx="9144000" cy="6833870"/>
            <a:chOff x="0" y="23750"/>
            <a:chExt cx="9144000" cy="6833870"/>
          </a:xfrm>
        </p:grpSpPr>
        <p:sp>
          <p:nvSpPr>
            <p:cNvPr id="4" name="object 4"/>
            <p:cNvSpPr/>
            <p:nvPr/>
          </p:nvSpPr>
          <p:spPr>
            <a:xfrm>
              <a:off x="0" y="23750"/>
              <a:ext cx="9144000" cy="68336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5650" y="620140"/>
              <a:ext cx="3960749" cy="33511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86121" y="738886"/>
            <a:ext cx="2842260" cy="1260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50100"/>
              </a:lnSpc>
              <a:spcBef>
                <a:spcPts val="95"/>
              </a:spcBef>
              <a:buSzPct val="94444"/>
              <a:buFont typeface="Wingdings"/>
              <a:buChar char=""/>
              <a:tabLst>
                <a:tab pos="220979" algn="l"/>
              </a:tabLst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Kullanıcı Adınız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ve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Şifreniz 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başlangıçta </a:t>
            </a:r>
            <a:r>
              <a:rPr sz="2700" baseline="10802" dirty="0">
                <a:solidFill>
                  <a:srgbClr val="1F487C"/>
                </a:solidFill>
                <a:latin typeface="Times New Roman"/>
                <a:cs typeface="Times New Roman"/>
              </a:rPr>
              <a:t>T.C.Kimlik </a:t>
            </a:r>
            <a:r>
              <a:rPr sz="180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Times New Roman"/>
                <a:cs typeface="Times New Roman"/>
              </a:rPr>
              <a:t>Numaranızdır.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86121" y="2385673"/>
            <a:ext cx="3154045" cy="1671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50000"/>
              </a:lnSpc>
              <a:spcBef>
                <a:spcPts val="95"/>
              </a:spcBef>
              <a:buSzPct val="94444"/>
              <a:buFont typeface="Wingdings"/>
              <a:buChar char=""/>
              <a:tabLst>
                <a:tab pos="220979" algn="l"/>
              </a:tabLst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Açılır Pencere Engelleyicisine  takılıyorsanız </a:t>
            </a:r>
            <a:r>
              <a:rPr sz="1800" spc="-5" dirty="0">
                <a:solidFill>
                  <a:srgbClr val="1F487C"/>
                </a:solidFill>
                <a:latin typeface="Times New Roman"/>
                <a:cs typeface="Times New Roman"/>
              </a:rPr>
              <a:t>Giriş Yap</a:t>
            </a:r>
            <a:r>
              <a:rPr sz="1800" spc="-24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700" baseline="10802" dirty="0">
                <a:solidFill>
                  <a:srgbClr val="FF0000"/>
                </a:solidFill>
                <a:latin typeface="Times New Roman"/>
                <a:cs typeface="Times New Roman"/>
              </a:rPr>
              <a:t>butonuna  </a:t>
            </a:r>
            <a:r>
              <a:rPr sz="2700" spc="-7" baseline="10802" dirty="0">
                <a:solidFill>
                  <a:srgbClr val="FF0000"/>
                </a:solidFill>
                <a:latin typeface="Times New Roman"/>
                <a:cs typeface="Times New Roman"/>
              </a:rPr>
              <a:t>basarken </a:t>
            </a:r>
            <a:r>
              <a:rPr sz="2700" spc="-7" baseline="10802" dirty="0">
                <a:solidFill>
                  <a:srgbClr val="1F487C"/>
                </a:solidFill>
                <a:latin typeface="Times New Roman"/>
                <a:cs typeface="Times New Roman"/>
              </a:rPr>
              <a:t>CTRL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tuşuna basmayı  unutmayınız.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21866" y="1026921"/>
            <a:ext cx="150749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0000"/>
                </a:solidFill>
                <a:latin typeface="Arial"/>
                <a:cs typeface="Arial"/>
              </a:rPr>
              <a:t>T.C.Kimlik Numaranız  T.C.Kimlik</a:t>
            </a:r>
            <a:r>
              <a:rPr sz="1100" i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0000"/>
                </a:solidFill>
                <a:latin typeface="Arial"/>
                <a:cs typeface="Arial"/>
              </a:rPr>
              <a:t>Numaranız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9" name="Resim 8" descr="Kırıkkale Üniversitesi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23"/>
          <a:stretch/>
        </p:blipFill>
        <p:spPr bwMode="auto">
          <a:xfrm>
            <a:off x="64494" y="6248400"/>
            <a:ext cx="648000" cy="6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750"/>
            <a:ext cx="9144000" cy="683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1187" y="691515"/>
            <a:ext cx="3900424" cy="1944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00751" y="4571365"/>
            <a:ext cx="2736850" cy="1196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17537" y="189864"/>
            <a:ext cx="7987030" cy="3267075"/>
            <a:chOff x="617537" y="189864"/>
            <a:chExt cx="7987030" cy="3267075"/>
          </a:xfrm>
        </p:grpSpPr>
        <p:sp>
          <p:nvSpPr>
            <p:cNvPr id="6" name="object 6"/>
            <p:cNvSpPr/>
            <p:nvPr/>
          </p:nvSpPr>
          <p:spPr>
            <a:xfrm>
              <a:off x="5435600" y="664591"/>
              <a:ext cx="3168650" cy="27923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7537" y="189864"/>
              <a:ext cx="5636260" cy="517525"/>
            </a:xfrm>
            <a:custGeom>
              <a:avLst/>
              <a:gdLst/>
              <a:ahLst/>
              <a:cxnLst/>
              <a:rect l="l" t="t" r="r" b="b"/>
              <a:pathLst>
                <a:path w="5636260" h="517525">
                  <a:moveTo>
                    <a:pt x="5635688" y="0"/>
                  </a:moveTo>
                  <a:lnTo>
                    <a:pt x="0" y="0"/>
                  </a:lnTo>
                  <a:lnTo>
                    <a:pt x="0" y="517524"/>
                  </a:lnTo>
                  <a:lnTo>
                    <a:pt x="5635688" y="517524"/>
                  </a:lnTo>
                  <a:lnTo>
                    <a:pt x="5635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3212" y="3027654"/>
            <a:ext cx="4460240" cy="1583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815340">
              <a:lnSpc>
                <a:spcPct val="150000"/>
              </a:lnSpc>
              <a:spcBef>
                <a:spcPts val="100"/>
              </a:spcBef>
              <a:buSzPct val="92857"/>
              <a:buFont typeface="Wingdings"/>
              <a:buChar char=""/>
              <a:tabLst>
                <a:tab pos="180975" algn="l"/>
              </a:tabLst>
            </a:pPr>
            <a:r>
              <a:rPr sz="2100" baseline="9920" dirty="0">
                <a:solidFill>
                  <a:srgbClr val="2715AB"/>
                </a:solidFill>
                <a:latin typeface="Arial"/>
                <a:cs typeface="Arial"/>
              </a:rPr>
              <a:t>Listele </a:t>
            </a:r>
            <a:r>
              <a:rPr sz="1400" dirty="0">
                <a:solidFill>
                  <a:srgbClr val="FF0066"/>
                </a:solidFill>
                <a:latin typeface="Arial"/>
                <a:cs typeface="Arial"/>
              </a:rPr>
              <a:t>tuşu </a:t>
            </a:r>
            <a:r>
              <a:rPr sz="1400" spc="-5" dirty="0">
                <a:solidFill>
                  <a:srgbClr val="FF0066"/>
                </a:solidFill>
                <a:latin typeface="Arial"/>
                <a:cs typeface="Arial"/>
              </a:rPr>
              <a:t>ile kayıtlı derslerinizi görebilir </a:t>
            </a:r>
            <a:r>
              <a:rPr sz="1400" spc="-10" dirty="0">
                <a:solidFill>
                  <a:srgbClr val="FF0066"/>
                </a:solidFill>
                <a:latin typeface="Arial"/>
                <a:cs typeface="Arial"/>
              </a:rPr>
              <a:t>ve  </a:t>
            </a:r>
            <a:r>
              <a:rPr sz="1400" spc="-5" dirty="0">
                <a:solidFill>
                  <a:srgbClr val="FF0066"/>
                </a:solidFill>
                <a:latin typeface="Arial"/>
                <a:cs typeface="Arial"/>
              </a:rPr>
              <a:t>seçebilirsiniz.</a:t>
            </a:r>
            <a:endParaRPr sz="1400" dirty="0">
              <a:latin typeface="Arial"/>
              <a:cs typeface="Arial"/>
            </a:endParaRPr>
          </a:p>
          <a:p>
            <a:pPr marL="180340" indent="-142875">
              <a:lnSpc>
                <a:spcPct val="100000"/>
              </a:lnSpc>
              <a:spcBef>
                <a:spcPts val="840"/>
              </a:spcBef>
              <a:buSzPct val="92857"/>
              <a:buFont typeface="Wingdings"/>
              <a:buChar char=""/>
              <a:tabLst>
                <a:tab pos="180975" algn="l"/>
              </a:tabLst>
            </a:pPr>
            <a:r>
              <a:rPr sz="1400" spc="-5" dirty="0" err="1" smtClean="0">
                <a:solidFill>
                  <a:srgbClr val="FF0066"/>
                </a:solidFill>
                <a:latin typeface="Arial"/>
                <a:cs typeface="Arial"/>
              </a:rPr>
              <a:t>NOT:Öğrenci</a:t>
            </a:r>
            <a:r>
              <a:rPr sz="1400" spc="-5" dirty="0" smtClean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0066"/>
                </a:solidFill>
                <a:latin typeface="Arial"/>
                <a:cs typeface="Arial"/>
              </a:rPr>
              <a:t>bilgi sisteminden dersi</a:t>
            </a:r>
            <a:r>
              <a:rPr sz="1400" spc="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0066"/>
                </a:solidFill>
                <a:latin typeface="Arial"/>
                <a:cs typeface="Arial"/>
              </a:rPr>
              <a:t>onaylanmayan</a:t>
            </a:r>
            <a:endParaRPr sz="1400" dirty="0">
              <a:latin typeface="Arial"/>
              <a:cs typeface="Arial"/>
            </a:endParaRPr>
          </a:p>
          <a:p>
            <a:pPr marL="38100" marR="1291590">
              <a:lnSpc>
                <a:spcPct val="150000"/>
              </a:lnSpc>
              <a:spcBef>
                <a:spcPts val="5"/>
              </a:spcBef>
            </a:pPr>
            <a:r>
              <a:rPr sz="1400" spc="-5" dirty="0">
                <a:solidFill>
                  <a:srgbClr val="FF0066"/>
                </a:solidFill>
                <a:latin typeface="Arial"/>
                <a:cs typeface="Arial"/>
              </a:rPr>
              <a:t>öğrencilerin dersleri KUZEM sisteminde  açılamamaktadır.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00048" y="1899285"/>
            <a:ext cx="1997710" cy="1243330"/>
          </a:xfrm>
          <a:custGeom>
            <a:avLst/>
            <a:gdLst/>
            <a:ahLst/>
            <a:cxnLst/>
            <a:rect l="l" t="t" r="r" b="b"/>
            <a:pathLst>
              <a:path w="1997710" h="1243330">
                <a:moveTo>
                  <a:pt x="1977593" y="0"/>
                </a:moveTo>
                <a:lnTo>
                  <a:pt x="82181" y="1170177"/>
                </a:lnTo>
                <a:lnTo>
                  <a:pt x="111213" y="1115694"/>
                </a:lnTo>
                <a:lnTo>
                  <a:pt x="113375" y="1108452"/>
                </a:lnTo>
                <a:lnTo>
                  <a:pt x="112617" y="1101185"/>
                </a:lnTo>
                <a:lnTo>
                  <a:pt x="109192" y="1094728"/>
                </a:lnTo>
                <a:lnTo>
                  <a:pt x="103352" y="1089914"/>
                </a:lnTo>
                <a:lnTo>
                  <a:pt x="96106" y="1087751"/>
                </a:lnTo>
                <a:lnTo>
                  <a:pt x="88844" y="1088516"/>
                </a:lnTo>
                <a:lnTo>
                  <a:pt x="82394" y="1091949"/>
                </a:lnTo>
                <a:lnTo>
                  <a:pt x="77584" y="1097788"/>
                </a:lnTo>
                <a:lnTo>
                  <a:pt x="0" y="1243329"/>
                </a:lnTo>
                <a:lnTo>
                  <a:pt x="164934" y="1239265"/>
                </a:lnTo>
                <a:lnTo>
                  <a:pt x="172308" y="1237585"/>
                </a:lnTo>
                <a:lnTo>
                  <a:pt x="178257" y="1233344"/>
                </a:lnTo>
                <a:lnTo>
                  <a:pt x="182187" y="1227175"/>
                </a:lnTo>
                <a:lnTo>
                  <a:pt x="183502" y="1219707"/>
                </a:lnTo>
                <a:lnTo>
                  <a:pt x="181818" y="1212328"/>
                </a:lnTo>
                <a:lnTo>
                  <a:pt x="177585" y="1206388"/>
                </a:lnTo>
                <a:lnTo>
                  <a:pt x="171431" y="1202473"/>
                </a:lnTo>
                <a:lnTo>
                  <a:pt x="163982" y="1201165"/>
                </a:lnTo>
                <a:lnTo>
                  <a:pt x="102196" y="1202689"/>
                </a:lnTo>
                <a:lnTo>
                  <a:pt x="1997659" y="32385"/>
                </a:lnTo>
                <a:lnTo>
                  <a:pt x="1977593" y="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41095" y="303021"/>
            <a:ext cx="35248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Eş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Zamansız</a:t>
            </a:r>
            <a:r>
              <a:rPr sz="32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Eğitim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11" name="Resim 10" descr="Kırıkkale Üniversitesi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23"/>
          <a:stretch/>
        </p:blipFill>
        <p:spPr bwMode="auto">
          <a:xfrm>
            <a:off x="8766" y="6239916"/>
            <a:ext cx="648000" cy="6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750"/>
            <a:ext cx="9144000" cy="683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89377" y="4535576"/>
            <a:ext cx="544639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 marR="52705" algn="ctr">
              <a:lnSpc>
                <a:spcPct val="150000"/>
              </a:lnSpc>
              <a:spcBef>
                <a:spcPts val="100"/>
              </a:spcBef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Dersi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Başlat </a:t>
            </a:r>
            <a:r>
              <a:rPr sz="1600" spc="-5" dirty="0">
                <a:latin typeface="Arial"/>
                <a:cs typeface="Arial"/>
              </a:rPr>
              <a:t>tuşuna basarak KUZEM </a:t>
            </a:r>
            <a:r>
              <a:rPr sz="1600" spc="-10" dirty="0">
                <a:latin typeface="Arial"/>
                <a:cs typeface="Arial"/>
              </a:rPr>
              <a:t>ders </a:t>
            </a:r>
            <a:r>
              <a:rPr sz="1600" spc="-5" dirty="0">
                <a:latin typeface="Arial"/>
                <a:cs typeface="Arial"/>
              </a:rPr>
              <a:t>izleme sayfasına  geçebilirsiniz.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Ders seç </a:t>
            </a:r>
            <a:r>
              <a:rPr sz="1600" spc="-5" dirty="0">
                <a:latin typeface="Arial"/>
                <a:cs typeface="Arial"/>
              </a:rPr>
              <a:t>butonu ile başka bir dersi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seçebilirsiniz.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Sanal Sınıf Merkezi </a:t>
            </a:r>
            <a:r>
              <a:rPr sz="1600" spc="-5" dirty="0">
                <a:latin typeface="Arial"/>
                <a:cs typeface="Arial"/>
              </a:rPr>
              <a:t>butonu Canlı Derslerinize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ulaşabilirsiniz.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9750" y="916939"/>
            <a:ext cx="8496300" cy="3719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Resim 5" descr="Kırıkkale Üniversitesi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23"/>
          <a:stretch/>
        </p:blipFill>
        <p:spPr bwMode="auto">
          <a:xfrm>
            <a:off x="29952" y="6264192"/>
            <a:ext cx="648000" cy="6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750"/>
            <a:ext cx="9144000" cy="683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77135" y="617093"/>
            <a:ext cx="7167245" cy="5438140"/>
            <a:chOff x="1977135" y="617093"/>
            <a:chExt cx="7167245" cy="5438140"/>
          </a:xfrm>
        </p:grpSpPr>
        <p:sp>
          <p:nvSpPr>
            <p:cNvPr id="4" name="object 4"/>
            <p:cNvSpPr/>
            <p:nvPr/>
          </p:nvSpPr>
          <p:spPr>
            <a:xfrm>
              <a:off x="1977135" y="617093"/>
              <a:ext cx="7165848" cy="54376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79364" y="1340484"/>
              <a:ext cx="3564635" cy="12923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09488" y="1570990"/>
              <a:ext cx="3335020" cy="831215"/>
            </a:xfrm>
            <a:custGeom>
              <a:avLst/>
              <a:gdLst/>
              <a:ahLst/>
              <a:cxnLst/>
              <a:rect l="l" t="t" r="r" b="b"/>
              <a:pathLst>
                <a:path w="3335020" h="831214">
                  <a:moveTo>
                    <a:pt x="3334512" y="0"/>
                  </a:moveTo>
                  <a:lnTo>
                    <a:pt x="0" y="0"/>
                  </a:lnTo>
                  <a:lnTo>
                    <a:pt x="0" y="830961"/>
                  </a:lnTo>
                  <a:lnTo>
                    <a:pt x="3334512" y="830961"/>
                  </a:lnTo>
                  <a:lnTo>
                    <a:pt x="333451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003416" y="1642313"/>
            <a:ext cx="294830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Haftalar </a:t>
            </a:r>
            <a:r>
              <a:rPr sz="1400" spc="-5" dirty="0">
                <a:latin typeface="Arial"/>
                <a:cs typeface="Arial"/>
              </a:rPr>
              <a:t>şeklinde </a:t>
            </a:r>
            <a:r>
              <a:rPr sz="1400" spc="-10" dirty="0">
                <a:latin typeface="Arial"/>
                <a:cs typeface="Arial"/>
              </a:rPr>
              <a:t>yüklenmiş ders  </a:t>
            </a:r>
            <a:r>
              <a:rPr sz="1400" spc="-5" dirty="0">
                <a:latin typeface="Arial"/>
                <a:cs typeface="Arial"/>
              </a:rPr>
              <a:t>içeriğine bu </a:t>
            </a:r>
            <a:r>
              <a:rPr sz="1400" spc="-10" dirty="0">
                <a:latin typeface="Arial"/>
                <a:cs typeface="Arial"/>
              </a:rPr>
              <a:t>menüden  </a:t>
            </a:r>
            <a:r>
              <a:rPr sz="1400" spc="-5" dirty="0">
                <a:latin typeface="Arial"/>
                <a:cs typeface="Arial"/>
              </a:rPr>
              <a:t>ulaşabilirsiniz.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22901" y="2173477"/>
            <a:ext cx="1449705" cy="558800"/>
          </a:xfrm>
          <a:custGeom>
            <a:avLst/>
            <a:gdLst/>
            <a:ahLst/>
            <a:cxnLst/>
            <a:rect l="l" t="t" r="r" b="b"/>
            <a:pathLst>
              <a:path w="1449704" h="558800">
                <a:moveTo>
                  <a:pt x="1287399" y="0"/>
                </a:moveTo>
                <a:lnTo>
                  <a:pt x="1279798" y="57"/>
                </a:lnTo>
                <a:lnTo>
                  <a:pt x="1273079" y="2936"/>
                </a:lnTo>
                <a:lnTo>
                  <a:pt x="1267932" y="8126"/>
                </a:lnTo>
                <a:lnTo>
                  <a:pt x="1265047" y="15112"/>
                </a:lnTo>
                <a:lnTo>
                  <a:pt x="1265158" y="22657"/>
                </a:lnTo>
                <a:lnTo>
                  <a:pt x="1268031" y="29368"/>
                </a:lnTo>
                <a:lnTo>
                  <a:pt x="1273190" y="34508"/>
                </a:lnTo>
                <a:lnTo>
                  <a:pt x="1280160" y="37337"/>
                </a:lnTo>
                <a:lnTo>
                  <a:pt x="1340993" y="49022"/>
                </a:lnTo>
                <a:lnTo>
                  <a:pt x="0" y="522605"/>
                </a:lnTo>
                <a:lnTo>
                  <a:pt x="12573" y="558419"/>
                </a:lnTo>
                <a:lnTo>
                  <a:pt x="1353693" y="84962"/>
                </a:lnTo>
                <a:lnTo>
                  <a:pt x="1313688" y="132080"/>
                </a:lnTo>
                <a:lnTo>
                  <a:pt x="1310006" y="138697"/>
                </a:lnTo>
                <a:lnTo>
                  <a:pt x="1309195" y="145970"/>
                </a:lnTo>
                <a:lnTo>
                  <a:pt x="1311169" y="153029"/>
                </a:lnTo>
                <a:lnTo>
                  <a:pt x="1315847" y="159004"/>
                </a:lnTo>
                <a:lnTo>
                  <a:pt x="1322464" y="162611"/>
                </a:lnTo>
                <a:lnTo>
                  <a:pt x="1329737" y="163385"/>
                </a:lnTo>
                <a:lnTo>
                  <a:pt x="1336796" y="161397"/>
                </a:lnTo>
                <a:lnTo>
                  <a:pt x="1342771" y="156718"/>
                </a:lnTo>
                <a:lnTo>
                  <a:pt x="1449451" y="30861"/>
                </a:lnTo>
                <a:lnTo>
                  <a:pt x="12873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2579" y="1656105"/>
            <a:ext cx="1435100" cy="331787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Dersi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Başlat</a:t>
            </a:r>
            <a:endParaRPr sz="1600">
              <a:latin typeface="Arial"/>
              <a:cs typeface="Arial"/>
            </a:endParaRPr>
          </a:p>
          <a:p>
            <a:pPr marL="21590" marR="17780" algn="ctr">
              <a:lnSpc>
                <a:spcPct val="135600"/>
              </a:lnSpc>
              <a:spcBef>
                <a:spcPts val="275"/>
              </a:spcBef>
            </a:pPr>
            <a:r>
              <a:rPr sz="1600" spc="-5" dirty="0">
                <a:latin typeface="Arial"/>
                <a:cs typeface="Arial"/>
              </a:rPr>
              <a:t>tuşuna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basarak  </a:t>
            </a:r>
            <a:r>
              <a:rPr sz="1600" spc="-5" dirty="0">
                <a:latin typeface="Arial"/>
                <a:cs typeface="Arial"/>
              </a:rPr>
              <a:t>KUZEM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latin typeface="Arial"/>
                <a:cs typeface="Arial"/>
              </a:rPr>
              <a:t>sisteminde</a:t>
            </a:r>
            <a:endParaRPr sz="1600">
              <a:latin typeface="Arial"/>
              <a:cs typeface="Arial"/>
            </a:endParaRPr>
          </a:p>
          <a:p>
            <a:pPr marL="12700" marR="5080" indent="-6985" algn="ctr">
              <a:lnSpc>
                <a:spcPct val="150000"/>
              </a:lnSpc>
              <a:spcBef>
                <a:spcPts val="280"/>
              </a:spcBef>
            </a:pPr>
            <a:r>
              <a:rPr sz="1600" spc="-10" dirty="0">
                <a:latin typeface="Arial"/>
                <a:cs typeface="Arial"/>
              </a:rPr>
              <a:t>haftalık olarak  </a:t>
            </a:r>
            <a:r>
              <a:rPr sz="1600" spc="-5" dirty="0">
                <a:latin typeface="Arial"/>
                <a:cs typeface="Arial"/>
              </a:rPr>
              <a:t>yüklenmiş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hazır  </a:t>
            </a:r>
            <a:r>
              <a:rPr sz="1600" spc="-5" dirty="0">
                <a:latin typeface="Arial"/>
                <a:cs typeface="Arial"/>
              </a:rPr>
              <a:t>notlarınıza</a:t>
            </a:r>
            <a:endParaRPr sz="1600">
              <a:latin typeface="Arial"/>
              <a:cs typeface="Arial"/>
            </a:endParaRPr>
          </a:p>
          <a:p>
            <a:pPr marL="17145" marR="10160" algn="ctr">
              <a:lnSpc>
                <a:spcPct val="150000"/>
              </a:lnSpc>
            </a:pPr>
            <a:r>
              <a:rPr sz="1600" spc="-5" dirty="0">
                <a:latin typeface="Arial"/>
                <a:cs typeface="Arial"/>
              </a:rPr>
              <a:t>isteğiniz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zaman  </a:t>
            </a:r>
            <a:r>
              <a:rPr sz="1600" spc="-5" dirty="0">
                <a:latin typeface="Arial"/>
                <a:cs typeface="Arial"/>
              </a:rPr>
              <a:t>erişebilirsiniz.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1620" y="325323"/>
            <a:ext cx="29216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</a:rPr>
              <a:t>Eşzamansız Eğitim</a:t>
            </a:r>
            <a:r>
              <a:rPr sz="1800" spc="-35" dirty="0">
                <a:solidFill>
                  <a:srgbClr val="FF0000"/>
                </a:solidFill>
              </a:rPr>
              <a:t> </a:t>
            </a:r>
            <a:r>
              <a:rPr sz="1800" spc="-5" dirty="0">
                <a:solidFill>
                  <a:srgbClr val="FF0000"/>
                </a:solidFill>
              </a:rPr>
              <a:t>Aşaması</a:t>
            </a:r>
            <a:endParaRPr sz="1800"/>
          </a:p>
        </p:txBody>
      </p:sp>
      <p:pic>
        <p:nvPicPr>
          <p:cNvPr id="11" name="Resim 10" descr="Kırıkkale Üniversitesi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23"/>
          <a:stretch/>
        </p:blipFill>
        <p:spPr bwMode="auto">
          <a:xfrm>
            <a:off x="23602" y="6248400"/>
            <a:ext cx="648000" cy="6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510</Words>
  <Application>Microsoft Office PowerPoint</Application>
  <PresentationFormat>Ekran Gösterisi (4:3)</PresentationFormat>
  <Paragraphs>93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Eş Zamansız Eğitim</vt:lpstr>
      <vt:lpstr>PowerPoint Sunusu</vt:lpstr>
      <vt:lpstr>Eşzamansız Eğitim Aşaması</vt:lpstr>
      <vt:lpstr>Mesaj ve Ödevler</vt:lpstr>
      <vt:lpstr>PowerPoint Sunusu</vt:lpstr>
      <vt:lpstr>PowerPoint Sunusu</vt:lpstr>
      <vt:lpstr>ÖDEV GÖNDERME</vt:lpstr>
      <vt:lpstr>PowerPoint Sunusu</vt:lpstr>
      <vt:lpstr>PowerPoint Sunusu</vt:lpstr>
      <vt:lpstr>PowerPoint Sunusu</vt:lpstr>
      <vt:lpstr>PowerPoint Sunusu</vt:lpstr>
      <vt:lpstr>Sanal Sınıfa Giriş  (Eşzamanlı Eğitim)</vt:lpstr>
      <vt:lpstr>T.C.Kimlik Numaranız    T.C.Kimlik Numaranız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Merve</dc:creator>
  <cp:lastModifiedBy>MONSTER</cp:lastModifiedBy>
  <cp:revision>3</cp:revision>
  <dcterms:created xsi:type="dcterms:W3CDTF">2020-03-20T18:48:39Z</dcterms:created>
  <dcterms:modified xsi:type="dcterms:W3CDTF">2020-03-20T19:16:46Z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2020-03-20T00:00:00Z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2020-03-20T00:00:00Z</vt:filetime>
  </property>
</Properties>
</file>