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56" r:id="rId2"/>
    <p:sldId id="380" r:id="rId3"/>
    <p:sldId id="334" r:id="rId4"/>
    <p:sldId id="314" r:id="rId5"/>
    <p:sldId id="381" r:id="rId6"/>
    <p:sldId id="377" r:id="rId7"/>
    <p:sldId id="375" r:id="rId8"/>
    <p:sldId id="390" r:id="rId9"/>
    <p:sldId id="337" r:id="rId10"/>
    <p:sldId id="382" r:id="rId11"/>
    <p:sldId id="392" r:id="rId12"/>
    <p:sldId id="393" r:id="rId13"/>
    <p:sldId id="383" r:id="rId14"/>
    <p:sldId id="391" r:id="rId15"/>
    <p:sldId id="274"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108" d="100"/>
          <a:sy n="108" d="100"/>
        </p:scale>
        <p:origin x="130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2B73A9-B41F-4468-9EAC-9AACA6A92F80}" type="datetimeFigureOut">
              <a:rPr lang="tr-TR" smtClean="0"/>
              <a:pPr/>
              <a:t>6.01.2021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83E1C5-9484-4D80-9E2F-3213E398D955}" type="slidenum">
              <a:rPr lang="tr-TR" smtClean="0"/>
              <a:pPr/>
              <a:t>‹#›</a:t>
            </a:fld>
            <a:endParaRPr lang="tr-TR"/>
          </a:p>
        </p:txBody>
      </p:sp>
    </p:spTree>
    <p:extLst>
      <p:ext uri="{BB962C8B-B14F-4D97-AF65-F5344CB8AC3E}">
        <p14:creationId xmlns:p14="http://schemas.microsoft.com/office/powerpoint/2010/main" val="2717999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DB1CF2E-6391-4B00-A064-74BBF8D19233}" type="datetimeFigureOut">
              <a:rPr lang="tr-TR" smtClean="0"/>
              <a:pPr/>
              <a:t>6.01.2021</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FA9FC455-B580-4361-AA96-C3C8BBFAD78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DB1CF2E-6391-4B00-A064-74BBF8D19233}" type="datetimeFigureOut">
              <a:rPr lang="tr-TR" smtClean="0"/>
              <a:pPr/>
              <a:t>6.01.2021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9FC455-B580-4361-AA96-C3C8BBFAD78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DB1CF2E-6391-4B00-A064-74BBF8D19233}" type="datetimeFigureOut">
              <a:rPr lang="tr-TR" smtClean="0"/>
              <a:pPr/>
              <a:t>6.01.2021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9FC455-B580-4361-AA96-C3C8BBFAD785}"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DB1CF2E-6391-4B00-A064-74BBF8D19233}" type="datetimeFigureOut">
              <a:rPr lang="tr-TR" smtClean="0"/>
              <a:pPr/>
              <a:t>6.01.2021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9FC455-B580-4361-AA96-C3C8BBFAD78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DDB1CF2E-6391-4B00-A064-74BBF8D19233}" type="datetimeFigureOut">
              <a:rPr lang="tr-TR" smtClean="0"/>
              <a:pPr/>
              <a:t>6.01.2021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9FC455-B580-4361-AA96-C3C8BBFAD78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DB1CF2E-6391-4B00-A064-74BBF8D19233}" type="datetimeFigureOut">
              <a:rPr lang="tr-TR" smtClean="0"/>
              <a:pPr/>
              <a:t>6.01.2021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A9FC455-B580-4361-AA96-C3C8BBFAD78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DDB1CF2E-6391-4B00-A064-74BBF8D19233}" type="datetimeFigureOut">
              <a:rPr lang="tr-TR" smtClean="0"/>
              <a:pPr/>
              <a:t>6.01.2021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A9FC455-B580-4361-AA96-C3C8BBFAD785}"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DDB1CF2E-6391-4B00-A064-74BBF8D19233}" type="datetimeFigureOut">
              <a:rPr lang="tr-TR" smtClean="0"/>
              <a:pPr/>
              <a:t>6.01.2021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A9FC455-B580-4361-AA96-C3C8BBFAD78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DB1CF2E-6391-4B00-A064-74BBF8D19233}" type="datetimeFigureOut">
              <a:rPr lang="tr-TR" smtClean="0"/>
              <a:pPr/>
              <a:t>6.01.2021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A9FC455-B580-4361-AA96-C3C8BBFAD78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DB1CF2E-6391-4B00-A064-74BBF8D19233}" type="datetimeFigureOut">
              <a:rPr lang="tr-TR" smtClean="0"/>
              <a:pPr/>
              <a:t>6.01.2021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A9FC455-B580-4361-AA96-C3C8BBFAD785}"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DDB1CF2E-6391-4B00-A064-74BBF8D19233}" type="datetimeFigureOut">
              <a:rPr lang="tr-TR" smtClean="0"/>
              <a:pPr/>
              <a:t>6.01.2021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FA9FC455-B580-4361-AA96-C3C8BBFAD785}"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DB1CF2E-6391-4B00-A064-74BBF8D19233}" type="datetimeFigureOut">
              <a:rPr lang="tr-TR" smtClean="0"/>
              <a:pPr/>
              <a:t>6.01.2021</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A9FC455-B580-4361-AA96-C3C8BBFAD785}"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Başlık"/>
          <p:cNvSpPr>
            <a:spLocks noGrp="1"/>
          </p:cNvSpPr>
          <p:nvPr>
            <p:ph type="title"/>
          </p:nvPr>
        </p:nvSpPr>
        <p:spPr>
          <a:xfrm>
            <a:off x="642910" y="1357298"/>
            <a:ext cx="8501090" cy="357190"/>
          </a:xfrm>
        </p:spPr>
        <p:txBody>
          <a:bodyPr>
            <a:normAutofit fontScale="90000"/>
          </a:bodyPr>
          <a:lstStyle/>
          <a:p>
            <a:r>
              <a:rPr lang="tr-TR" sz="2200" dirty="0">
                <a:solidFill>
                  <a:srgbClr val="FF0000"/>
                </a:solidFill>
                <a:latin typeface="Arial Black" pitchFamily="34" charset="0"/>
              </a:rPr>
              <a:t>OCAK 2021</a:t>
            </a:r>
            <a:br>
              <a:rPr lang="tr-TR" sz="5400" dirty="0">
                <a:solidFill>
                  <a:srgbClr val="FF0000"/>
                </a:solidFill>
                <a:latin typeface="Arial Black" pitchFamily="34" charset="0"/>
              </a:rPr>
            </a:br>
            <a:endParaRPr lang="tr-TR" dirty="0"/>
          </a:p>
        </p:txBody>
      </p:sp>
      <p:sp>
        <p:nvSpPr>
          <p:cNvPr id="3" name="2 Alt Başlık"/>
          <p:cNvSpPr>
            <a:spLocks noGrp="1"/>
          </p:cNvSpPr>
          <p:nvPr>
            <p:ph type="subTitle" idx="4294967295"/>
          </p:nvPr>
        </p:nvSpPr>
        <p:spPr>
          <a:xfrm>
            <a:off x="0" y="4572008"/>
            <a:ext cx="9144000" cy="571510"/>
          </a:xfrm>
        </p:spPr>
        <p:txBody>
          <a:bodyPr>
            <a:normAutofit/>
          </a:bodyPr>
          <a:lstStyle/>
          <a:p>
            <a:pPr algn="ctr">
              <a:buNone/>
            </a:pPr>
            <a:r>
              <a:rPr lang="tr-TR" sz="2400" dirty="0">
                <a:solidFill>
                  <a:srgbClr val="FF0000"/>
                </a:solidFill>
                <a:latin typeface="Arial Black" pitchFamily="34" charset="0"/>
              </a:rPr>
              <a:t>ADALET MESLEK YÜKSEKOKULU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357158" y="1571612"/>
            <a:ext cx="8358246" cy="430887"/>
          </a:xfrm>
          <a:prstGeom prst="rect">
            <a:avLst/>
          </a:prstGeom>
        </p:spPr>
        <p:txBody>
          <a:bodyPr wrap="square">
            <a:spAutoFit/>
          </a:bodyPr>
          <a:lstStyle/>
          <a:p>
            <a:pPr algn="ctr"/>
            <a:r>
              <a:rPr lang="tr-TR" sz="2200" dirty="0">
                <a:solidFill>
                  <a:srgbClr val="FF0000"/>
                </a:solidFill>
                <a:latin typeface="Times New Roman" pitchFamily="18" charset="0"/>
                <a:ea typeface="+mj-ea"/>
                <a:cs typeface="Times New Roman" pitchFamily="18" charset="0"/>
              </a:rPr>
              <a:t>FAALİYETLERE İLİŞKİN BİLGİ VE DEĞERLENDİRMELER</a:t>
            </a:r>
          </a:p>
        </p:txBody>
      </p:sp>
      <p:sp>
        <p:nvSpPr>
          <p:cNvPr id="4" name="Dikdörtgen 3"/>
          <p:cNvSpPr/>
          <p:nvPr/>
        </p:nvSpPr>
        <p:spPr>
          <a:xfrm>
            <a:off x="755576" y="2000770"/>
            <a:ext cx="7632848" cy="3416320"/>
          </a:xfrm>
          <a:prstGeom prst="rect">
            <a:avLst/>
          </a:prstGeom>
        </p:spPr>
        <p:txBody>
          <a:bodyPr wrap="square">
            <a:spAutoFit/>
          </a:bodyPr>
          <a:lstStyle/>
          <a:p>
            <a:pPr marL="285750" indent="-285750" algn="just">
              <a:buFont typeface="Arial" panose="020B0604020202020204" pitchFamily="34" charset="0"/>
              <a:buChar char="•"/>
            </a:pPr>
            <a:r>
              <a:rPr lang="tr-TR" b="1" dirty="0">
                <a:latin typeface="Times New Roman" panose="02020603050405020304" pitchFamily="18" charset="0"/>
                <a:cs typeface="Times New Roman" panose="02020603050405020304" pitchFamily="18" charset="0"/>
              </a:rPr>
              <a:t>2019-2020 eğitim öğretim yılında yaptığımız faaliyetlerde;</a:t>
            </a: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Kırıkkale Cumhuriyet Başsavcısı Mehmet Ayaz’ın Yüksekokulumuzu ziyaretinde öğrencilerimize mesleki tecrübelerini anlatarak tavsiyelerde bulundu,</a:t>
            </a: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Kırıkkale Cumhuriyet Savcısı Hacı Ali BAYARSLAN öğrencilerimizin mesleki deneyimlerini artırmak ve bilgi sahibi olabilmelerine katkı sağlamak amacıyla düzenlenen eğitim programına konuşmacı olarak katıldı,</a:t>
            </a: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Kırıkkale Baro Başkanı Sayın Av. Talat APAYDIN Kırıkkale Cumhuriyet Savcısı Hacı Ali BAYARSLAN düzenlenen eğitim programına katıldı,</a:t>
            </a: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 Öğrencilerimiz ile birlikte Kırıkkale Cumhuriyet Başsavcısı ziyareti yapılarak Kırıkkale Adliyesinin tanıtıldı,</a:t>
            </a: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Keskin T tipi kapalı ceza İnfaz Kurumu ziyareti yapıldı. </a:t>
            </a:r>
            <a:endParaRPr lang="tr-TR"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44874383-B8EE-49DF-B686-45E9EF0C8464}"/>
              </a:ext>
            </a:extLst>
          </p:cNvPr>
          <p:cNvSpPr/>
          <p:nvPr/>
        </p:nvSpPr>
        <p:spPr>
          <a:xfrm>
            <a:off x="611560" y="2000770"/>
            <a:ext cx="7776864" cy="1477328"/>
          </a:xfrm>
          <a:prstGeom prst="rect">
            <a:avLst/>
          </a:prstGeom>
        </p:spPr>
        <p:txBody>
          <a:bodyPr wrap="square">
            <a:spAutoFit/>
          </a:bodyPr>
          <a:lstStyle/>
          <a:p>
            <a:pPr marL="285750" indent="-285750" algn="just">
              <a:buFont typeface="Arial" panose="020B0604020202020204" pitchFamily="34" charset="0"/>
              <a:buChar char="•"/>
            </a:pPr>
            <a:r>
              <a:rPr lang="tr-TR" b="1" dirty="0">
                <a:latin typeface="Times New Roman" panose="02020603050405020304" pitchFamily="18" charset="0"/>
                <a:cs typeface="Times New Roman" panose="02020603050405020304" pitchFamily="18" charset="0"/>
              </a:rPr>
              <a:t>2020-2021 eğitim öğretim yılında yaptığımız ve planladığımız faaliyetlerde;</a:t>
            </a: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Uzaktan eğitim yoluyla yapılan online derslere destek olması veya tecrübe paylaşımı açısından, alanında uzman isimler davet edilmiş ve mesleki tecrübelerini aktarmışlardır. Bu bağlamda aşağıda yazılı isimler derslere davet edilmiş olup bu etkinliklere bahar yarıyılında da devam edilecektir. </a:t>
            </a:r>
            <a:endParaRPr lang="tr-TR" dirty="0">
              <a:solidFill>
                <a:srgbClr val="FFFF00"/>
              </a:solidFill>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179AFC6F-2BB0-4974-B473-21875F62D9EB}"/>
              </a:ext>
            </a:extLst>
          </p:cNvPr>
          <p:cNvPicPr>
            <a:picLocks noChangeAspect="1"/>
          </p:cNvPicPr>
          <p:nvPr/>
        </p:nvPicPr>
        <p:blipFill>
          <a:blip r:embed="rId2"/>
          <a:stretch>
            <a:fillRect/>
          </a:stretch>
        </p:blipFill>
        <p:spPr>
          <a:xfrm>
            <a:off x="683568" y="3478098"/>
            <a:ext cx="7582097" cy="2725092"/>
          </a:xfrm>
          <a:prstGeom prst="rect">
            <a:avLst/>
          </a:prstGeom>
        </p:spPr>
      </p:pic>
    </p:spTree>
    <p:extLst>
      <p:ext uri="{BB962C8B-B14F-4D97-AF65-F5344CB8AC3E}">
        <p14:creationId xmlns:p14="http://schemas.microsoft.com/office/powerpoint/2010/main" val="228014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190536D1-AAE6-49CC-AA87-776BFA4F73DA}"/>
              </a:ext>
            </a:extLst>
          </p:cNvPr>
          <p:cNvSpPr/>
          <p:nvPr/>
        </p:nvSpPr>
        <p:spPr>
          <a:xfrm>
            <a:off x="755576" y="1772816"/>
            <a:ext cx="7632848" cy="4524315"/>
          </a:xfrm>
          <a:prstGeom prst="rect">
            <a:avLst/>
          </a:prstGeom>
        </p:spPr>
        <p:txBody>
          <a:bodyPr wrap="square">
            <a:spAutoFit/>
          </a:bodyPr>
          <a:lstStyle/>
          <a:p>
            <a:pPr marL="285750" indent="-285750" algn="just">
              <a:buFont typeface="Arial" panose="020B0604020202020204" pitchFamily="34" charset="0"/>
              <a:buChar char="•"/>
            </a:pPr>
            <a:r>
              <a:rPr lang="tr-TR" b="1" dirty="0">
                <a:latin typeface="Times New Roman" panose="02020603050405020304" pitchFamily="18" charset="0"/>
                <a:cs typeface="Times New Roman" panose="02020603050405020304" pitchFamily="18" charset="0"/>
              </a:rPr>
              <a:t>2020-2021 eğitim öğretim yılı bahar döneminde </a:t>
            </a:r>
            <a:r>
              <a:rPr lang="tr-TR" b="1" dirty="0" err="1">
                <a:latin typeface="Times New Roman" panose="02020603050405020304" pitchFamily="18" charset="0"/>
                <a:cs typeface="Times New Roman" panose="02020603050405020304" pitchFamily="18" charset="0"/>
              </a:rPr>
              <a:t>pandemi</a:t>
            </a:r>
            <a:r>
              <a:rPr lang="tr-TR" b="1" dirty="0">
                <a:latin typeface="Times New Roman" panose="02020603050405020304" pitchFamily="18" charset="0"/>
                <a:cs typeface="Times New Roman" panose="02020603050405020304" pitchFamily="18" charset="0"/>
              </a:rPr>
              <a:t> şartlarının kalkması halinde yüz yüze, devam etmesi halinde uzaktan eğitim yoluyla yapacağımız faaliyetlerde;</a:t>
            </a: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Kırıkkale Cumhuriyet Başsavcısı ve ağır Ceza Reisi veya görevlendireceği bir hakim veya Savcı, </a:t>
            </a: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Kırıkkale Adliyesi Denetimli Serbestlik Müdürü,</a:t>
            </a: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Kırıkkale Adliyesi Yazı İşleri Müdürü,</a:t>
            </a: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Ceza İnfaz Savcısı ve</a:t>
            </a: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Kırıkkale Baro Başkanı, davet edilerek  öğrencilerimizin mesleki deneyimlerini artırmak ve bilgi sahibi olabilmelerine katkı sağlamak amacıyla düzenlenen eğitim programına konuşmacı olarak katılımları sağlanacaktır.</a:t>
            </a:r>
          </a:p>
          <a:p>
            <a:pPr marL="285750" indent="-285750" algn="just">
              <a:buFont typeface="Arial" panose="020B0604020202020204" pitchFamily="34" charset="0"/>
              <a:buChar char="•"/>
            </a:pPr>
            <a:r>
              <a:rPr lang="tr-TR" b="1" dirty="0">
                <a:latin typeface="Times New Roman" panose="02020603050405020304" pitchFamily="18" charset="0"/>
                <a:cs typeface="Times New Roman" panose="02020603050405020304" pitchFamily="18" charset="0"/>
              </a:rPr>
              <a:t>Şartların müsait olması durumunda;</a:t>
            </a: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İlimizde bulunan açık ve kapalı ceza İnfaz Kurumu ziyareti,</a:t>
            </a: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Kırıkkale Adliyesinin tanıtılması,</a:t>
            </a: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Ulusal Klavye Yarışması organizasyonu yapmak veya katılımının sağlanması hedeflenmektedir. </a:t>
            </a:r>
          </a:p>
        </p:txBody>
      </p:sp>
    </p:spTree>
    <p:extLst>
      <p:ext uri="{BB962C8B-B14F-4D97-AF65-F5344CB8AC3E}">
        <p14:creationId xmlns:p14="http://schemas.microsoft.com/office/powerpoint/2010/main" val="4286252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67544" y="1772816"/>
            <a:ext cx="8059216" cy="4985980"/>
          </a:xfrm>
          <a:prstGeom prst="rect">
            <a:avLst/>
          </a:prstGeom>
        </p:spPr>
        <p:txBody>
          <a:bodyPr wrap="square">
            <a:spAutoFit/>
          </a:bodyPr>
          <a:lstStyle/>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Adalet Meslek Yüksekokulumuz, 2020 yılı 2. dönemi sonuçlarına göre sıralanmış Fakülte/MYO/YO genel </a:t>
            </a:r>
            <a:r>
              <a:rPr lang="tr-TR" sz="2000">
                <a:latin typeface="Times New Roman" panose="02020603050405020304" pitchFamily="18" charset="0"/>
                <a:cs typeface="Times New Roman" panose="02020603050405020304" pitchFamily="18" charset="0"/>
              </a:rPr>
              <a:t>memnuniyet sıralamasında, </a:t>
            </a:r>
            <a:r>
              <a:rPr lang="tr-TR" sz="2000" dirty="0">
                <a:latin typeface="Times New Roman" panose="02020603050405020304" pitchFamily="18" charset="0"/>
                <a:cs typeface="Times New Roman" panose="02020603050405020304" pitchFamily="18" charset="0"/>
              </a:rPr>
              <a:t>71,8 oran ile müşteri memnuniyet oranı en fazla endeks skoruna sahiptir.</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2020-2021 eğitim öğretim yılında, Meslek Yüksekokulumuza yerleşen tüm öğrencilerimiz (72 kişi kontenjanının) tamamı kayıt olarak %100 doluluk oranı sağlanmıştır.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07.12.2020 tarihinde, ‘‘bağımlılık ile mücadele farkındalık eğitimi’’ verilmiştir.</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Meslek Yüksekokulumuza, Üniversitemizce ilan edilen 31.12.2020 tarihli Öğretim Üyesi İlanında, 1 adet Doktor Öğretim Üyesi alınacaktır.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07.2020 tarihinde Yüksekokulumuz Müdürümüz Doktor Öğretim Üyesi Sayın Adnan Küçük tarafından öğrenci ve personelimize, 15 Temmuz ve Sonrasında yaşananlar konulu konferans verilmiştir. </a:t>
            </a:r>
          </a:p>
          <a:p>
            <a:pPr marL="285750" indent="-28575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tr-TR" sz="2000" dirty="0">
              <a:latin typeface="Times New Roman" panose="02020603050405020304" pitchFamily="18" charset="0"/>
              <a:cs typeface="Times New Roman" panose="02020603050405020304" pitchFamily="18" charset="0"/>
            </a:endParaRPr>
          </a:p>
          <a:p>
            <a:r>
              <a:rPr lang="tr-TR"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76300" y="1700808"/>
            <a:ext cx="8059216" cy="1323439"/>
          </a:xfrm>
          <a:prstGeom prst="rect">
            <a:avLst/>
          </a:prstGeom>
        </p:spPr>
        <p:txBody>
          <a:bodyPr wrap="square">
            <a:spAutoFit/>
          </a:bodyPr>
          <a:lstStyle/>
          <a:p>
            <a:pPr marL="342900" indent="-34290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01.01.02021 tarihinde Yüksekokulumuz Müdürümüz Doktor Öğretim Üyesi Sayın Adnan Küçük </a:t>
            </a:r>
            <a:r>
              <a:rPr lang="tr-TR" sz="2000" dirty="0" err="1">
                <a:latin typeface="Times New Roman" panose="02020603050405020304" pitchFamily="18" charset="0"/>
                <a:cs typeface="Times New Roman" panose="02020603050405020304" pitchFamily="18" charset="0"/>
              </a:rPr>
              <a:t>moderatörlüğünde</a:t>
            </a:r>
            <a:r>
              <a:rPr lang="tr-TR" sz="2000" dirty="0">
                <a:latin typeface="Times New Roman" panose="02020603050405020304" pitchFamily="18" charset="0"/>
                <a:cs typeface="Times New Roman" panose="02020603050405020304" pitchFamily="18" charset="0"/>
              </a:rPr>
              <a:t>, Doçent Dr. Mehmet Göktaş tarafından öğrencilerimize, Mehmet Akif ve İstiklal Marşı anlatılmıştır.</a:t>
            </a:r>
          </a:p>
        </p:txBody>
      </p:sp>
      <p:pic>
        <p:nvPicPr>
          <p:cNvPr id="1026" name="Picture 2" descr="C:\Users\AdaletMYO\Desktop\0229a281-b2c0-4e53-90ea-11ae4aefb1d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4388" y="2994075"/>
            <a:ext cx="3931128" cy="35558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G_50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104" y="3024247"/>
            <a:ext cx="3760510" cy="349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0261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1571612"/>
            <a:ext cx="8229600" cy="1143000"/>
          </a:xfrm>
        </p:spPr>
        <p:txBody>
          <a:bodyPr>
            <a:normAutofit/>
          </a:bodyPr>
          <a:lstStyle/>
          <a:p>
            <a:pPr algn="ctr"/>
            <a:r>
              <a:rPr lang="tr-TR" sz="7200" b="1" dirty="0"/>
              <a:t>Arz Ederim</a:t>
            </a:r>
          </a:p>
        </p:txBody>
      </p:sp>
      <p:sp>
        <p:nvSpPr>
          <p:cNvPr id="3" name="2 İçerik Yer Tutucusu"/>
          <p:cNvSpPr>
            <a:spLocks noGrp="1"/>
          </p:cNvSpPr>
          <p:nvPr>
            <p:ph idx="1"/>
          </p:nvPr>
        </p:nvSpPr>
        <p:spPr>
          <a:xfrm>
            <a:off x="500034" y="2571744"/>
            <a:ext cx="8229600" cy="3869784"/>
          </a:xfrm>
        </p:spPr>
        <p:txBody>
          <a:bodyPr>
            <a:normAutofit fontScale="25000" lnSpcReduction="20000"/>
          </a:bodyPr>
          <a:lstStyle/>
          <a:p>
            <a:pPr algn="ctr"/>
            <a:endParaRPr lang="tr-TR" dirty="0"/>
          </a:p>
          <a:p>
            <a:pPr algn="ctr">
              <a:buNone/>
            </a:pPr>
            <a:endParaRPr lang="tr-TR" dirty="0"/>
          </a:p>
          <a:p>
            <a:pPr algn="ctr">
              <a:buNone/>
            </a:pPr>
            <a:endParaRPr lang="tr-TR" dirty="0"/>
          </a:p>
          <a:p>
            <a:pPr algn="ctr">
              <a:buNone/>
            </a:pPr>
            <a:endParaRPr lang="tr-TR" dirty="0"/>
          </a:p>
          <a:p>
            <a:pPr algn="ctr"/>
            <a:endParaRPr lang="tr-TR" dirty="0"/>
          </a:p>
          <a:p>
            <a:pPr algn="ctr">
              <a:buNone/>
            </a:pPr>
            <a:r>
              <a:rPr lang="tr-TR" sz="14400" b="1" dirty="0"/>
              <a:t>Dr. Öğretim Üyesi </a:t>
            </a:r>
          </a:p>
          <a:p>
            <a:pPr algn="ctr">
              <a:buNone/>
            </a:pPr>
            <a:r>
              <a:rPr lang="tr-TR" sz="14400" b="1" dirty="0">
                <a:solidFill>
                  <a:srgbClr val="FF0000"/>
                </a:solidFill>
              </a:rPr>
              <a:t>Adnan KÜÇÜK</a:t>
            </a:r>
          </a:p>
          <a:p>
            <a:pPr algn="ctr">
              <a:buNone/>
            </a:pPr>
            <a:r>
              <a:rPr lang="tr-TR" sz="14400" b="1" dirty="0"/>
              <a:t>Kırıkkale Üniversitesi</a:t>
            </a:r>
          </a:p>
          <a:p>
            <a:pPr algn="ctr">
              <a:buNone/>
            </a:pPr>
            <a:r>
              <a:rPr lang="tr-TR" sz="14400" b="1" dirty="0"/>
              <a:t>Adalet Meslek Yüksekokul Müdürü</a:t>
            </a:r>
          </a:p>
          <a:p>
            <a:pPr algn="ctr">
              <a:buNone/>
            </a:pPr>
            <a:endParaRPr lang="tr-TR" sz="14400" b="1" dirty="0"/>
          </a:p>
          <a:p>
            <a:pPr algn="ctr">
              <a:buNone/>
            </a:pPr>
            <a:r>
              <a:rPr lang="tr-TR" sz="9600" dirty="0">
                <a:latin typeface="Arial Black" pitchFamily="34" charset="0"/>
              </a:rPr>
              <a:t> </a:t>
            </a:r>
            <a:r>
              <a:rPr lang="tr-TR" sz="8000" dirty="0">
                <a:latin typeface="Arial Black" pitchFamily="34" charset="0"/>
              </a:rPr>
              <a:t>OCAK 2021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467544" y="2204864"/>
            <a:ext cx="814393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tr-TR" sz="2400" b="0" i="0" u="none" strike="noStrike" cap="none" normalizeH="0" baseline="0" dirty="0">
                <a:ln>
                  <a:noFill/>
                </a:ln>
                <a:solidFill>
                  <a:srgbClr val="333333"/>
                </a:solidFill>
                <a:effectLst/>
                <a:latin typeface="Helvetica"/>
                <a:ea typeface="Times New Roman" pitchFamily="18" charset="0"/>
                <a:cs typeface="Times New Roman" pitchFamily="18" charset="0"/>
              </a:rPr>
              <a:t>	Adalet Meslek Y</a:t>
            </a:r>
            <a:r>
              <a:rPr kumimoji="0" lang="tr-TR" sz="2400" b="0" i="0" u="none" strike="noStrike" cap="none" normalizeH="0" baseline="0" dirty="0">
                <a:ln>
                  <a:noFill/>
                </a:ln>
                <a:solidFill>
                  <a:srgbClr val="333333"/>
                </a:solidFill>
                <a:effectLst/>
                <a:latin typeface="Calibri"/>
                <a:ea typeface="Times New Roman" pitchFamily="18" charset="0"/>
                <a:cs typeface="Times New Roman" pitchFamily="18" charset="0"/>
              </a:rPr>
              <a:t>ü</a:t>
            </a:r>
            <a:r>
              <a:rPr kumimoji="0" lang="tr-TR" sz="2400" b="0" i="0" u="none" strike="noStrike" cap="none" normalizeH="0" baseline="0" dirty="0">
                <a:ln>
                  <a:noFill/>
                </a:ln>
                <a:solidFill>
                  <a:srgbClr val="333333"/>
                </a:solidFill>
                <a:effectLst/>
                <a:latin typeface="Helvetica"/>
                <a:ea typeface="Times New Roman" pitchFamily="18" charset="0"/>
                <a:cs typeface="Times New Roman" pitchFamily="18" charset="0"/>
              </a:rPr>
              <a:t>ksekokulu mezunları, Adalet Bakanlığının merkez ve taşra teşkilatında, mahkeme yazı işleri m</a:t>
            </a:r>
            <a:r>
              <a:rPr kumimoji="0" lang="tr-TR" sz="2400" b="0" i="0" u="none" strike="noStrike" cap="none" normalizeH="0" baseline="0" dirty="0">
                <a:ln>
                  <a:noFill/>
                </a:ln>
                <a:solidFill>
                  <a:srgbClr val="333333"/>
                </a:solidFill>
                <a:effectLst/>
                <a:latin typeface="Calibri"/>
                <a:ea typeface="Times New Roman" pitchFamily="18" charset="0"/>
                <a:cs typeface="Times New Roman" pitchFamily="18" charset="0"/>
              </a:rPr>
              <a:t>ü</a:t>
            </a:r>
            <a:r>
              <a:rPr kumimoji="0" lang="tr-TR" sz="2400" b="0" i="0" u="none" strike="noStrike" cap="none" normalizeH="0" baseline="0" dirty="0">
                <a:ln>
                  <a:noFill/>
                </a:ln>
                <a:solidFill>
                  <a:srgbClr val="333333"/>
                </a:solidFill>
                <a:effectLst/>
                <a:latin typeface="Helvetica"/>
                <a:ea typeface="Times New Roman" pitchFamily="18" charset="0"/>
                <a:cs typeface="Times New Roman" pitchFamily="18" charset="0"/>
              </a:rPr>
              <a:t>d</a:t>
            </a:r>
            <a:r>
              <a:rPr kumimoji="0" lang="tr-TR" sz="2400" b="0" i="0" u="none" strike="noStrike" cap="none" normalizeH="0" baseline="0" dirty="0">
                <a:ln>
                  <a:noFill/>
                </a:ln>
                <a:solidFill>
                  <a:srgbClr val="333333"/>
                </a:solidFill>
                <a:effectLst/>
                <a:latin typeface="Calibri"/>
                <a:ea typeface="Times New Roman" pitchFamily="18" charset="0"/>
                <a:cs typeface="Times New Roman" pitchFamily="18" charset="0"/>
              </a:rPr>
              <a:t>ü</a:t>
            </a:r>
            <a:r>
              <a:rPr kumimoji="0" lang="tr-TR" sz="2400" b="0" i="0" u="none" strike="noStrike" cap="none" normalizeH="0" baseline="0" dirty="0">
                <a:ln>
                  <a:noFill/>
                </a:ln>
                <a:solidFill>
                  <a:srgbClr val="333333"/>
                </a:solidFill>
                <a:effectLst/>
                <a:latin typeface="Helvetica"/>
                <a:ea typeface="Times New Roman" pitchFamily="18" charset="0"/>
                <a:cs typeface="Times New Roman" pitchFamily="18" charset="0"/>
              </a:rPr>
              <a:t>r</a:t>
            </a:r>
            <a:r>
              <a:rPr kumimoji="0" lang="tr-TR" sz="2400" b="0" i="0" u="none" strike="noStrike" cap="none" normalizeH="0" baseline="0" dirty="0">
                <a:ln>
                  <a:noFill/>
                </a:ln>
                <a:solidFill>
                  <a:srgbClr val="333333"/>
                </a:solidFill>
                <a:effectLst/>
                <a:latin typeface="Calibri"/>
                <a:ea typeface="Times New Roman" pitchFamily="18" charset="0"/>
                <a:cs typeface="Times New Roman" pitchFamily="18" charset="0"/>
              </a:rPr>
              <a:t>ü</a:t>
            </a:r>
            <a:r>
              <a:rPr kumimoji="0" lang="tr-TR" sz="2400" b="0" i="0" u="none" strike="noStrike" cap="none" normalizeH="0" baseline="0" dirty="0">
                <a:ln>
                  <a:noFill/>
                </a:ln>
                <a:solidFill>
                  <a:srgbClr val="333333"/>
                </a:solidFill>
                <a:effectLst/>
                <a:latin typeface="Helvetica"/>
                <a:ea typeface="Times New Roman" pitchFamily="18" charset="0"/>
                <a:cs typeface="Times New Roman" pitchFamily="18" charset="0"/>
              </a:rPr>
              <a:t>, </a:t>
            </a:r>
            <a:r>
              <a:rPr lang="tr-TR" sz="2400" dirty="0">
                <a:solidFill>
                  <a:srgbClr val="333333"/>
                </a:solidFill>
                <a:latin typeface="Helvetica"/>
                <a:ea typeface="Times New Roman" pitchFamily="18" charset="0"/>
                <a:cs typeface="Times New Roman" pitchFamily="18" charset="0"/>
              </a:rPr>
              <a:t>icra müdürü, cezaevi müdürü, zabıt </a:t>
            </a:r>
            <a:r>
              <a:rPr kumimoji="0" lang="tr-TR" sz="2400" b="0" i="0" u="none" strike="noStrike" cap="none" normalizeH="0" baseline="0" dirty="0">
                <a:ln>
                  <a:noFill/>
                </a:ln>
                <a:solidFill>
                  <a:srgbClr val="333333"/>
                </a:solidFill>
                <a:effectLst/>
                <a:latin typeface="Helvetica"/>
                <a:ea typeface="Times New Roman" pitchFamily="18" charset="0"/>
                <a:cs typeface="Times New Roman" pitchFamily="18" charset="0"/>
              </a:rPr>
              <a:t>kâtibi, mübaşir </a:t>
            </a:r>
            <a:r>
              <a:rPr lang="tr-TR" sz="2400" dirty="0">
                <a:solidFill>
                  <a:srgbClr val="333333"/>
                </a:solidFill>
                <a:latin typeface="Helvetica"/>
                <a:ea typeface="Times New Roman" pitchFamily="18" charset="0"/>
                <a:cs typeface="Times New Roman" pitchFamily="18" charset="0"/>
              </a:rPr>
              <a:t>v</a:t>
            </a:r>
            <a:r>
              <a:rPr kumimoji="0" lang="tr-TR" sz="2400" b="0" i="0" u="none" strike="noStrike" cap="none" normalizeH="0" baseline="0" dirty="0">
                <a:ln>
                  <a:noFill/>
                </a:ln>
                <a:solidFill>
                  <a:srgbClr val="333333"/>
                </a:solidFill>
                <a:effectLst/>
                <a:latin typeface="Helvetica"/>
                <a:ea typeface="Times New Roman" pitchFamily="18" charset="0"/>
                <a:cs typeface="Times New Roman" pitchFamily="18" charset="0"/>
              </a:rPr>
              <a:t>b. g</a:t>
            </a:r>
            <a:r>
              <a:rPr kumimoji="0" lang="tr-TR" sz="2400" b="0" i="0" u="none" strike="noStrike" cap="none" normalizeH="0" baseline="0" dirty="0">
                <a:ln>
                  <a:noFill/>
                </a:ln>
                <a:solidFill>
                  <a:srgbClr val="333333"/>
                </a:solidFill>
                <a:effectLst/>
                <a:latin typeface="Calibri"/>
                <a:ea typeface="Times New Roman" pitchFamily="18" charset="0"/>
                <a:cs typeface="Times New Roman" pitchFamily="18" charset="0"/>
              </a:rPr>
              <a:t>ö</a:t>
            </a:r>
            <a:r>
              <a:rPr kumimoji="0" lang="tr-TR" sz="2400" b="0" i="0" u="none" strike="noStrike" cap="none" normalizeH="0" baseline="0" dirty="0">
                <a:ln>
                  <a:noFill/>
                </a:ln>
                <a:solidFill>
                  <a:srgbClr val="333333"/>
                </a:solidFill>
                <a:effectLst/>
                <a:latin typeface="Helvetica"/>
                <a:ea typeface="Times New Roman" pitchFamily="18" charset="0"/>
                <a:cs typeface="Times New Roman" pitchFamily="18" charset="0"/>
              </a:rPr>
              <a:t>revler yapabilmektedirler. Ayrıca, bankacılık ve finans sekt</a:t>
            </a:r>
            <a:r>
              <a:rPr kumimoji="0" lang="tr-TR" sz="2400" b="0" i="0" u="none" strike="noStrike" cap="none" normalizeH="0" baseline="0" dirty="0">
                <a:ln>
                  <a:noFill/>
                </a:ln>
                <a:solidFill>
                  <a:srgbClr val="333333"/>
                </a:solidFill>
                <a:effectLst/>
                <a:latin typeface="Calibri"/>
                <a:ea typeface="Times New Roman" pitchFamily="18" charset="0"/>
                <a:cs typeface="Times New Roman" pitchFamily="18" charset="0"/>
              </a:rPr>
              <a:t>ö</a:t>
            </a:r>
            <a:r>
              <a:rPr kumimoji="0" lang="tr-TR" sz="2400" b="0" i="0" u="none" strike="noStrike" cap="none" normalizeH="0" baseline="0" dirty="0">
                <a:ln>
                  <a:noFill/>
                </a:ln>
                <a:solidFill>
                  <a:srgbClr val="333333"/>
                </a:solidFill>
                <a:effectLst/>
                <a:latin typeface="Helvetica"/>
                <a:ea typeface="Times New Roman" pitchFamily="18" charset="0"/>
                <a:cs typeface="Times New Roman" pitchFamily="18" charset="0"/>
              </a:rPr>
              <a:t>r</a:t>
            </a:r>
            <a:r>
              <a:rPr kumimoji="0" lang="tr-TR" sz="2400" b="0" i="0" u="none" strike="noStrike" cap="none" normalizeH="0" baseline="0" dirty="0">
                <a:ln>
                  <a:noFill/>
                </a:ln>
                <a:solidFill>
                  <a:srgbClr val="333333"/>
                </a:solidFill>
                <a:effectLst/>
                <a:latin typeface="Calibri"/>
                <a:ea typeface="Times New Roman" pitchFamily="18" charset="0"/>
                <a:cs typeface="Times New Roman" pitchFamily="18" charset="0"/>
              </a:rPr>
              <a:t>ü</a:t>
            </a:r>
            <a:r>
              <a:rPr kumimoji="0" lang="tr-TR" sz="2400" b="0" i="0" u="none" strike="noStrike" cap="none" normalizeH="0" baseline="0" dirty="0">
                <a:ln>
                  <a:noFill/>
                </a:ln>
                <a:solidFill>
                  <a:srgbClr val="333333"/>
                </a:solidFill>
                <a:effectLst/>
                <a:latin typeface="Helvetica"/>
                <a:ea typeface="Times New Roman" pitchFamily="18" charset="0"/>
                <a:cs typeface="Times New Roman" pitchFamily="18" charset="0"/>
              </a:rPr>
              <a:t>nde, </a:t>
            </a:r>
            <a:r>
              <a:rPr kumimoji="0" lang="tr-TR" sz="2400" b="0" i="0" u="none" strike="noStrike" cap="none" normalizeH="0" baseline="0" dirty="0">
                <a:ln>
                  <a:noFill/>
                </a:ln>
                <a:solidFill>
                  <a:srgbClr val="333333"/>
                </a:solidFill>
                <a:effectLst/>
                <a:latin typeface="Calibri"/>
                <a:ea typeface="Times New Roman" pitchFamily="18" charset="0"/>
                <a:cs typeface="Times New Roman" pitchFamily="18" charset="0"/>
              </a:rPr>
              <a:t>ç</a:t>
            </a:r>
            <a:r>
              <a:rPr kumimoji="0" lang="tr-TR" sz="2400" b="0" i="0" u="none" strike="noStrike" cap="none" normalizeH="0" baseline="0" dirty="0">
                <a:ln>
                  <a:noFill/>
                </a:ln>
                <a:solidFill>
                  <a:srgbClr val="333333"/>
                </a:solidFill>
                <a:effectLst/>
                <a:latin typeface="Helvetica"/>
                <a:ea typeface="Times New Roman" pitchFamily="18" charset="0"/>
                <a:cs typeface="Times New Roman" pitchFamily="18" charset="0"/>
              </a:rPr>
              <a:t>eşitli kamu kurumları ile </a:t>
            </a:r>
            <a:r>
              <a:rPr kumimoji="0" lang="tr-TR" sz="2400" b="0" i="0" u="none" strike="noStrike" cap="none" normalizeH="0" baseline="0" dirty="0">
                <a:ln>
                  <a:noFill/>
                </a:ln>
                <a:solidFill>
                  <a:srgbClr val="333333"/>
                </a:solidFill>
                <a:effectLst/>
                <a:latin typeface="Calibri"/>
                <a:ea typeface="Times New Roman" pitchFamily="18" charset="0"/>
                <a:cs typeface="Times New Roman" pitchFamily="18" charset="0"/>
              </a:rPr>
              <a:t>ö</a:t>
            </a:r>
            <a:r>
              <a:rPr kumimoji="0" lang="tr-TR" sz="2400" b="0" i="0" u="none" strike="noStrike" cap="none" normalizeH="0" baseline="0" dirty="0">
                <a:ln>
                  <a:noFill/>
                </a:ln>
                <a:solidFill>
                  <a:srgbClr val="333333"/>
                </a:solidFill>
                <a:effectLst/>
                <a:latin typeface="Helvetica"/>
                <a:ea typeface="Times New Roman" pitchFamily="18" charset="0"/>
                <a:cs typeface="Times New Roman" pitchFamily="18" charset="0"/>
              </a:rPr>
              <a:t>zel kuruluşların hukuk </a:t>
            </a:r>
            <a:r>
              <a:rPr kumimoji="0" lang="tr-TR" sz="2400" b="0" i="0" u="none" strike="noStrike" cap="none" normalizeH="0" baseline="0" dirty="0">
                <a:ln>
                  <a:noFill/>
                </a:ln>
                <a:solidFill>
                  <a:srgbClr val="333333"/>
                </a:solidFill>
                <a:effectLst/>
                <a:latin typeface="Calibri"/>
                <a:ea typeface="Times New Roman" pitchFamily="18" charset="0"/>
                <a:cs typeface="Times New Roman" pitchFamily="18" charset="0"/>
              </a:rPr>
              <a:t> </a:t>
            </a:r>
            <a:r>
              <a:rPr kumimoji="0" lang="tr-TR" sz="2400" b="0" i="0" u="none" strike="noStrike" cap="none" normalizeH="0" baseline="0" dirty="0">
                <a:ln>
                  <a:noFill/>
                </a:ln>
                <a:solidFill>
                  <a:srgbClr val="333333"/>
                </a:solidFill>
                <a:effectLst/>
                <a:latin typeface="Helvetica"/>
                <a:ea typeface="Times New Roman" pitchFamily="18" charset="0"/>
                <a:cs typeface="Times New Roman" pitchFamily="18" charset="0"/>
              </a:rPr>
              <a:t>servislerinde, avukatlık</a:t>
            </a:r>
            <a:r>
              <a:rPr kumimoji="0" lang="tr-TR" sz="2400" b="0" i="0" u="none" strike="noStrike" cap="none" normalizeH="0" dirty="0">
                <a:ln>
                  <a:noFill/>
                </a:ln>
                <a:solidFill>
                  <a:srgbClr val="333333"/>
                </a:solidFill>
                <a:effectLst/>
                <a:latin typeface="Helvetica"/>
                <a:ea typeface="Times New Roman" pitchFamily="18" charset="0"/>
                <a:cs typeface="Times New Roman" pitchFamily="18" charset="0"/>
              </a:rPr>
              <a:t> ve diğer hukuk bürolarında</a:t>
            </a:r>
            <a:r>
              <a:rPr kumimoji="0" lang="tr-TR" sz="2400" b="0" i="0" u="none" strike="noStrike" cap="none" normalizeH="0" baseline="0" dirty="0">
                <a:ln>
                  <a:noFill/>
                </a:ln>
                <a:solidFill>
                  <a:srgbClr val="333333"/>
                </a:solidFill>
                <a:effectLst/>
                <a:latin typeface="Helvetica"/>
                <a:ea typeface="Times New Roman" pitchFamily="18" charset="0"/>
                <a:cs typeface="Times New Roman" pitchFamily="18" charset="0"/>
              </a:rPr>
              <a:t> da, istihdam imkanı bulabilmektedirler.</a:t>
            </a:r>
            <a:endParaRPr kumimoji="0" lang="tr-TR"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a:ln>
                  <a:noFill/>
                </a:ln>
                <a:solidFill>
                  <a:srgbClr val="333333"/>
                </a:solidFill>
                <a:effectLst/>
                <a:latin typeface="Helvetica"/>
                <a:ea typeface="Times New Roman" pitchFamily="18" charset="0"/>
                <a:cs typeface="Times New Roman" pitchFamily="18" charset="0"/>
              </a:rPr>
              <a:t>	Programı başarıyla tamamlayan </a:t>
            </a:r>
            <a:r>
              <a:rPr kumimoji="0" lang="tr-TR" sz="2400" b="0" i="0" u="none" strike="noStrike" cap="none" normalizeH="0" baseline="0" dirty="0">
                <a:ln>
                  <a:noFill/>
                </a:ln>
                <a:solidFill>
                  <a:srgbClr val="333333"/>
                </a:solidFill>
                <a:effectLst/>
                <a:latin typeface="Calibri"/>
                <a:ea typeface="Times New Roman" pitchFamily="18" charset="0"/>
                <a:cs typeface="Times New Roman" pitchFamily="18" charset="0"/>
              </a:rPr>
              <a:t>ö</a:t>
            </a:r>
            <a:r>
              <a:rPr kumimoji="0" lang="tr-TR" sz="2400" b="0" i="0" u="none" strike="noStrike" cap="none" normalizeH="0" baseline="0" dirty="0">
                <a:ln>
                  <a:noFill/>
                </a:ln>
                <a:solidFill>
                  <a:srgbClr val="333333"/>
                </a:solidFill>
                <a:effectLst/>
                <a:latin typeface="Helvetica"/>
                <a:ea typeface="Times New Roman" pitchFamily="18" charset="0"/>
                <a:cs typeface="Times New Roman" pitchFamily="18" charset="0"/>
              </a:rPr>
              <a:t>ğrencilere, Adalet dalında </a:t>
            </a:r>
            <a:r>
              <a:rPr kumimoji="0" lang="tr-TR" sz="2400" b="0" i="0" u="none" strike="noStrike" cap="none" normalizeH="0" baseline="0" dirty="0" err="1">
                <a:ln>
                  <a:noFill/>
                </a:ln>
                <a:solidFill>
                  <a:srgbClr val="333333"/>
                </a:solidFill>
                <a:effectLst/>
                <a:latin typeface="Calibri"/>
                <a:ea typeface="Times New Roman" pitchFamily="18" charset="0"/>
                <a:cs typeface="Times New Roman" pitchFamily="18" charset="0"/>
              </a:rPr>
              <a:t>ö</a:t>
            </a:r>
            <a:r>
              <a:rPr kumimoji="0" lang="tr-TR" sz="2400" b="0" i="0" u="none" strike="noStrike" cap="none" normalizeH="0" baseline="0" dirty="0" err="1">
                <a:ln>
                  <a:noFill/>
                </a:ln>
                <a:solidFill>
                  <a:srgbClr val="333333"/>
                </a:solidFill>
                <a:effectLst/>
                <a:latin typeface="Helvetica"/>
                <a:ea typeface="Times New Roman" pitchFamily="18" charset="0"/>
                <a:cs typeface="Times New Roman" pitchFamily="18" charset="0"/>
              </a:rPr>
              <a:t>nlisans</a:t>
            </a:r>
            <a:r>
              <a:rPr kumimoji="0" lang="tr-TR" sz="2400" b="0" i="0" u="none" strike="noStrike" cap="none" normalizeH="0" baseline="0" dirty="0">
                <a:ln>
                  <a:noFill/>
                </a:ln>
                <a:solidFill>
                  <a:srgbClr val="333333"/>
                </a:solidFill>
                <a:effectLst/>
                <a:latin typeface="Helvetica"/>
                <a:ea typeface="Times New Roman" pitchFamily="18" charset="0"/>
                <a:cs typeface="Times New Roman" pitchFamily="18" charset="0"/>
              </a:rPr>
              <a:t> diploması verilir ve mezunlar "Adalet Meslek Elemanı" unvanına sahip olurlar.</a:t>
            </a:r>
            <a:endParaRPr kumimoji="0" lang="tr-TR" sz="2400" b="0" i="0" u="none" strike="noStrike" cap="none" normalizeH="0" baseline="0" dirty="0">
              <a:ln>
                <a:noFill/>
              </a:ln>
              <a:solidFill>
                <a:schemeClr val="tx1"/>
              </a:solidFill>
              <a:effectLst/>
              <a:latin typeface="Arial" pitchFamily="34" charset="0"/>
              <a:cs typeface="Arial" pitchFamily="34" charset="0"/>
            </a:endParaRPr>
          </a:p>
        </p:txBody>
      </p:sp>
      <p:sp>
        <p:nvSpPr>
          <p:cNvPr id="4" name="Unvan 1"/>
          <p:cNvSpPr>
            <a:spLocks noGrp="1"/>
          </p:cNvSpPr>
          <p:nvPr>
            <p:ph type="title"/>
          </p:nvPr>
        </p:nvSpPr>
        <p:spPr>
          <a:xfrm>
            <a:off x="395536" y="1556792"/>
            <a:ext cx="2458616" cy="360040"/>
          </a:xfrm>
        </p:spPr>
        <p:txBody>
          <a:bodyPr>
            <a:noAutofit/>
          </a:bodyPr>
          <a:lstStyle/>
          <a:p>
            <a:r>
              <a:rPr lang="tr-TR" sz="2200" dirty="0">
                <a:solidFill>
                  <a:srgbClr val="FF0000"/>
                </a:solidFill>
                <a:latin typeface="Times New Roman" pitchFamily="18" charset="0"/>
                <a:cs typeface="Times New Roman" pitchFamily="18" charset="0"/>
              </a:rPr>
              <a:t>İSTİHDAM ALANI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788024" y="1916831"/>
            <a:ext cx="3744416" cy="4536505"/>
          </a:xfrm>
        </p:spPr>
        <p:txBody>
          <a:bodyPr>
            <a:normAutofit fontScale="40000" lnSpcReduction="20000"/>
          </a:bodyPr>
          <a:lstStyle/>
          <a:p>
            <a:pPr algn="just"/>
            <a:r>
              <a:rPr lang="tr-TR" sz="4200" dirty="0">
                <a:latin typeface="Times New Roman" panose="02020603050405020304" pitchFamily="18" charset="0"/>
                <a:ea typeface="Calibri" panose="020F0502020204030204" pitchFamily="34" charset="0"/>
                <a:cs typeface="Times New Roman" panose="02020603050405020304" pitchFamily="18" charset="0"/>
              </a:rPr>
              <a:t>Okulumuz Hukuk Fakültesi binası içerisinde 535 m2 alanda, </a:t>
            </a:r>
          </a:p>
          <a:p>
            <a:pPr algn="just"/>
            <a:r>
              <a:rPr lang="tr-TR" sz="4400" dirty="0">
                <a:latin typeface="Times New Roman" panose="02020603050405020304" pitchFamily="18" charset="0"/>
                <a:ea typeface="Calibri" panose="020F0502020204030204" pitchFamily="34" charset="0"/>
                <a:cs typeface="Times New Roman" panose="02020603050405020304" pitchFamily="18" charset="0"/>
              </a:rPr>
              <a:t>1 adet 108 öğrenci (104 </a:t>
            </a:r>
            <a:r>
              <a:rPr lang="tr-TR" sz="4400" dirty="0" err="1">
                <a:latin typeface="Times New Roman" panose="02020603050405020304" pitchFamily="18" charset="0"/>
                <a:ea typeface="Calibri" panose="020F0502020204030204" pitchFamily="34" charset="0"/>
                <a:cs typeface="Times New Roman" panose="02020603050405020304" pitchFamily="18" charset="0"/>
              </a:rPr>
              <a:t>nolu</a:t>
            </a:r>
            <a:r>
              <a:rPr lang="tr-TR" sz="4400" dirty="0">
                <a:latin typeface="Times New Roman" panose="02020603050405020304" pitchFamily="18" charset="0"/>
                <a:ea typeface="Calibri" panose="020F0502020204030204" pitchFamily="34" charset="0"/>
                <a:cs typeface="Times New Roman" panose="02020603050405020304" pitchFamily="18" charset="0"/>
              </a:rPr>
              <a:t>), </a:t>
            </a:r>
            <a:r>
              <a:rPr lang="tr-TR" sz="4200" dirty="0">
                <a:latin typeface="Times New Roman" panose="02020603050405020304" pitchFamily="18" charset="0"/>
                <a:ea typeface="Calibri" panose="020F0502020204030204" pitchFamily="34" charset="0"/>
                <a:cs typeface="Times New Roman" panose="02020603050405020304" pitchFamily="18" charset="0"/>
              </a:rPr>
              <a:t>1 adet 48 öğrenci (111 </a:t>
            </a:r>
            <a:r>
              <a:rPr lang="tr-TR" sz="4200" dirty="0" err="1">
                <a:latin typeface="Times New Roman" panose="02020603050405020304" pitchFamily="18" charset="0"/>
                <a:ea typeface="Calibri" panose="020F0502020204030204" pitchFamily="34" charset="0"/>
                <a:cs typeface="Times New Roman" panose="02020603050405020304" pitchFamily="18" charset="0"/>
              </a:rPr>
              <a:t>nolu</a:t>
            </a:r>
            <a:r>
              <a:rPr lang="tr-TR" sz="4200" dirty="0">
                <a:latin typeface="Times New Roman" panose="02020603050405020304" pitchFamily="18" charset="0"/>
                <a:ea typeface="Calibri" panose="020F0502020204030204" pitchFamily="34" charset="0"/>
                <a:cs typeface="Times New Roman" panose="02020603050405020304" pitchFamily="18" charset="0"/>
              </a:rPr>
              <a:t>) kapasiteli derslik bulunmaktadır.  </a:t>
            </a:r>
          </a:p>
          <a:p>
            <a:pPr algn="just"/>
            <a:r>
              <a:rPr lang="tr-TR" sz="4200" dirty="0">
                <a:latin typeface="Times New Roman" panose="02020603050405020304" pitchFamily="18" charset="0"/>
                <a:ea typeface="Calibri" panose="020F0502020204030204" pitchFamily="34" charset="0"/>
                <a:cs typeface="Times New Roman" panose="02020603050405020304" pitchFamily="18" charset="0"/>
              </a:rPr>
              <a:t>2. sınıftaki öğrencilerimiz (96 kişi) için tahsis edilen  111 </a:t>
            </a:r>
            <a:r>
              <a:rPr lang="tr-TR" sz="4200" dirty="0" err="1">
                <a:latin typeface="Times New Roman" panose="02020603050405020304" pitchFamily="18" charset="0"/>
                <a:ea typeface="Calibri" panose="020F0502020204030204" pitchFamily="34" charset="0"/>
                <a:cs typeface="Times New Roman" panose="02020603050405020304" pitchFamily="18" charset="0"/>
              </a:rPr>
              <a:t>nolu</a:t>
            </a:r>
            <a:r>
              <a:rPr lang="tr-TR" sz="4200" dirty="0">
                <a:latin typeface="Times New Roman" panose="02020603050405020304" pitchFamily="18" charset="0"/>
                <a:ea typeface="Calibri" panose="020F0502020204030204" pitchFamily="34" charset="0"/>
                <a:cs typeface="Times New Roman" panose="02020603050405020304" pitchFamily="18" charset="0"/>
              </a:rPr>
              <a:t> sınıfımız yetersizdir.</a:t>
            </a:r>
          </a:p>
          <a:p>
            <a:pPr algn="just"/>
            <a:r>
              <a:rPr lang="tr-TR" sz="4200" dirty="0">
                <a:latin typeface="Times New Roman" panose="02020603050405020304" pitchFamily="18" charset="0"/>
                <a:ea typeface="Calibri" panose="020F0502020204030204" pitchFamily="34" charset="0"/>
                <a:cs typeface="Times New Roman" panose="02020603050405020304" pitchFamily="18" charset="0"/>
              </a:rPr>
              <a:t>1 adet 51 öğrenci kapasiteli bilgisayar laboratuvarında, eğitimini sürdürmektedir. Bu dersi alan 72 öğrencimiz bulunmakta olup kapasitemiz yetersizdir.</a:t>
            </a:r>
          </a:p>
          <a:p>
            <a:pPr lvl="0"/>
            <a:r>
              <a:rPr lang="tr-TR" sz="4200" dirty="0">
                <a:latin typeface="Times New Roman" panose="02020603050405020304" pitchFamily="18" charset="0"/>
                <a:ea typeface="Calibri" panose="020F0502020204030204" pitchFamily="34" charset="0"/>
                <a:cs typeface="Times New Roman" panose="02020603050405020304" pitchFamily="18" charset="0"/>
              </a:rPr>
              <a:t>4 adet akademik ve idari büro,</a:t>
            </a:r>
          </a:p>
          <a:p>
            <a:pPr lvl="0"/>
            <a:r>
              <a:rPr lang="tr-TR" sz="4200" dirty="0">
                <a:latin typeface="Times New Roman" panose="02020603050405020304" pitchFamily="18" charset="0"/>
                <a:ea typeface="Calibri" panose="020F0502020204030204" pitchFamily="34" charset="0"/>
                <a:cs typeface="Times New Roman" panose="02020603050405020304" pitchFamily="18" charset="0"/>
              </a:rPr>
              <a:t>2 adet depo,</a:t>
            </a:r>
          </a:p>
          <a:p>
            <a:pPr lvl="0"/>
            <a:r>
              <a:rPr lang="tr-TR" sz="4200" dirty="0">
                <a:latin typeface="Times New Roman" panose="02020603050405020304" pitchFamily="18" charset="0"/>
                <a:ea typeface="Calibri" panose="020F0502020204030204" pitchFamily="34" charset="0"/>
                <a:cs typeface="Times New Roman" panose="02020603050405020304" pitchFamily="18" charset="0"/>
              </a:rPr>
              <a:t>105 m2 sirkülasyon alanı mevcuttur.</a:t>
            </a:r>
          </a:p>
          <a:p>
            <a:pPr algn="just"/>
            <a:endParaRPr lang="tr-TR" sz="4200" dirty="0">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pic>
        <p:nvPicPr>
          <p:cNvPr id="5" name="Resim 4" descr="D:\ADLET MYO\RESİMLER\IMG_327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4583" y="2096852"/>
            <a:ext cx="4320480" cy="3960440"/>
          </a:xfrm>
          <a:prstGeom prst="rect">
            <a:avLst/>
          </a:prstGeom>
          <a:noFill/>
          <a:ln>
            <a:noFill/>
          </a:ln>
        </p:spPr>
      </p:pic>
      <p:sp>
        <p:nvSpPr>
          <p:cNvPr id="4" name="Unvan 1">
            <a:extLst>
              <a:ext uri="{FF2B5EF4-FFF2-40B4-BE49-F238E27FC236}">
                <a16:creationId xmlns:a16="http://schemas.microsoft.com/office/drawing/2014/main" id="{A01CACE1-636B-4B1B-BAFD-184033F63843}"/>
              </a:ext>
            </a:extLst>
          </p:cNvPr>
          <p:cNvSpPr>
            <a:spLocks noGrp="1"/>
          </p:cNvSpPr>
          <p:nvPr>
            <p:ph type="title"/>
          </p:nvPr>
        </p:nvSpPr>
        <p:spPr>
          <a:xfrm>
            <a:off x="323528" y="1484784"/>
            <a:ext cx="2458616" cy="360040"/>
          </a:xfrm>
        </p:spPr>
        <p:txBody>
          <a:bodyPr>
            <a:noAutofit/>
          </a:bodyPr>
          <a:lstStyle/>
          <a:p>
            <a:r>
              <a:rPr lang="tr-TR" sz="2200" dirty="0">
                <a:solidFill>
                  <a:srgbClr val="FF0000"/>
                </a:solidFill>
                <a:latin typeface="Times New Roman" pitchFamily="18" charset="0"/>
                <a:cs typeface="Times New Roman" pitchFamily="18" charset="0"/>
              </a:rPr>
              <a:t>FİZİKİ DURUM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D:\ADLET MYO\RESİMLER\siteIMG_0628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3643314"/>
            <a:ext cx="4103843" cy="2643206"/>
          </a:xfrm>
          <a:prstGeom prst="rect">
            <a:avLst/>
          </a:prstGeom>
          <a:noFill/>
          <a:ln>
            <a:noFill/>
          </a:ln>
        </p:spPr>
      </p:pic>
      <p:pic>
        <p:nvPicPr>
          <p:cNvPr id="7" name="Resim 6" descr="D:\ADLET MYO\RESİMLER\siteIMG_0628 (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643314"/>
            <a:ext cx="4320480" cy="2593998"/>
          </a:xfrm>
          <a:prstGeom prst="rect">
            <a:avLst/>
          </a:prstGeom>
          <a:noFill/>
          <a:ln>
            <a:noFill/>
          </a:ln>
        </p:spPr>
      </p:pic>
      <p:graphicFrame>
        <p:nvGraphicFramePr>
          <p:cNvPr id="5" name="4 Tablo"/>
          <p:cNvGraphicFramePr>
            <a:graphicFrameLocks noGrp="1"/>
          </p:cNvGraphicFramePr>
          <p:nvPr/>
        </p:nvGraphicFramePr>
        <p:xfrm>
          <a:off x="214282" y="1500175"/>
          <a:ext cx="8572560" cy="1357321"/>
        </p:xfrm>
        <a:graphic>
          <a:graphicData uri="http://schemas.openxmlformats.org/drawingml/2006/table">
            <a:tbl>
              <a:tblPr/>
              <a:tblGrid>
                <a:gridCol w="1492502">
                  <a:extLst>
                    <a:ext uri="{9D8B030D-6E8A-4147-A177-3AD203B41FA5}">
                      <a16:colId xmlns:a16="http://schemas.microsoft.com/office/drawing/2014/main" val="20000"/>
                    </a:ext>
                  </a:extLst>
                </a:gridCol>
                <a:gridCol w="659188">
                  <a:extLst>
                    <a:ext uri="{9D8B030D-6E8A-4147-A177-3AD203B41FA5}">
                      <a16:colId xmlns:a16="http://schemas.microsoft.com/office/drawing/2014/main" val="20001"/>
                    </a:ext>
                  </a:extLst>
                </a:gridCol>
                <a:gridCol w="659188">
                  <a:extLst>
                    <a:ext uri="{9D8B030D-6E8A-4147-A177-3AD203B41FA5}">
                      <a16:colId xmlns:a16="http://schemas.microsoft.com/office/drawing/2014/main" val="20002"/>
                    </a:ext>
                  </a:extLst>
                </a:gridCol>
                <a:gridCol w="659188">
                  <a:extLst>
                    <a:ext uri="{9D8B030D-6E8A-4147-A177-3AD203B41FA5}">
                      <a16:colId xmlns:a16="http://schemas.microsoft.com/office/drawing/2014/main" val="20003"/>
                    </a:ext>
                  </a:extLst>
                </a:gridCol>
                <a:gridCol w="659188">
                  <a:extLst>
                    <a:ext uri="{9D8B030D-6E8A-4147-A177-3AD203B41FA5}">
                      <a16:colId xmlns:a16="http://schemas.microsoft.com/office/drawing/2014/main" val="20004"/>
                    </a:ext>
                  </a:extLst>
                </a:gridCol>
                <a:gridCol w="771127">
                  <a:extLst>
                    <a:ext uri="{9D8B030D-6E8A-4147-A177-3AD203B41FA5}">
                      <a16:colId xmlns:a16="http://schemas.microsoft.com/office/drawing/2014/main" val="20005"/>
                    </a:ext>
                  </a:extLst>
                </a:gridCol>
                <a:gridCol w="808439">
                  <a:extLst>
                    <a:ext uri="{9D8B030D-6E8A-4147-A177-3AD203B41FA5}">
                      <a16:colId xmlns:a16="http://schemas.microsoft.com/office/drawing/2014/main" val="20006"/>
                    </a:ext>
                  </a:extLst>
                </a:gridCol>
                <a:gridCol w="811548">
                  <a:extLst>
                    <a:ext uri="{9D8B030D-6E8A-4147-A177-3AD203B41FA5}">
                      <a16:colId xmlns:a16="http://schemas.microsoft.com/office/drawing/2014/main" val="20007"/>
                    </a:ext>
                  </a:extLst>
                </a:gridCol>
                <a:gridCol w="509938">
                  <a:extLst>
                    <a:ext uri="{9D8B030D-6E8A-4147-A177-3AD203B41FA5}">
                      <a16:colId xmlns:a16="http://schemas.microsoft.com/office/drawing/2014/main" val="20008"/>
                    </a:ext>
                  </a:extLst>
                </a:gridCol>
                <a:gridCol w="771127">
                  <a:extLst>
                    <a:ext uri="{9D8B030D-6E8A-4147-A177-3AD203B41FA5}">
                      <a16:colId xmlns:a16="http://schemas.microsoft.com/office/drawing/2014/main" val="20009"/>
                    </a:ext>
                  </a:extLst>
                </a:gridCol>
                <a:gridCol w="771127">
                  <a:extLst>
                    <a:ext uri="{9D8B030D-6E8A-4147-A177-3AD203B41FA5}">
                      <a16:colId xmlns:a16="http://schemas.microsoft.com/office/drawing/2014/main" val="20010"/>
                    </a:ext>
                  </a:extLst>
                </a:gridCol>
              </a:tblGrid>
              <a:tr h="422904">
                <a:tc rowSpan="2">
                  <a:txBody>
                    <a:bodyPr/>
                    <a:lstStyle/>
                    <a:p>
                      <a:pPr algn="ctr" fontAlgn="ctr"/>
                      <a:r>
                        <a:rPr lang="tr-TR" sz="900" b="0" i="0" u="none" strike="noStrike" dirty="0">
                          <a:solidFill>
                            <a:srgbClr val="000000"/>
                          </a:solidFill>
                          <a:latin typeface="Times New Roman"/>
                        </a:rPr>
                        <a:t>Birim Adı</a:t>
                      </a:r>
                    </a:p>
                  </a:txBody>
                  <a:tcPr marL="6970" marR="6970" marT="69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2">
                  <a:txBody>
                    <a:bodyPr/>
                    <a:lstStyle/>
                    <a:p>
                      <a:pPr algn="ctr" fontAlgn="ctr"/>
                      <a:r>
                        <a:rPr lang="tr-TR" sz="900" b="0" i="0" u="none" strike="noStrike">
                          <a:solidFill>
                            <a:srgbClr val="000000"/>
                          </a:solidFill>
                          <a:latin typeface="Times New Roman"/>
                        </a:rPr>
                        <a:t>İdari Bina Alanları</a:t>
                      </a:r>
                    </a:p>
                  </a:txBody>
                  <a:tcPr marL="6970" marR="6970" marT="69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gridSpan="2">
                  <a:txBody>
                    <a:bodyPr/>
                    <a:lstStyle/>
                    <a:p>
                      <a:pPr algn="ctr" fontAlgn="ctr"/>
                      <a:r>
                        <a:rPr lang="tr-TR" sz="900" b="0" i="0" u="none" strike="noStrike">
                          <a:solidFill>
                            <a:srgbClr val="000000"/>
                          </a:solidFill>
                          <a:latin typeface="Times New Roman"/>
                        </a:rPr>
                        <a:t>Eğitim Alanı</a:t>
                      </a:r>
                    </a:p>
                  </a:txBody>
                  <a:tcPr marL="6970" marR="6970" marT="69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tr-TR"/>
                    </a:p>
                  </a:txBody>
                  <a:tcPr/>
                </a:tc>
                <a:tc gridSpan="3">
                  <a:txBody>
                    <a:bodyPr/>
                    <a:lstStyle/>
                    <a:p>
                      <a:pPr algn="ctr" fontAlgn="ctr"/>
                      <a:r>
                        <a:rPr lang="tr-TR" sz="900" b="0" i="0" u="none" strike="noStrike">
                          <a:solidFill>
                            <a:srgbClr val="000000"/>
                          </a:solidFill>
                          <a:latin typeface="Times New Roman"/>
                        </a:rPr>
                        <a:t>Sosyal Alanlar</a:t>
                      </a:r>
                    </a:p>
                  </a:txBody>
                  <a:tcPr marL="6970" marR="6970" marT="69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tr-TR"/>
                    </a:p>
                  </a:txBody>
                  <a:tcPr/>
                </a:tc>
                <a:tc hMerge="1">
                  <a:txBody>
                    <a:bodyPr/>
                    <a:lstStyle/>
                    <a:p>
                      <a:endParaRPr lang="tr-TR"/>
                    </a:p>
                  </a:txBody>
                  <a:tcPr/>
                </a:tc>
                <a:tc>
                  <a:txBody>
                    <a:bodyPr/>
                    <a:lstStyle/>
                    <a:p>
                      <a:pPr algn="ctr" fontAlgn="ctr"/>
                      <a:r>
                        <a:rPr lang="tr-TR" sz="900" b="0" i="0" u="none" strike="noStrike">
                          <a:solidFill>
                            <a:srgbClr val="000000"/>
                          </a:solidFill>
                          <a:latin typeface="Times New Roman"/>
                        </a:rPr>
                        <a:t>Sirkülasyon Alanı</a:t>
                      </a:r>
                    </a:p>
                  </a:txBody>
                  <a:tcPr marL="6970" marR="6970" marT="69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gridSpan="2">
                  <a:txBody>
                    <a:bodyPr/>
                    <a:lstStyle/>
                    <a:p>
                      <a:pPr algn="ctr" fontAlgn="ctr"/>
                      <a:r>
                        <a:rPr lang="tr-TR" sz="900" b="0" i="0" u="none" strike="noStrike">
                          <a:solidFill>
                            <a:srgbClr val="000000"/>
                          </a:solidFill>
                          <a:latin typeface="Times New Roman"/>
                        </a:rPr>
                        <a:t>Spor Alanları</a:t>
                      </a:r>
                    </a:p>
                  </a:txBody>
                  <a:tcPr marL="6970" marR="6970" marT="69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tr-TR"/>
                    </a:p>
                  </a:txBody>
                  <a:tcPr/>
                </a:tc>
                <a:tc>
                  <a:txBody>
                    <a:bodyPr/>
                    <a:lstStyle/>
                    <a:p>
                      <a:pPr algn="ctr" fontAlgn="ctr"/>
                      <a:r>
                        <a:rPr lang="tr-TR" sz="900" b="0" i="0" u="none" strike="noStrike">
                          <a:solidFill>
                            <a:srgbClr val="000000"/>
                          </a:solidFill>
                          <a:latin typeface="Times New Roman"/>
                        </a:rPr>
                        <a:t>Toplam Alan (m2)</a:t>
                      </a:r>
                    </a:p>
                  </a:txBody>
                  <a:tcPr marL="6970" marR="6970" marT="69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0"/>
                  </a:ext>
                </a:extLst>
              </a:tr>
              <a:tr h="211452">
                <a:tc vMerge="1">
                  <a:txBody>
                    <a:bodyPr/>
                    <a:lstStyle/>
                    <a:p>
                      <a:endParaRPr lang="tr-TR"/>
                    </a:p>
                  </a:txBody>
                  <a:tcPr/>
                </a:tc>
                <a:tc vMerge="1">
                  <a:txBody>
                    <a:bodyPr/>
                    <a:lstStyle/>
                    <a:p>
                      <a:endParaRPr lang="tr-TR"/>
                    </a:p>
                  </a:txBody>
                  <a:tcPr/>
                </a:tc>
                <a:tc>
                  <a:txBody>
                    <a:bodyPr/>
                    <a:lstStyle/>
                    <a:p>
                      <a:pPr algn="ctr" fontAlgn="ctr"/>
                      <a:r>
                        <a:rPr lang="tr-TR" sz="900" b="0" i="0" u="none" strike="noStrike">
                          <a:solidFill>
                            <a:srgbClr val="000000"/>
                          </a:solidFill>
                          <a:latin typeface="Times New Roman"/>
                        </a:rPr>
                        <a:t>A</a:t>
                      </a:r>
                    </a:p>
                  </a:txBody>
                  <a:tcPr marL="6970" marR="6970" marT="69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900" b="0" i="0" u="none" strike="noStrike">
                          <a:solidFill>
                            <a:srgbClr val="000000"/>
                          </a:solidFill>
                          <a:latin typeface="Times New Roman"/>
                        </a:rPr>
                        <a:t>B</a:t>
                      </a:r>
                    </a:p>
                  </a:txBody>
                  <a:tcPr marL="6970" marR="6970" marT="69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900" b="0" i="0" u="none" strike="noStrike">
                          <a:solidFill>
                            <a:srgbClr val="000000"/>
                          </a:solidFill>
                          <a:latin typeface="Times New Roman"/>
                        </a:rPr>
                        <a:t>C</a:t>
                      </a:r>
                    </a:p>
                  </a:txBody>
                  <a:tcPr marL="6970" marR="6970" marT="69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900" b="0" i="0" u="none" strike="noStrike">
                          <a:solidFill>
                            <a:srgbClr val="000000"/>
                          </a:solidFill>
                          <a:latin typeface="Times New Roman"/>
                        </a:rPr>
                        <a:t>D</a:t>
                      </a:r>
                    </a:p>
                  </a:txBody>
                  <a:tcPr marL="6970" marR="6970" marT="69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900" b="0" i="0" u="none" strike="noStrike">
                          <a:solidFill>
                            <a:srgbClr val="000000"/>
                          </a:solidFill>
                          <a:latin typeface="Times New Roman"/>
                        </a:rPr>
                        <a:t>E</a:t>
                      </a:r>
                    </a:p>
                  </a:txBody>
                  <a:tcPr marL="6970" marR="6970" marT="69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900" b="0" i="0" u="none" strike="noStrike">
                          <a:solidFill>
                            <a:srgbClr val="000000"/>
                          </a:solidFill>
                          <a:latin typeface="Times New Roman"/>
                        </a:rPr>
                        <a:t> </a:t>
                      </a:r>
                    </a:p>
                  </a:txBody>
                  <a:tcPr marL="6970" marR="6970" marT="69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900" b="0" i="0" u="none" strike="noStrike">
                          <a:solidFill>
                            <a:srgbClr val="000000"/>
                          </a:solidFill>
                          <a:latin typeface="Times New Roman"/>
                        </a:rPr>
                        <a:t>Açık</a:t>
                      </a:r>
                    </a:p>
                  </a:txBody>
                  <a:tcPr marL="6970" marR="6970" marT="69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900" b="0" i="0" u="none" strike="noStrike">
                          <a:solidFill>
                            <a:srgbClr val="000000"/>
                          </a:solidFill>
                          <a:latin typeface="Times New Roman"/>
                        </a:rPr>
                        <a:t>Kapalı</a:t>
                      </a:r>
                    </a:p>
                  </a:txBody>
                  <a:tcPr marL="6970" marR="6970" marT="69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900" b="0" i="0" u="none" strike="noStrike">
                          <a:solidFill>
                            <a:srgbClr val="000000"/>
                          </a:solidFill>
                          <a:latin typeface="Times New Roman"/>
                        </a:rPr>
                        <a:t> </a:t>
                      </a:r>
                    </a:p>
                  </a:txBody>
                  <a:tcPr marL="6970" marR="6970" marT="69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1"/>
                  </a:ext>
                </a:extLst>
              </a:tr>
              <a:tr h="347721">
                <a:tc>
                  <a:txBody>
                    <a:bodyPr/>
                    <a:lstStyle/>
                    <a:p>
                      <a:pPr algn="ctr" fontAlgn="ctr"/>
                      <a:r>
                        <a:rPr lang="tr-TR" sz="900" b="0" i="0" u="none" strike="noStrike">
                          <a:solidFill>
                            <a:srgbClr val="000000"/>
                          </a:solidFill>
                          <a:latin typeface="Times New Roman"/>
                        </a:rPr>
                        <a:t>Adalet MYO</a:t>
                      </a:r>
                    </a:p>
                  </a:txBody>
                  <a:tcPr marL="6970" marR="6970" marT="69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latin typeface="Times New Roman"/>
                        </a:rPr>
                        <a:t>176</a:t>
                      </a:r>
                    </a:p>
                  </a:txBody>
                  <a:tcPr marL="6970" marR="6970" marT="69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latin typeface="Times New Roman"/>
                        </a:rPr>
                        <a:t>146</a:t>
                      </a:r>
                    </a:p>
                  </a:txBody>
                  <a:tcPr marL="6970" marR="6970" marT="69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latin typeface="Times New Roman"/>
                        </a:rPr>
                        <a:t>107</a:t>
                      </a:r>
                    </a:p>
                  </a:txBody>
                  <a:tcPr marL="6970" marR="6970" marT="69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latin typeface="Times New Roman"/>
                        </a:rPr>
                        <a:t> </a:t>
                      </a:r>
                    </a:p>
                  </a:txBody>
                  <a:tcPr marL="6970" marR="6970" marT="69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latin typeface="Times New Roman"/>
                        </a:rPr>
                        <a:t> </a:t>
                      </a:r>
                    </a:p>
                  </a:txBody>
                  <a:tcPr marL="6970" marR="6970" marT="69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latin typeface="Times New Roman"/>
                        </a:rPr>
                        <a:t> </a:t>
                      </a:r>
                    </a:p>
                  </a:txBody>
                  <a:tcPr marL="6970" marR="6970" marT="69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latin typeface="Times New Roman"/>
                        </a:rPr>
                        <a:t>105</a:t>
                      </a:r>
                    </a:p>
                  </a:txBody>
                  <a:tcPr marL="6970" marR="6970" marT="69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latin typeface="Times New Roman"/>
                        </a:rPr>
                        <a:t> </a:t>
                      </a:r>
                    </a:p>
                  </a:txBody>
                  <a:tcPr marL="6970" marR="6970" marT="69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latin typeface="Times New Roman"/>
                        </a:rPr>
                        <a:t> </a:t>
                      </a:r>
                    </a:p>
                  </a:txBody>
                  <a:tcPr marL="6970" marR="6970" marT="69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latin typeface="Times New Roman"/>
                        </a:rPr>
                        <a:t>535</a:t>
                      </a:r>
                    </a:p>
                  </a:txBody>
                  <a:tcPr marL="6970" marR="6970" marT="69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5244">
                <a:tc gridSpan="11">
                  <a:txBody>
                    <a:bodyPr/>
                    <a:lstStyle/>
                    <a:p>
                      <a:pPr algn="l" fontAlgn="ctr"/>
                      <a:r>
                        <a:rPr lang="tr-TR" sz="900" b="0" i="0" u="none" strike="noStrike" dirty="0">
                          <a:solidFill>
                            <a:srgbClr val="000000"/>
                          </a:solidFill>
                          <a:latin typeface="Times New Roman"/>
                        </a:rPr>
                        <a:t>A= Derslik, B= </a:t>
                      </a:r>
                      <a:r>
                        <a:rPr lang="tr-TR" sz="900" b="0" i="0" u="none" strike="noStrike" dirty="0" err="1">
                          <a:solidFill>
                            <a:srgbClr val="000000"/>
                          </a:solidFill>
                          <a:latin typeface="Times New Roman"/>
                        </a:rPr>
                        <a:t>Laboratuvar</a:t>
                      </a:r>
                      <a:r>
                        <a:rPr lang="tr-TR" sz="900" b="0" i="0" u="none" strike="noStrike" dirty="0">
                          <a:solidFill>
                            <a:srgbClr val="000000"/>
                          </a:solidFill>
                          <a:latin typeface="Times New Roman"/>
                        </a:rPr>
                        <a:t>; C= Kantin, Kafeterya vb. D=Lojman; E=Yurtlar</a:t>
                      </a:r>
                    </a:p>
                  </a:txBody>
                  <a:tcPr marL="6970" marR="6970" marT="697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3"/>
                  </a:ext>
                </a:extLst>
              </a:tr>
            </a:tbl>
          </a:graphicData>
        </a:graphic>
      </p:graphicFrame>
      <p:sp>
        <p:nvSpPr>
          <p:cNvPr id="8" name="7 Dikdörtgen"/>
          <p:cNvSpPr/>
          <p:nvPr/>
        </p:nvSpPr>
        <p:spPr>
          <a:xfrm>
            <a:off x="285720" y="2928934"/>
            <a:ext cx="8501122" cy="584775"/>
          </a:xfrm>
          <a:prstGeom prst="rect">
            <a:avLst/>
          </a:prstGeom>
        </p:spPr>
        <p:txBody>
          <a:bodyPr wrap="square">
            <a:spAutoFit/>
          </a:bodyPr>
          <a:lstStyle/>
          <a:p>
            <a:r>
              <a:rPr lang="tr-TR" sz="1600" dirty="0">
                <a:latin typeface="Times New Roman" pitchFamily="18" charset="0"/>
                <a:cs typeface="Times New Roman" pitchFamily="18" charset="0"/>
              </a:rPr>
              <a:t>Öğrenci başına düşen eğitim alanı	0,97 m2	</a:t>
            </a:r>
          </a:p>
          <a:p>
            <a:r>
              <a:rPr lang="tr-TR" sz="1600" dirty="0">
                <a:latin typeface="Times New Roman" pitchFamily="18" charset="0"/>
                <a:cs typeface="Times New Roman" pitchFamily="18" charset="0"/>
              </a:rPr>
              <a:t>Öğrenci başına düşen laboratuar alanı	0,72 m2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7848872"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266" y="2780928"/>
            <a:ext cx="7822165" cy="30861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57350"/>
            <a:ext cx="7632848" cy="4147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4941168"/>
            <a:ext cx="7704857" cy="135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Unvan 1"/>
          <p:cNvSpPr txBox="1">
            <a:spLocks/>
          </p:cNvSpPr>
          <p:nvPr/>
        </p:nvSpPr>
        <p:spPr>
          <a:xfrm>
            <a:off x="395535" y="1433366"/>
            <a:ext cx="3134974" cy="36004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200" dirty="0">
                <a:solidFill>
                  <a:srgbClr val="FF0000"/>
                </a:solidFill>
                <a:latin typeface="Times New Roman" pitchFamily="18" charset="0"/>
                <a:cs typeface="Times New Roman" pitchFamily="18" charset="0"/>
              </a:rPr>
              <a:t>EĞİTİM HİZMETLERİ</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2848719"/>
            <a:ext cx="7704857" cy="194843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5" y="1844825"/>
            <a:ext cx="7704857"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759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395536" y="1916832"/>
            <a:ext cx="2448272" cy="769441"/>
          </a:xfrm>
          <a:prstGeom prst="rect">
            <a:avLst/>
          </a:prstGeom>
        </p:spPr>
        <p:txBody>
          <a:bodyPr wrap="square">
            <a:spAutoFit/>
          </a:bodyPr>
          <a:lstStyle/>
          <a:p>
            <a:pPr algn="ctr">
              <a:spcBef>
                <a:spcPct val="0"/>
              </a:spcBef>
            </a:pPr>
            <a:r>
              <a:rPr lang="tr-TR" sz="2200" dirty="0">
                <a:solidFill>
                  <a:srgbClr val="FF0000"/>
                </a:solidFill>
                <a:latin typeface="Times New Roman" pitchFamily="18" charset="0"/>
                <a:ea typeface="+mj-ea"/>
                <a:cs typeface="Times New Roman" pitchFamily="18" charset="0"/>
              </a:rPr>
              <a:t>PERFORMANS </a:t>
            </a:r>
          </a:p>
          <a:p>
            <a:pPr algn="ctr">
              <a:spcBef>
                <a:spcPct val="0"/>
              </a:spcBef>
            </a:pPr>
            <a:r>
              <a:rPr lang="tr-TR" sz="2200" dirty="0">
                <a:solidFill>
                  <a:srgbClr val="FF0000"/>
                </a:solidFill>
                <a:latin typeface="Times New Roman" pitchFamily="18" charset="0"/>
                <a:ea typeface="+mj-ea"/>
                <a:cs typeface="Times New Roman" pitchFamily="18" charset="0"/>
              </a:rPr>
              <a:t>GÖSTERGELERİ</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484784"/>
            <a:ext cx="4532163" cy="5036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945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212976"/>
            <a:ext cx="4320480" cy="2376264"/>
          </a:xfrm>
          <a:prstGeom prst="rect">
            <a:avLst/>
          </a:prstGeom>
          <a:noFill/>
          <a:ln>
            <a:noFill/>
          </a:ln>
        </p:spPr>
      </p:pic>
      <p:sp>
        <p:nvSpPr>
          <p:cNvPr id="3" name="Dikdörtgen 2"/>
          <p:cNvSpPr/>
          <p:nvPr/>
        </p:nvSpPr>
        <p:spPr>
          <a:xfrm>
            <a:off x="357108" y="1628800"/>
            <a:ext cx="4907947" cy="302775"/>
          </a:xfrm>
          <a:prstGeom prst="rect">
            <a:avLst/>
          </a:prstGeom>
        </p:spPr>
        <p:txBody>
          <a:bodyPr wrap="none">
            <a:spAutoFit/>
          </a:bodyPr>
          <a:lstStyle/>
          <a:p>
            <a:pPr lvl="0" algn="just">
              <a:lnSpc>
                <a:spcPts val="1500"/>
              </a:lnSpc>
              <a:spcAft>
                <a:spcPts val="0"/>
              </a:spcAft>
            </a:pPr>
            <a:r>
              <a:rPr lang="tr-TR" sz="2200" dirty="0">
                <a:solidFill>
                  <a:srgbClr val="FF0000"/>
                </a:solidFill>
                <a:latin typeface="Times New Roman" pitchFamily="18" charset="0"/>
                <a:ea typeface="+mj-ea"/>
                <a:cs typeface="Times New Roman" pitchFamily="18" charset="0"/>
              </a:rPr>
              <a:t>BİLGİ VE TEKNOLOJİ KAYNAKLARI</a:t>
            </a:r>
          </a:p>
        </p:txBody>
      </p:sp>
      <p:sp>
        <p:nvSpPr>
          <p:cNvPr id="4" name="Dikdörtgen 3"/>
          <p:cNvSpPr/>
          <p:nvPr/>
        </p:nvSpPr>
        <p:spPr>
          <a:xfrm>
            <a:off x="34084" y="2204864"/>
            <a:ext cx="8568952" cy="669414"/>
          </a:xfrm>
          <a:prstGeom prst="rect">
            <a:avLst/>
          </a:prstGeom>
        </p:spPr>
        <p:txBody>
          <a:bodyPr wrap="square">
            <a:spAutoFit/>
          </a:bodyPr>
          <a:lstStyle/>
          <a:p>
            <a:pPr marL="213995" indent="228600" algn="just">
              <a:lnSpc>
                <a:spcPts val="15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Yüksekokulumuza ait bir kütüphane bulunmamakla birlikte, Kampüs alanında, okulumuza çok yakın bir mesafede öğrencilerimizin hizmetinde bir kütüphanemiz ile 51 kişi kapasiteli bilgisayar laboratuvarımız mevcuttur.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Resim 5"/>
          <p:cNvPicPr>
            <a:picLocks noChangeAspect="1"/>
          </p:cNvPicPr>
          <p:nvPr/>
        </p:nvPicPr>
        <p:blipFill>
          <a:blip r:embed="rId3" cstate="print"/>
          <a:stretch>
            <a:fillRect/>
          </a:stretch>
        </p:blipFill>
        <p:spPr>
          <a:xfrm>
            <a:off x="4857721" y="3232345"/>
            <a:ext cx="3741089" cy="235689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1848</TotalTime>
  <Words>692</Words>
  <Application>Microsoft Office PowerPoint</Application>
  <PresentationFormat>Ekran Gösterisi (4:3)</PresentationFormat>
  <Paragraphs>88</Paragraphs>
  <Slides>15</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15</vt:i4>
      </vt:variant>
    </vt:vector>
  </HeadingPairs>
  <TitlesOfParts>
    <vt:vector size="23" baseType="lpstr">
      <vt:lpstr>Arial</vt:lpstr>
      <vt:lpstr>Arial Black</vt:lpstr>
      <vt:lpstr>Calibri</vt:lpstr>
      <vt:lpstr>Constantia</vt:lpstr>
      <vt:lpstr>Helvetica</vt:lpstr>
      <vt:lpstr>Times New Roman</vt:lpstr>
      <vt:lpstr>Wingdings 2</vt:lpstr>
      <vt:lpstr>Akış</vt:lpstr>
      <vt:lpstr>OCAK 2021 </vt:lpstr>
      <vt:lpstr>İSTİHDAM ALANI</vt:lpstr>
      <vt:lpstr>FİZİKİ DURUM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Arz Ederim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m55</dc:creator>
  <cp:lastModifiedBy>Hayri Ateş</cp:lastModifiedBy>
  <cp:revision>261</cp:revision>
  <dcterms:created xsi:type="dcterms:W3CDTF">2016-03-29T11:28:17Z</dcterms:created>
  <dcterms:modified xsi:type="dcterms:W3CDTF">2021-01-06T18:37:59Z</dcterms:modified>
</cp:coreProperties>
</file>